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7.xml" ContentType="application/vnd.openxmlformats-officedocument.theme+xml"/>
  <Override PartName="/ppt/slideLayouts/slideLayout71.xml" ContentType="application/vnd.openxmlformats-officedocument.presentationml.slideLayout+xml"/>
  <Override PartName="/ppt/theme/theme8.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9.xml" ContentType="application/vnd.openxmlformats-officedocument.theme+xml"/>
  <Override PartName="/ppt/slideLayouts/slideLayout75.xml" ContentType="application/vnd.openxmlformats-officedocument.presentationml.slideLayout+xml"/>
  <Override PartName="/ppt/theme/theme10.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11.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2.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3.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 id="2147483669" r:id="rId2"/>
    <p:sldMasterId id="2147483681" r:id="rId3"/>
    <p:sldMasterId id="2147483693" r:id="rId4"/>
    <p:sldMasterId id="2147483717" r:id="rId5"/>
    <p:sldMasterId id="2147483729" r:id="rId6"/>
    <p:sldMasterId id="2147483741" r:id="rId7"/>
    <p:sldMasterId id="2147483766" r:id="rId8"/>
    <p:sldMasterId id="2147483769" r:id="rId9"/>
    <p:sldMasterId id="2147483774" r:id="rId10"/>
    <p:sldMasterId id="2147483776" r:id="rId11"/>
    <p:sldMasterId id="2147483782" r:id="rId12"/>
    <p:sldMasterId id="2147483806" r:id="rId13"/>
    <p:sldMasterId id="2147483819" r:id="rId14"/>
  </p:sldMasterIdLst>
  <p:notesMasterIdLst>
    <p:notesMasterId r:id="rId49"/>
  </p:notesMasterIdLst>
  <p:handoutMasterIdLst>
    <p:handoutMasterId r:id="rId50"/>
  </p:handoutMasterIdLst>
  <p:sldIdLst>
    <p:sldId id="257" r:id="rId15"/>
    <p:sldId id="332" r:id="rId16"/>
    <p:sldId id="526" r:id="rId17"/>
    <p:sldId id="548" r:id="rId18"/>
    <p:sldId id="549" r:id="rId19"/>
    <p:sldId id="339" r:id="rId20"/>
    <p:sldId id="550" r:id="rId21"/>
    <p:sldId id="355" r:id="rId22"/>
    <p:sldId id="335" r:id="rId23"/>
    <p:sldId id="341" r:id="rId24"/>
    <p:sldId id="540" r:id="rId25"/>
    <p:sldId id="343" r:id="rId26"/>
    <p:sldId id="541" r:id="rId27"/>
    <p:sldId id="346" r:id="rId28"/>
    <p:sldId id="542" r:id="rId29"/>
    <p:sldId id="543" r:id="rId30"/>
    <p:sldId id="544" r:id="rId31"/>
    <p:sldId id="534" r:id="rId32"/>
    <p:sldId id="545" r:id="rId33"/>
    <p:sldId id="546" r:id="rId34"/>
    <p:sldId id="536" r:id="rId35"/>
    <p:sldId id="537" r:id="rId36"/>
    <p:sldId id="538" r:id="rId37"/>
    <p:sldId id="547" r:id="rId38"/>
    <p:sldId id="356" r:id="rId39"/>
    <p:sldId id="529" r:id="rId40"/>
    <p:sldId id="527" r:id="rId41"/>
    <p:sldId id="354" r:id="rId42"/>
    <p:sldId id="432" r:id="rId43"/>
    <p:sldId id="458" r:id="rId44"/>
    <p:sldId id="461" r:id="rId45"/>
    <p:sldId id="463" r:id="rId46"/>
    <p:sldId id="469" r:id="rId47"/>
    <p:sldId id="377" r:id="rId48"/>
  </p:sldIdLst>
  <p:sldSz cx="9144000" cy="6858000" type="screen4x3"/>
  <p:notesSz cx="7010400" cy="9296400"/>
  <p:defaultTextStyle>
    <a:defPPr>
      <a:defRPr lang="en-US"/>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CC"/>
    <a:srgbClr val="0033CC"/>
    <a:srgbClr val="FFCC99"/>
    <a:srgbClr val="CCECFF"/>
    <a:srgbClr val="9933FF"/>
    <a:srgbClr val="CC00FF"/>
    <a:srgbClr val="003366"/>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7436" autoAdjust="0"/>
  </p:normalViewPr>
  <p:slideViewPr>
    <p:cSldViewPr>
      <p:cViewPr varScale="1">
        <p:scale>
          <a:sx n="106" d="100"/>
          <a:sy n="106" d="100"/>
        </p:scale>
        <p:origin x="-11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6" d="100"/>
          <a:sy n="76" d="100"/>
        </p:scale>
        <p:origin x="-2106" y="-84"/>
      </p:cViewPr>
      <p:guideLst>
        <p:guide orient="horz" pos="2929"/>
        <p:guide pos="220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3" Type="http://schemas.openxmlformats.org/officeDocument/2006/relationships/slideMaster" Target="slideMasters/slideMaster3.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handoutMaster" Target="handoutMasters/handout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41" Type="http://schemas.openxmlformats.org/officeDocument/2006/relationships/slide" Target="slides/slide27.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8" Type="http://schemas.openxmlformats.org/officeDocument/2006/relationships/slideMaster" Target="slideMasters/slideMaster8.xml"/><Relationship Id="rId5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3"/>
          </p:nvPr>
        </p:nvSpPr>
        <p:spPr>
          <a:xfrm>
            <a:off x="3971172" y="8829825"/>
            <a:ext cx="3037628" cy="464980"/>
          </a:xfrm>
          <a:prstGeom prst="rect">
            <a:avLst/>
          </a:prstGeom>
        </p:spPr>
        <p:txBody>
          <a:bodyPr vert="horz" lIns="91028" tIns="45514" rIns="91028" bIns="45514" rtlCol="0" anchor="b"/>
          <a:lstStyle>
            <a:lvl1pPr algn="r">
              <a:defRPr sz="1200"/>
            </a:lvl1pPr>
          </a:lstStyle>
          <a:p>
            <a:fld id="{6C2ACB6D-5F67-4042-929A-FD09E4EA8AE4}" type="slidenum">
              <a:rPr lang="en-US" smtClean="0"/>
              <a:pPr/>
              <a:t>‹#›</a:t>
            </a:fld>
            <a:endParaRPr lang="en-US" dirty="0"/>
          </a:p>
        </p:txBody>
      </p:sp>
    </p:spTree>
    <p:extLst>
      <p:ext uri="{BB962C8B-B14F-4D97-AF65-F5344CB8AC3E}">
        <p14:creationId xmlns:p14="http://schemas.microsoft.com/office/powerpoint/2010/main" val="19033579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Notes Placeholder 11"/>
          <p:cNvSpPr>
            <a:spLocks noGrp="1"/>
          </p:cNvSpPr>
          <p:nvPr>
            <p:ph type="body" sz="quarter" idx="3"/>
          </p:nvPr>
        </p:nvSpPr>
        <p:spPr>
          <a:xfrm>
            <a:off x="700725" y="4416193"/>
            <a:ext cx="5608957" cy="4182580"/>
          </a:xfrm>
          <a:prstGeom prst="rect">
            <a:avLst/>
          </a:prstGeom>
        </p:spPr>
        <p:txBody>
          <a:bodyPr vert="horz" lIns="91028" tIns="45514" rIns="91028" bIns="4551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Image Placeholder 12"/>
          <p:cNvSpPr>
            <a:spLocks noGrp="1" noRot="1" noChangeAspect="1"/>
          </p:cNvSpPr>
          <p:nvPr>
            <p:ph type="sldImg" idx="2"/>
          </p:nvPr>
        </p:nvSpPr>
        <p:spPr>
          <a:xfrm>
            <a:off x="1182688" y="698500"/>
            <a:ext cx="4645025" cy="3482975"/>
          </a:xfrm>
          <a:prstGeom prst="rect">
            <a:avLst/>
          </a:prstGeom>
          <a:noFill/>
          <a:ln w="12700">
            <a:solidFill>
              <a:prstClr val="black"/>
            </a:solidFill>
          </a:ln>
        </p:spPr>
        <p:txBody>
          <a:bodyPr vert="horz" lIns="91028" tIns="45514" rIns="91028" bIns="45514" rtlCol="0" anchor="ctr"/>
          <a:lstStyle/>
          <a:p>
            <a:endParaRPr lang="en-US" dirty="0"/>
          </a:p>
        </p:txBody>
      </p:sp>
    </p:spTree>
    <p:extLst>
      <p:ext uri="{BB962C8B-B14F-4D97-AF65-F5344CB8AC3E}">
        <p14:creationId xmlns:p14="http://schemas.microsoft.com/office/powerpoint/2010/main" val="2349503941"/>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xfrm>
            <a:off x="1184275" y="698500"/>
            <a:ext cx="4643438" cy="3482975"/>
          </a:xfrm>
          <a:prstGeom prst="rect">
            <a:avLst/>
          </a:prstGeom>
          <a:ln/>
        </p:spPr>
      </p:sp>
      <p:sp>
        <p:nvSpPr>
          <p:cNvPr id="5123" name="Rectangle 3"/>
          <p:cNvSpPr>
            <a:spLocks noGrp="1" noChangeArrowheads="1"/>
          </p:cNvSpPr>
          <p:nvPr>
            <p:ph type="body" idx="1"/>
          </p:nvPr>
        </p:nvSpPr>
        <p:spPr>
          <a:xfrm>
            <a:off x="700725" y="4416193"/>
            <a:ext cx="5608957" cy="4182580"/>
          </a:xfrm>
          <a:prstGeom prst="rect">
            <a:avLst/>
          </a:prstGeom>
        </p:spPr>
        <p:txBody>
          <a:bodyPr>
            <a:normAutofit/>
          </a:bodyPr>
          <a:lstStyle/>
          <a:p>
            <a:pPr>
              <a:buFont typeface="Arial" pitchFamily="34" charset="0"/>
              <a:buNone/>
            </a:pPr>
            <a:r>
              <a:rPr lang="en-US" sz="1600" dirty="0"/>
              <a:t>  </a:t>
            </a:r>
            <a:endParaRPr lang="en-US" sz="16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0725" y="4416194"/>
            <a:ext cx="5608957" cy="4658864"/>
          </a:xfrm>
        </p:spPr>
        <p:txBody>
          <a:bodyPr>
            <a:normAutofit/>
          </a:bodyPr>
          <a:lstStyle/>
          <a:p>
            <a:pPr>
              <a:buFont typeface="Arial" pitchFamily="34" charset="0"/>
              <a:buChar char="•"/>
            </a:pPr>
            <a:r>
              <a:rPr lang="en-US" sz="1400" dirty="0"/>
              <a:t>  </a:t>
            </a:r>
            <a:r>
              <a:rPr lang="en-US" sz="1800" dirty="0"/>
              <a:t>We will spend the next 90 minutes focusing on</a:t>
            </a:r>
          </a:p>
          <a:p>
            <a:pPr lvl="1">
              <a:buFont typeface="Arial" pitchFamily="34" charset="0"/>
              <a:buChar char="•"/>
            </a:pPr>
            <a:r>
              <a:rPr lang="en-US" sz="1800" dirty="0"/>
              <a:t>  Funding processes and policies</a:t>
            </a:r>
          </a:p>
          <a:p>
            <a:pPr lvl="1">
              <a:buFont typeface="Arial" pitchFamily="34" charset="0"/>
              <a:buChar char="•"/>
            </a:pPr>
            <a:r>
              <a:rPr lang="en-US" sz="1800" dirty="0"/>
              <a:t>  Who all’s involved in the PPBE process</a:t>
            </a:r>
          </a:p>
          <a:p>
            <a:pPr lvl="1">
              <a:buFont typeface="Arial" pitchFamily="34" charset="0"/>
              <a:buChar char="•"/>
            </a:pPr>
            <a:r>
              <a:rPr lang="en-US" sz="1800" dirty="0"/>
              <a:t>  How Congress works to get you </a:t>
            </a:r>
            <a:r>
              <a:rPr lang="en-US" sz="1800" dirty="0"/>
              <a:t>money</a:t>
            </a:r>
            <a:endParaRPr lang="en-US" sz="1800" dirty="0"/>
          </a:p>
          <a:p>
            <a:pPr lvl="1">
              <a:buFont typeface="Arial" pitchFamily="34" charset="0"/>
              <a:buChar char="•"/>
            </a:pPr>
            <a:r>
              <a:rPr lang="en-US" sz="1800" dirty="0"/>
              <a:t>  What your office needs to know about managing </a:t>
            </a:r>
            <a:r>
              <a:rPr lang="en-US" sz="1800" dirty="0"/>
              <a:t>your funds</a:t>
            </a:r>
            <a:endParaRPr lang="en-US" sz="1800" dirty="0"/>
          </a:p>
          <a:p>
            <a:pPr lvl="1">
              <a:buFont typeface="Arial" pitchFamily="34" charset="0"/>
              <a:buChar char="•"/>
            </a:pPr>
            <a:r>
              <a:rPr lang="en-US" sz="1800" dirty="0"/>
              <a:t>  How to get funding outside the appropriations process, i.e., other “colors of money”  </a:t>
            </a:r>
          </a:p>
          <a:p>
            <a:pPr>
              <a:buFont typeface="Arial" pitchFamily="34" charset="0"/>
              <a:buChar char="•"/>
            </a:pPr>
            <a:r>
              <a:rPr lang="en-US" sz="1800" dirty="0"/>
              <a:t> If you have any specific questions, please jot them down and I’ll address them at the end of my presentation.</a:t>
            </a:r>
            <a:endParaRPr lang="en-US" sz="18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4"/>
          <p:cNvSpPr>
            <a:spLocks noGrp="1" noRot="1" noChangeAspect="1" noChangeArrowheads="1" noTextEdit="1"/>
          </p:cNvSpPr>
          <p:nvPr>
            <p:ph type="sldImg"/>
          </p:nvPr>
        </p:nvSpPr>
        <p:spPr>
          <a:ln/>
        </p:spPr>
      </p:sp>
      <p:sp>
        <p:nvSpPr>
          <p:cNvPr id="52228" name="Rectangle 5"/>
          <p:cNvSpPr>
            <a:spLocks noGrp="1" noChangeArrowheads="1"/>
          </p:cNvSpPr>
          <p:nvPr>
            <p:ph type="body" idx="1"/>
          </p:nvPr>
        </p:nvSpPr>
        <p:spPr>
          <a:xfrm>
            <a:off x="701041" y="4267203"/>
            <a:ext cx="5608320" cy="4888344"/>
          </a:xfrm>
          <a:noFill/>
          <a:ln w="9525"/>
        </p:spPr>
        <p:txBody>
          <a:bodyPr>
            <a:normAutofit/>
          </a:bodyPr>
          <a:lstStyle/>
          <a:p>
            <a:pPr>
              <a:buFont typeface="Arial" pitchFamily="34" charset="0"/>
              <a:buChar char="•"/>
            </a:pPr>
            <a:r>
              <a:rPr lang="en-US" dirty="0" smtClean="0"/>
              <a:t>  Let’s talk about Funding Policies as they relate</a:t>
            </a:r>
            <a:r>
              <a:rPr lang="en-US" baseline="0" dirty="0" smtClean="0"/>
              <a:t> to appropriations (Color of Money).</a:t>
            </a:r>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xfrm>
            <a:off x="391235" y="4573078"/>
            <a:ext cx="6307452" cy="3338785"/>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00000"/>
              </a:lnSpc>
              <a:spcBef>
                <a:spcPct val="0"/>
              </a:spcBef>
              <a:buFontTx/>
              <a:buChar char="•"/>
            </a:pPr>
            <a:r>
              <a:rPr lang="en-US" sz="1500" dirty="0"/>
              <a:t>  </a:t>
            </a:r>
            <a:r>
              <a:rPr lang="en-US" sz="1600" dirty="0"/>
              <a:t>Here we have the appropriation categories in the first column, defined by what type work can be funded with this color of money, its funding policy and obligation life</a:t>
            </a:r>
          </a:p>
          <a:p>
            <a:pPr>
              <a:lnSpc>
                <a:spcPct val="100000"/>
              </a:lnSpc>
              <a:spcBef>
                <a:spcPct val="0"/>
              </a:spcBef>
              <a:buFontTx/>
              <a:buChar char="•"/>
            </a:pPr>
            <a:r>
              <a:rPr lang="en-US" sz="1600" dirty="0"/>
              <a:t> </a:t>
            </a:r>
            <a:r>
              <a:rPr lang="en-US" sz="1600" dirty="0"/>
              <a:t> So looking at RDTE funding, you can use it to procure all RDTE activities and expense, including automated information systems</a:t>
            </a:r>
          </a:p>
          <a:p>
            <a:pPr>
              <a:spcBef>
                <a:spcPct val="0"/>
              </a:spcBef>
              <a:buFontTx/>
              <a:buChar char="•"/>
            </a:pPr>
            <a:r>
              <a:rPr lang="en-US" sz="1600" dirty="0"/>
              <a:t> </a:t>
            </a:r>
            <a:r>
              <a:rPr lang="en-US" sz="1600" dirty="0"/>
              <a:t> Funded incrementally over a two-year obligation period which is the appropriation life and </a:t>
            </a:r>
            <a:r>
              <a:rPr lang="en-US" sz="1600" dirty="0"/>
              <a:t>we’ll go over </a:t>
            </a:r>
            <a:r>
              <a:rPr lang="en-US" sz="1600" dirty="0"/>
              <a:t>this </a:t>
            </a:r>
            <a:r>
              <a:rPr lang="en-US" sz="1600" dirty="0"/>
              <a:t>in more detail on the next slides</a:t>
            </a:r>
          </a:p>
          <a:p>
            <a:pPr>
              <a:lnSpc>
                <a:spcPct val="100000"/>
              </a:lnSpc>
              <a:spcBef>
                <a:spcPct val="0"/>
              </a:spcBef>
              <a:buFontTx/>
              <a:buChar char="•"/>
            </a:pPr>
            <a:endParaRPr lang="en-US" sz="1600" dirty="0"/>
          </a:p>
          <a:p>
            <a:pPr>
              <a:lnSpc>
                <a:spcPct val="100000"/>
              </a:lnSpc>
              <a:spcBef>
                <a:spcPct val="0"/>
              </a:spcBef>
              <a:buFontTx/>
              <a:buChar char="•"/>
            </a:pPr>
            <a:r>
              <a:rPr lang="en-US" sz="1600" dirty="0"/>
              <a:t> </a:t>
            </a:r>
            <a:r>
              <a:rPr lang="en-US" sz="1600" dirty="0"/>
              <a:t> Walk through </a:t>
            </a:r>
            <a:r>
              <a:rPr lang="en-US" sz="1600" dirty="0" err="1"/>
              <a:t>proc</a:t>
            </a:r>
            <a:r>
              <a:rPr lang="en-US" sz="1600" dirty="0"/>
              <a:t>, O&amp;M, MILPERS and MILCON…</a:t>
            </a:r>
          </a:p>
          <a:p>
            <a:pPr>
              <a:lnSpc>
                <a:spcPct val="100000"/>
              </a:lnSpc>
              <a:spcBef>
                <a:spcPct val="0"/>
              </a:spcBef>
              <a:buFontTx/>
              <a:buChar char="•"/>
            </a:pPr>
            <a:endParaRPr lang="en-US" sz="1600" dirty="0"/>
          </a:p>
          <a:p>
            <a:pPr>
              <a:lnSpc>
                <a:spcPct val="100000"/>
              </a:lnSpc>
              <a:spcBef>
                <a:spcPct val="0"/>
              </a:spcBef>
              <a:buFontTx/>
              <a:buChar char="•"/>
            </a:pPr>
            <a:r>
              <a:rPr lang="en-US" sz="1600" dirty="0"/>
              <a:t>  Let’s look at each of these policies separately…</a:t>
            </a:r>
            <a:endParaRPr lang="en-US" sz="1600" dirty="0"/>
          </a:p>
          <a:p>
            <a:pPr>
              <a:lnSpc>
                <a:spcPct val="100000"/>
              </a:lnSpc>
              <a:spcBef>
                <a:spcPct val="0"/>
              </a:spcBef>
            </a:pPr>
            <a:endParaRPr lang="en-US" sz="1600" dirty="0"/>
          </a:p>
          <a:p>
            <a:pPr>
              <a:lnSpc>
                <a:spcPct val="100000"/>
              </a:lnSpc>
              <a:spcBef>
                <a:spcPct val="0"/>
              </a:spcBef>
            </a:pPr>
            <a:endParaRPr lang="en-US" sz="16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1014413" y="850900"/>
            <a:ext cx="5110162" cy="3832225"/>
          </a:xfrm>
          <a:ln/>
        </p:spPr>
      </p:sp>
      <p:sp>
        <p:nvSpPr>
          <p:cNvPr id="64515" name="Notes Placeholder 3"/>
          <p:cNvSpPr>
            <a:spLocks noGrp="1"/>
          </p:cNvSpPr>
          <p:nvPr>
            <p:ph type="body" idx="1"/>
          </p:nvPr>
        </p:nvSpPr>
        <p:spPr>
          <a:xfrm>
            <a:off x="1040110" y="4773957"/>
            <a:ext cx="5140113" cy="4181787"/>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buFontTx/>
              <a:buChar char="•"/>
            </a:pPr>
            <a:r>
              <a:rPr lang="en-US" dirty="0" smtClean="0"/>
              <a:t>  </a:t>
            </a:r>
            <a:r>
              <a:rPr lang="en-US" sz="1600" dirty="0"/>
              <a:t>So now what do we need to build a budget?</a:t>
            </a:r>
          </a:p>
          <a:p>
            <a:pPr>
              <a:buFontTx/>
              <a:buChar char="•"/>
            </a:pPr>
            <a:r>
              <a:rPr lang="en-US" sz="1600" dirty="0"/>
              <a:t> </a:t>
            </a:r>
            <a:r>
              <a:rPr lang="en-US" sz="1600" dirty="0"/>
              <a:t> We have an APB (Acquisition Program Baseline) that defines our program based on cost, schedule and performance objectives, approved by the Milestone Decision Authority at each milestone review</a:t>
            </a:r>
          </a:p>
          <a:p>
            <a:pPr>
              <a:buFontTx/>
              <a:buChar char="•"/>
            </a:pPr>
            <a:r>
              <a:rPr lang="en-US" sz="1600" dirty="0"/>
              <a:t> </a:t>
            </a:r>
            <a:r>
              <a:rPr lang="en-US" sz="1600" dirty="0"/>
              <a:t> Including specific WBS elements; </a:t>
            </a:r>
            <a:r>
              <a:rPr lang="en-US" sz="1600" dirty="0" err="1"/>
              <a:t>costed</a:t>
            </a:r>
            <a:r>
              <a:rPr lang="en-US" sz="1600" dirty="0"/>
              <a:t> out within these different cost categories (Development, Investment, O&amp;S and Disposal)</a:t>
            </a:r>
          </a:p>
          <a:p>
            <a:pPr>
              <a:buFontTx/>
              <a:buChar char="•"/>
            </a:pPr>
            <a:r>
              <a:rPr lang="en-US" sz="1600" dirty="0"/>
              <a:t> </a:t>
            </a:r>
            <a:r>
              <a:rPr lang="en-US" sz="1600" dirty="0"/>
              <a:t> Scheduled over time on our Master Schedule </a:t>
            </a:r>
          </a:p>
          <a:p>
            <a:pPr>
              <a:buFontTx/>
              <a:buChar char="•"/>
            </a:pPr>
            <a:r>
              <a:rPr lang="en-US" sz="1600" dirty="0"/>
              <a:t> </a:t>
            </a:r>
            <a:r>
              <a:rPr lang="en-US" sz="1600" dirty="0"/>
              <a:t> Then given this information, we take our Cost Estimate in constant year dollars using the master schedule, with appropriate funding policies and appropriations</a:t>
            </a:r>
          </a:p>
          <a:p>
            <a:pPr>
              <a:buFontTx/>
              <a:buChar char="•"/>
            </a:pPr>
            <a:r>
              <a:rPr lang="en-US" sz="1600" dirty="0"/>
              <a:t> </a:t>
            </a:r>
            <a:r>
              <a:rPr lang="en-US" sz="1600" dirty="0"/>
              <a:t> And then escalate from constant dollars to a budget estimate in current/Then-Year dollars…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Rot="1" noChangeAspect="1" noChangeArrowheads="1" noTextEdit="1"/>
          </p:cNvSpPr>
          <p:nvPr>
            <p:ph type="sldImg"/>
          </p:nvPr>
        </p:nvSpPr>
        <p:spPr>
          <a:xfrm>
            <a:off x="1184275" y="696913"/>
            <a:ext cx="4645025" cy="3484562"/>
          </a:xfrm>
          <a:ln/>
        </p:spPr>
      </p:sp>
      <p:sp>
        <p:nvSpPr>
          <p:cNvPr id="14340" name="Rectangle 3"/>
          <p:cNvSpPr>
            <a:spLocks noGrp="1" noChangeArrowheads="1"/>
          </p:cNvSpPr>
          <p:nvPr>
            <p:ph type="body" idx="1"/>
          </p:nvPr>
        </p:nvSpPr>
        <p:spPr>
          <a:xfrm>
            <a:off x="532726" y="4419561"/>
            <a:ext cx="6021164" cy="4876840"/>
          </a:xfrm>
          <a:noFill/>
          <a:ln/>
        </p:spPr>
        <p:txBody>
          <a:bodyPr lIns="91694" tIns="45848" rIns="91694" bIns="45848">
            <a:noAutofit/>
          </a:bodyPr>
          <a:lstStyle/>
          <a:p>
            <a:pPr marL="285779" indent="-285779">
              <a:buFont typeface="Arial" pitchFamily="34" charset="0"/>
              <a:buChar char="•"/>
            </a:pPr>
            <a:r>
              <a:rPr lang="en-US" dirty="0" smtClean="0"/>
              <a:t>I have also handed out your very own Defense Acquisition Management System wall chart to take home with you.  This shows the complete life-cycle phases of a defense acquisition program</a:t>
            </a:r>
          </a:p>
          <a:p>
            <a:pPr marL="285779" indent="-285779">
              <a:buFont typeface="Arial" pitchFamily="34" charset="0"/>
              <a:buChar char="•"/>
            </a:pPr>
            <a:r>
              <a:rPr lang="en-US" dirty="0" smtClean="0"/>
              <a:t>I want to focus on one small part of it today where programs are defined, developed and produced, known as Milestones A, B and C</a:t>
            </a:r>
          </a:p>
          <a:p>
            <a:pPr marL="285779" indent="-285779">
              <a:buFont typeface="Arial" pitchFamily="34" charset="0"/>
              <a:buChar char="•"/>
            </a:pPr>
            <a:r>
              <a:rPr lang="en-US" dirty="0" smtClean="0"/>
              <a:t>This picture shows changes over the last few years where user needs and technology opportunities came into the life of a program at different phases</a:t>
            </a:r>
          </a:p>
          <a:p>
            <a:pPr marL="285779" indent="-285779">
              <a:buFont typeface="Arial" pitchFamily="34" charset="0"/>
              <a:buChar char="•"/>
            </a:pPr>
            <a:r>
              <a:rPr lang="en-US" dirty="0" smtClean="0"/>
              <a:t>Now all programs must start with a Material Development Decision regardless of where they enter the acquisition process (this does not mean they have to start at the Material Solution Analysis phase) but they must have this decision at that time to more forward</a:t>
            </a:r>
          </a:p>
          <a:p>
            <a:pPr marL="285779" indent="-285779">
              <a:buFont typeface="Arial" pitchFamily="34" charset="0"/>
              <a:buChar char="•"/>
            </a:pPr>
            <a:r>
              <a:rPr lang="en-US" dirty="0" smtClean="0"/>
              <a:t>This gives Combatant Commanders feedback early in the development phase process to make sure their requirements are met</a:t>
            </a:r>
            <a:endParaRPr lang="en-US" dirty="0"/>
          </a:p>
          <a:p>
            <a:pPr marL="285779" indent="-285779">
              <a:buFont typeface="Arial" pitchFamily="34" charset="0"/>
              <a:buChar char="•"/>
            </a:pPr>
            <a:r>
              <a:rPr lang="en-US" dirty="0" smtClean="0"/>
              <a:t>Now the TD phase includes a mandatory requirement for competitive prototyping of a system and  may have a preliminary design review  (PDR) prior to entering MS B</a:t>
            </a:r>
          </a:p>
          <a:p>
            <a:pPr marL="285779" indent="-285779">
              <a:buFont typeface="Arial" pitchFamily="34" charset="0"/>
              <a:buChar char="•"/>
            </a:pPr>
            <a:r>
              <a:rPr lang="en-US" dirty="0" smtClean="0"/>
              <a:t>The EMD phase (formerly SDD) puts </a:t>
            </a:r>
            <a:r>
              <a:rPr lang="en-US" dirty="0"/>
              <a:t>more emphasis on systems engineering and technical reviews</a:t>
            </a:r>
            <a:r>
              <a:rPr lang="en-US" dirty="0" smtClean="0"/>
              <a:t>.  </a:t>
            </a:r>
            <a:r>
              <a:rPr lang="en-US" dirty="0"/>
              <a:t>The PM </a:t>
            </a:r>
            <a:r>
              <a:rPr lang="en-US" u="sng" dirty="0"/>
              <a:t>must</a:t>
            </a:r>
            <a:r>
              <a:rPr lang="en-US" dirty="0"/>
              <a:t> provide a P</a:t>
            </a:r>
            <a:r>
              <a:rPr lang="en-US" dirty="0" smtClean="0"/>
              <a:t>DR </a:t>
            </a:r>
            <a:r>
              <a:rPr lang="en-US" dirty="0"/>
              <a:t>report, and </a:t>
            </a:r>
            <a:r>
              <a:rPr lang="en-US" u="sng" dirty="0"/>
              <a:t>must</a:t>
            </a:r>
            <a:r>
              <a:rPr lang="en-US" dirty="0"/>
              <a:t> provide a Critical Design Review (CDR) report to the </a:t>
            </a:r>
            <a:r>
              <a:rPr lang="en-US" dirty="0" smtClean="0"/>
              <a:t>Milestone Decision Authority (MDA).  </a:t>
            </a:r>
            <a:r>
              <a:rPr lang="en-US" dirty="0"/>
              <a:t>A Post-CDR Assessment replaces the Design Readiness Review. The MDA will determine if the results of the CDR warrant continuing EMD to Milestone C.</a:t>
            </a:r>
          </a:p>
          <a:p>
            <a:pPr marL="285779" indent="-285779">
              <a:buFont typeface="Arial" pitchFamily="34" charset="0"/>
              <a:buChar char="•"/>
            </a:pPr>
            <a:r>
              <a:rPr lang="en-US" baseline="0" dirty="0" smtClean="0"/>
              <a:t>So the key</a:t>
            </a:r>
            <a:r>
              <a:rPr lang="en-US" dirty="0" smtClean="0"/>
              <a:t> here is “</a:t>
            </a:r>
            <a:r>
              <a:rPr lang="en-US" baseline="0" dirty="0" smtClean="0"/>
              <a:t>Upfront and early” analyses</a:t>
            </a:r>
            <a:r>
              <a:rPr lang="en-US" dirty="0" smtClean="0"/>
              <a:t> &amp; assessment to make sure we have viable programs ready for development and production</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xfrm>
            <a:off x="233789" y="4181789"/>
            <a:ext cx="6542828" cy="4962978"/>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285779" indent="-285779">
              <a:lnSpc>
                <a:spcPct val="95000"/>
              </a:lnSpc>
              <a:spcBef>
                <a:spcPct val="0"/>
              </a:spcBef>
              <a:buFont typeface="Arial" pitchFamily="34" charset="0"/>
              <a:buChar char="•"/>
            </a:pPr>
            <a:r>
              <a:rPr lang="en-US" sz="1400" dirty="0"/>
              <a:t>So we start with Annual </a:t>
            </a:r>
            <a:r>
              <a:rPr lang="en-US" sz="1400" dirty="0"/>
              <a:t>Funding </a:t>
            </a:r>
            <a:r>
              <a:rPr lang="en-US" sz="1400" dirty="0"/>
              <a:t>Policy made up of O&amp;M (or O&amp;S) and MILPERS appropriations</a:t>
            </a:r>
          </a:p>
          <a:p>
            <a:pPr marL="285779" indent="-285779">
              <a:lnSpc>
                <a:spcPct val="95000"/>
              </a:lnSpc>
              <a:spcBef>
                <a:spcPct val="0"/>
              </a:spcBef>
              <a:buFont typeface="Arial" pitchFamily="34" charset="0"/>
              <a:buChar char="•"/>
            </a:pPr>
            <a:endParaRPr lang="en-US" sz="1400" dirty="0"/>
          </a:p>
          <a:p>
            <a:pPr marL="743024" lvl="1" indent="-285779">
              <a:lnSpc>
                <a:spcPct val="95000"/>
              </a:lnSpc>
              <a:spcBef>
                <a:spcPct val="0"/>
              </a:spcBef>
              <a:buFont typeface="Arial" pitchFamily="34" charset="0"/>
              <a:buChar char="•"/>
            </a:pPr>
            <a:r>
              <a:rPr lang="en-US" sz="1400" dirty="0"/>
              <a:t>What is O&amp;M used for?</a:t>
            </a:r>
          </a:p>
          <a:p>
            <a:pPr marL="743024" lvl="1" indent="-285779">
              <a:lnSpc>
                <a:spcPct val="95000"/>
              </a:lnSpc>
              <a:spcBef>
                <a:spcPct val="0"/>
              </a:spcBef>
              <a:buFont typeface="Arial" pitchFamily="34" charset="0"/>
              <a:buChar char="•"/>
            </a:pPr>
            <a:r>
              <a:rPr lang="en-US" sz="1400" dirty="0"/>
              <a:t>Civilian &amp; contractor labor, rental charges, food, clothing, fuel, maintenance, repair &amp; overhaul of equipment (except when funded by investment), assemblies, spares and repair parts, real property maintenance, and other items of equipment that are not centrally controlled and have system unit cost of less than $250K</a:t>
            </a:r>
          </a:p>
          <a:p>
            <a:pPr marL="743024" lvl="1" indent="-285779">
              <a:lnSpc>
                <a:spcPct val="95000"/>
              </a:lnSpc>
              <a:spcBef>
                <a:spcPct val="0"/>
              </a:spcBef>
              <a:buFont typeface="Arial" pitchFamily="34" charset="0"/>
              <a:buChar char="•"/>
            </a:pPr>
            <a:r>
              <a:rPr lang="en-US" sz="1400" dirty="0"/>
              <a:t>What </a:t>
            </a:r>
            <a:r>
              <a:rPr lang="en-US" sz="1400" dirty="0"/>
              <a:t>is MILPERS used for?</a:t>
            </a:r>
          </a:p>
          <a:p>
            <a:pPr marL="743024" lvl="1" indent="-285779">
              <a:lnSpc>
                <a:spcPct val="95000"/>
              </a:lnSpc>
              <a:spcBef>
                <a:spcPct val="0"/>
              </a:spcBef>
              <a:buFont typeface="Arial" pitchFamily="34" charset="0"/>
              <a:buChar char="•"/>
            </a:pPr>
            <a:r>
              <a:rPr lang="en-US" sz="1400" dirty="0"/>
              <a:t>Pay, Allowances, special pays, PCS, retirement accrual</a:t>
            </a:r>
          </a:p>
          <a:p>
            <a:pPr marL="285779" indent="-285779">
              <a:lnSpc>
                <a:spcPct val="95000"/>
              </a:lnSpc>
              <a:spcBef>
                <a:spcPct val="0"/>
              </a:spcBef>
              <a:buFont typeface="Arial" pitchFamily="34" charset="0"/>
              <a:buChar char="•"/>
            </a:pPr>
            <a:endParaRPr lang="en-US" sz="1400" dirty="0"/>
          </a:p>
          <a:p>
            <a:pPr marL="285779" indent="-285779">
              <a:lnSpc>
                <a:spcPct val="95000"/>
              </a:lnSpc>
              <a:spcBef>
                <a:spcPct val="0"/>
              </a:spcBef>
              <a:buFont typeface="Arial" pitchFamily="34" charset="0"/>
              <a:buChar char="•"/>
            </a:pPr>
            <a:r>
              <a:rPr lang="en-US" sz="1400" dirty="0"/>
              <a:t>These are annual budget requests covering all expenses over a 12-month period</a:t>
            </a:r>
          </a:p>
          <a:p>
            <a:pPr marL="743024" lvl="1" indent="-285779">
              <a:lnSpc>
                <a:spcPct val="95000"/>
              </a:lnSpc>
              <a:spcBef>
                <a:spcPct val="0"/>
              </a:spcBef>
              <a:buFont typeface="Arial" pitchFamily="34" charset="0"/>
              <a:buChar char="•"/>
            </a:pPr>
            <a:r>
              <a:rPr lang="en-US" sz="1400" dirty="0"/>
              <a:t>With the exception that if you have a severable service contract you can begin in one fiscal year and carry over into the next fiscal year provided you stay within the 12-month period.</a:t>
            </a:r>
          </a:p>
          <a:p>
            <a:pPr marL="743024" lvl="1" indent="-285779">
              <a:lnSpc>
                <a:spcPct val="95000"/>
              </a:lnSpc>
              <a:spcBef>
                <a:spcPct val="0"/>
              </a:spcBef>
              <a:buFont typeface="Arial" pitchFamily="34" charset="0"/>
              <a:buChar char="•"/>
            </a:pPr>
            <a:r>
              <a:rPr lang="en-US" sz="1400" dirty="0"/>
              <a:t>You may have available O&amp;M funds at year end that you could put on a service contract that runs from Sep 2011 to Sep 2012 – this would be acceptable</a:t>
            </a:r>
          </a:p>
          <a:p>
            <a:pPr marL="743024" lvl="1" indent="-285779">
              <a:lnSpc>
                <a:spcPct val="95000"/>
              </a:lnSpc>
              <a:spcBef>
                <a:spcPct val="0"/>
              </a:spcBef>
              <a:buFont typeface="Arial" pitchFamily="34" charset="0"/>
              <a:buChar char="•"/>
            </a:pPr>
            <a:r>
              <a:rPr lang="en-US" sz="1400" dirty="0"/>
              <a:t>However you could not use those same funds to purchase expendable supplies for next year as this would violate the Bona fide need rule which we will talk about later in our discussion</a:t>
            </a:r>
            <a:endParaRPr lang="en-US" sz="14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5" name="Rectangle 5"/>
          <p:cNvSpPr>
            <a:spLocks noGrp="1" noRot="1" noChangeAspect="1" noChangeArrowheads="1" noTextEdit="1"/>
          </p:cNvSpPr>
          <p:nvPr>
            <p:ph type="sldImg"/>
          </p:nvPr>
        </p:nvSpPr>
        <p:spPr>
          <a:ln/>
        </p:spPr>
      </p:sp>
      <p:sp>
        <p:nvSpPr>
          <p:cNvPr id="215046" name="Rectangle 6"/>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xfrm>
            <a:off x="716117" y="4362857"/>
            <a:ext cx="5653549" cy="4492199"/>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285779" indent="-285779">
              <a:spcBef>
                <a:spcPct val="0"/>
              </a:spcBef>
              <a:buFont typeface="Arial" pitchFamily="34" charset="0"/>
              <a:buChar char="•"/>
            </a:pPr>
            <a:r>
              <a:rPr lang="en-US" sz="1500" dirty="0">
                <a:cs typeface="Arial" charset="0"/>
              </a:rPr>
              <a:t>Incremental Funding Policy uses RDTE appropriation and covers all expenses over a 12-month budget period</a:t>
            </a:r>
          </a:p>
          <a:p>
            <a:pPr marL="285779" indent="-285779">
              <a:spcBef>
                <a:spcPct val="0"/>
              </a:spcBef>
              <a:buFont typeface="Arial" pitchFamily="34" charset="0"/>
              <a:buChar char="•"/>
            </a:pPr>
            <a:r>
              <a:rPr lang="en-US" sz="1500" dirty="0">
                <a:cs typeface="Arial" charset="0"/>
              </a:rPr>
              <a:t>Most offices require you to obligate your RDTE in the first year and treat it like an </a:t>
            </a:r>
            <a:r>
              <a:rPr lang="en-US" sz="1500" dirty="0">
                <a:cs typeface="Arial" charset="0"/>
              </a:rPr>
              <a:t>annual </a:t>
            </a:r>
            <a:r>
              <a:rPr lang="en-US" sz="1500" dirty="0">
                <a:cs typeface="Arial" charset="0"/>
              </a:rPr>
              <a:t>appropriation</a:t>
            </a:r>
          </a:p>
          <a:p>
            <a:pPr marL="285779" indent="-285779">
              <a:spcBef>
                <a:spcPct val="0"/>
              </a:spcBef>
              <a:buFont typeface="Arial" pitchFamily="34" charset="0"/>
              <a:buChar char="•"/>
            </a:pPr>
            <a:r>
              <a:rPr lang="en-US" sz="1500" dirty="0">
                <a:cs typeface="Arial" charset="0"/>
              </a:rPr>
              <a:t>You are told to budget only </a:t>
            </a:r>
            <a:r>
              <a:rPr lang="en-US" sz="1500" dirty="0">
                <a:cs typeface="Arial" charset="0"/>
              </a:rPr>
              <a:t>for the amount of work scheduled and expected to be performed in a particular fiscal </a:t>
            </a:r>
            <a:r>
              <a:rPr lang="en-US" sz="1500" dirty="0">
                <a:cs typeface="Arial" charset="0"/>
              </a:rPr>
              <a:t>year</a:t>
            </a:r>
          </a:p>
          <a:p>
            <a:pPr marL="285779" indent="-285779">
              <a:spcBef>
                <a:spcPct val="0"/>
              </a:spcBef>
              <a:buFont typeface="Arial" pitchFamily="34" charset="0"/>
              <a:buChar char="•"/>
            </a:pPr>
            <a:r>
              <a:rPr lang="en-US" sz="1500" dirty="0">
                <a:cs typeface="Arial" charset="0"/>
              </a:rPr>
              <a:t>However, it is a two-year appropriation</a:t>
            </a:r>
          </a:p>
          <a:p>
            <a:pPr marL="285779" indent="-285779">
              <a:spcBef>
                <a:spcPct val="0"/>
              </a:spcBef>
              <a:buFont typeface="Arial" pitchFamily="34" charset="0"/>
              <a:buChar char="•"/>
            </a:pPr>
            <a:r>
              <a:rPr lang="en-US" sz="1500" dirty="0">
                <a:cs typeface="Arial" charset="0"/>
              </a:rPr>
              <a:t>This allows for flexibility in case </a:t>
            </a:r>
            <a:r>
              <a:rPr lang="en-US" sz="1500" dirty="0">
                <a:cs typeface="Arial" charset="0"/>
              </a:rPr>
              <a:t>of legal, technical, admin delays (e.g., test delays, funding delays, etc</a:t>
            </a:r>
            <a:r>
              <a:rPr lang="en-US" sz="1500" dirty="0">
                <a:cs typeface="Arial" charset="0"/>
              </a:rPr>
              <a:t>.)</a:t>
            </a:r>
            <a:endParaRPr lang="en-US" sz="1500" dirty="0">
              <a:cs typeface="Arial" charset="0"/>
            </a:endParaRPr>
          </a:p>
          <a:p>
            <a:pPr marL="285779" indent="-285779">
              <a:spcBef>
                <a:spcPct val="0"/>
              </a:spcBef>
              <a:buFont typeface="Arial" pitchFamily="34" charset="0"/>
              <a:buChar char="•"/>
            </a:pPr>
            <a:r>
              <a:rPr lang="en-US" sz="1500" dirty="0">
                <a:cs typeface="Arial" charset="0"/>
              </a:rPr>
              <a:t>So</a:t>
            </a:r>
            <a:r>
              <a:rPr lang="en-US" sz="1500" dirty="0">
                <a:cs typeface="Arial" charset="0"/>
              </a:rPr>
              <a:t>…….RDT&amp;E </a:t>
            </a:r>
            <a:r>
              <a:rPr lang="en-US" sz="1500" u="sng" dirty="0">
                <a:cs typeface="Arial" charset="0"/>
              </a:rPr>
              <a:t>should be</a:t>
            </a:r>
            <a:r>
              <a:rPr lang="en-US" sz="1500" dirty="0">
                <a:cs typeface="Arial" charset="0"/>
              </a:rPr>
              <a:t> annual funding due to the nature of the work (largely LOE), but the high risk nature of R&amp;D requires the safety net of </a:t>
            </a:r>
            <a:r>
              <a:rPr lang="en-US" sz="1500" dirty="0">
                <a:cs typeface="Arial" charset="0"/>
              </a:rPr>
              <a:t>that one extra year.</a:t>
            </a:r>
          </a:p>
          <a:p>
            <a:pPr marL="285779" indent="-285779">
              <a:spcBef>
                <a:spcPct val="0"/>
              </a:spcBef>
              <a:buFont typeface="Arial" pitchFamily="34" charset="0"/>
              <a:buChar char="•"/>
            </a:pPr>
            <a:r>
              <a:rPr lang="en-US" sz="1500" dirty="0">
                <a:cs typeface="Arial" charset="0"/>
              </a:rPr>
              <a:t>There is an exception that allows you to request a waiver for an additional 3 months into the next fiscal year provided the contracted effort</a:t>
            </a:r>
          </a:p>
          <a:p>
            <a:pPr marL="743024" lvl="1" indent="-285779">
              <a:spcBef>
                <a:spcPct val="0"/>
              </a:spcBef>
              <a:buFont typeface="Arial" pitchFamily="34" charset="0"/>
              <a:buChar char="•"/>
            </a:pPr>
            <a:r>
              <a:rPr lang="en-US" sz="1500" dirty="0">
                <a:cs typeface="Arial" charset="0"/>
              </a:rPr>
              <a:t>Is not logically divisible</a:t>
            </a:r>
          </a:p>
          <a:p>
            <a:pPr marL="743024" lvl="1" indent="-285779">
              <a:spcBef>
                <a:spcPct val="0"/>
              </a:spcBef>
              <a:buFont typeface="Arial" pitchFamily="34" charset="0"/>
              <a:buChar char="•"/>
            </a:pPr>
            <a:r>
              <a:rPr lang="en-US" sz="1500" dirty="0">
                <a:cs typeface="Arial" charset="0"/>
              </a:rPr>
              <a:t>Cannot be shortened</a:t>
            </a:r>
          </a:p>
          <a:p>
            <a:pPr marL="743024" lvl="1" indent="-285779">
              <a:spcBef>
                <a:spcPct val="0"/>
              </a:spcBef>
              <a:buFont typeface="Arial" pitchFamily="34" charset="0"/>
              <a:buChar char="•"/>
            </a:pPr>
            <a:r>
              <a:rPr lang="en-US" sz="1500" dirty="0">
                <a:cs typeface="Arial" charset="0"/>
              </a:rPr>
              <a:t>And would not receive bids if not fully funded</a:t>
            </a:r>
            <a:endParaRPr lang="en-US" sz="1500" dirty="0">
              <a:cs typeface="Arial" charset="0"/>
            </a:endParaRPr>
          </a:p>
          <a:p>
            <a:pPr>
              <a:lnSpc>
                <a:spcPct val="100000"/>
              </a:lnSpc>
              <a:spcBef>
                <a:spcPct val="0"/>
              </a:spcBef>
            </a:pPr>
            <a:endParaRPr lang="en-US" sz="1500" dirty="0">
              <a:cs typeface="Arial" charset="0"/>
            </a:endParaRPr>
          </a:p>
          <a:p>
            <a:pPr>
              <a:lnSpc>
                <a:spcPct val="100000"/>
              </a:lnSpc>
              <a:spcBef>
                <a:spcPct val="0"/>
              </a:spcBef>
            </a:pPr>
            <a:endParaRPr lang="en-US" sz="1500" b="1" dirty="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6" name="Text Box 4"/>
          <p:cNvSpPr txBox="1">
            <a:spLocks noChangeArrowheads="1"/>
          </p:cNvSpPr>
          <p:nvPr/>
        </p:nvSpPr>
        <p:spPr bwMode="auto">
          <a:xfrm>
            <a:off x="778934" y="5050076"/>
            <a:ext cx="5997787" cy="165592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168" tIns="46585" rIns="93168" bIns="46585" anchor="ctr">
            <a:spAutoFit/>
          </a:bodyPr>
          <a:lstStyle/>
          <a:p>
            <a:r>
              <a:rPr lang="en-US" sz="1400"/>
              <a:t>There are requirements in which there is no logical way to divide the work, it is clearly unfeasibile to limit the contract to a shorter period; or the planned technical effort is such that no responsible contractor can be found who will accept a contract for a less than completion increment.  For these type efforts that take longer than 12 months, but less than 18 months, the Service or Defense Agency Comptroller may approve financing the total requirement in one fiscal year.</a:t>
            </a:r>
          </a:p>
        </p:txBody>
      </p:sp>
      <p:sp>
        <p:nvSpPr>
          <p:cNvPr id="284678" name="Rectangle 6"/>
          <p:cNvSpPr>
            <a:spLocks noGrp="1" noRot="1" noChangeAspect="1" noChangeArrowheads="1" noTextEdit="1"/>
          </p:cNvSpPr>
          <p:nvPr>
            <p:ph type="sldImg"/>
          </p:nvPr>
        </p:nvSpPr>
        <p:spPr>
          <a:ln/>
        </p:spPr>
      </p:sp>
      <p:sp>
        <p:nvSpPr>
          <p:cNvPr id="284679" name="Rectangle 7"/>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xfrm>
            <a:off x="699769" y="4369596"/>
            <a:ext cx="5808072" cy="418497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285779" indent="-285779">
              <a:spcBef>
                <a:spcPct val="0"/>
              </a:spcBef>
              <a:buFont typeface="Arial" pitchFamily="34" charset="0"/>
              <a:buChar char="•"/>
            </a:pPr>
            <a:r>
              <a:rPr lang="en-US" sz="1600" dirty="0">
                <a:cs typeface="Arial" charset="0"/>
              </a:rPr>
              <a:t>And finally, Full Funding Policy which uses Procurement and MILCON and is </a:t>
            </a:r>
            <a:r>
              <a:rPr lang="en-US" sz="1600" u="sng" dirty="0">
                <a:cs typeface="Arial" charset="0"/>
              </a:rPr>
              <a:t>completely</a:t>
            </a:r>
            <a:r>
              <a:rPr lang="en-US" sz="1600" dirty="0">
                <a:cs typeface="Arial" charset="0"/>
              </a:rPr>
              <a:t> </a:t>
            </a:r>
            <a:r>
              <a:rPr lang="en-US" sz="1600" dirty="0">
                <a:cs typeface="Arial" charset="0"/>
              </a:rPr>
              <a:t>different from the previous two funding policies.  </a:t>
            </a:r>
            <a:endParaRPr lang="en-US" sz="1600" dirty="0">
              <a:cs typeface="Arial" charset="0"/>
            </a:endParaRPr>
          </a:p>
          <a:p>
            <a:pPr marL="285779" indent="-285779">
              <a:spcBef>
                <a:spcPct val="0"/>
              </a:spcBef>
              <a:buFont typeface="Arial" pitchFamily="34" charset="0"/>
              <a:buChar char="•"/>
            </a:pPr>
            <a:r>
              <a:rPr lang="en-US" sz="1600" dirty="0">
                <a:cs typeface="Arial" charset="0"/>
              </a:rPr>
              <a:t>This policy requires you to request the total amount to procure a given quantity of usable end items over a 12-month funded delivery period</a:t>
            </a:r>
            <a:endParaRPr lang="en-US" sz="1600" dirty="0">
              <a:cs typeface="Arial" charset="0"/>
            </a:endParaRPr>
          </a:p>
          <a:p>
            <a:pPr marL="285779" indent="-285779">
              <a:buFont typeface="Arial" pitchFamily="34" charset="0"/>
              <a:buChar char="•"/>
            </a:pPr>
            <a:r>
              <a:rPr lang="en-US" sz="1600" dirty="0">
                <a:cs typeface="Arial" charset="0"/>
              </a:rPr>
              <a:t>The key here is::</a:t>
            </a:r>
            <a:endParaRPr lang="en-US" sz="1600" dirty="0">
              <a:cs typeface="Arial" charset="0"/>
            </a:endParaRPr>
          </a:p>
          <a:p>
            <a:pPr marL="285779" indent="-285779">
              <a:buFont typeface="Arial" pitchFamily="34" charset="0"/>
              <a:buChar char="•"/>
            </a:pPr>
            <a:r>
              <a:rPr lang="en-US" sz="1600" dirty="0">
                <a:cs typeface="Arial" charset="0"/>
              </a:rPr>
              <a:t>	- Usable end items -- can’t buy turrets one year, treads the next year, then tank </a:t>
            </a:r>
            <a:r>
              <a:rPr lang="en-US" sz="1600" dirty="0">
                <a:cs typeface="Arial" charset="0"/>
              </a:rPr>
              <a:t>bodies the next</a:t>
            </a:r>
            <a:endParaRPr lang="en-US" sz="1600" dirty="0">
              <a:cs typeface="Arial" charset="0"/>
            </a:endParaRPr>
          </a:p>
          <a:p>
            <a:pPr marL="285779" indent="-285779">
              <a:buFont typeface="Arial" pitchFamily="34" charset="0"/>
              <a:buChar char="•"/>
            </a:pPr>
            <a:r>
              <a:rPr lang="en-US" sz="1600" dirty="0">
                <a:cs typeface="Arial" charset="0"/>
              </a:rPr>
              <a:t>	- </a:t>
            </a:r>
            <a:r>
              <a:rPr lang="en-US" sz="1600" dirty="0">
                <a:cs typeface="Arial" charset="0"/>
              </a:rPr>
              <a:t>And you once you start taking deliveries you must complete that funded delivery period within 12 months preferably with no production gaps</a:t>
            </a:r>
            <a:endParaRPr lang="en-US" sz="1600" dirty="0">
              <a:cs typeface="Arial" charset="0"/>
            </a:endParaRPr>
          </a:p>
          <a:p>
            <a:endParaRPr lang="en-US" sz="1600" dirty="0">
              <a:cs typeface="Arial" charset="0"/>
            </a:endParaRPr>
          </a:p>
          <a:p>
            <a:endParaRPr lang="en-US" sz="1600" dirty="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Rectangle 2"/>
          <p:cNvSpPr>
            <a:spLocks noGrp="1" noRot="1" noChangeAspect="1" noChangeArrowheads="1" noTextEdit="1"/>
          </p:cNvSpPr>
          <p:nvPr>
            <p:ph type="sldImg"/>
          </p:nvPr>
        </p:nvSpPr>
        <p:spPr>
          <a:ln/>
        </p:spPr>
      </p:sp>
      <p:sp>
        <p:nvSpPr>
          <p:cNvPr id="474115" name="Rectangle 3"/>
          <p:cNvSpPr>
            <a:spLocks noGrp="1" noChangeArrowheads="1"/>
          </p:cNvSpPr>
          <p:nvPr>
            <p:ph type="body" idx="1"/>
          </p:nvPr>
        </p:nvSpPr>
        <p:spPr/>
        <p:txBody>
          <a:bodyPr/>
          <a:lstStyle/>
          <a:p>
            <a:r>
              <a:rPr lang="en-US"/>
              <a:t>This exercise demonstrates application of the Full Funding policy.</a:t>
            </a:r>
          </a:p>
          <a:p>
            <a:r>
              <a:rPr lang="en-US"/>
              <a:t>Tell students that triangle represents contract award, blocks show quarterly deliveries.</a:t>
            </a:r>
          </a:p>
          <a:p>
            <a:r>
              <a:rPr lang="en-US"/>
              <a:t>Work on overhead slide with students.</a:t>
            </a:r>
          </a:p>
          <a:p>
            <a:r>
              <a:rPr lang="en-US"/>
              <a:t>Solution is on next slide.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Rot="1" noChangeAspect="1" noChangeArrowheads="1" noTextEdit="1"/>
          </p:cNvSpPr>
          <p:nvPr>
            <p:ph type="sldImg"/>
          </p:nvPr>
        </p:nvSpPr>
        <p:spPr>
          <a:xfrm>
            <a:off x="100013" y="6350"/>
            <a:ext cx="6810375" cy="5106988"/>
          </a:xfrm>
          <a:ln/>
        </p:spPr>
      </p:sp>
      <p:sp>
        <p:nvSpPr>
          <p:cNvPr id="182275" name="Rectangle 3"/>
          <p:cNvSpPr>
            <a:spLocks noGrp="1" noChangeArrowheads="1"/>
          </p:cNvSpPr>
          <p:nvPr>
            <p:ph type="body" idx="1"/>
          </p:nvPr>
        </p:nvSpPr>
        <p:spPr/>
        <p:txBody>
          <a:bodyPr/>
          <a:lstStyle/>
          <a:p>
            <a:r>
              <a:rPr lang="en-US"/>
              <a:t>Advance procurement can be described as “fenced” funds to procure certain components, material, or effort in advance of the end item buy to prevent costly delays or disruptions of the production process.</a:t>
            </a:r>
          </a:p>
          <a:p>
            <a:r>
              <a:rPr lang="en-US"/>
              <a:t>The two primary purposes of Advance Procurement are to (1) maintain the production schedule by ensuring long-lead parts are available in time for incorporation into the production process, and (2) to maintain critical skills that would otherwise be lost between EMD and full rate production (I.e., learning curve effects).</a:t>
            </a:r>
          </a:p>
          <a:p>
            <a:r>
              <a:rPr lang="en-US"/>
              <a:t>Advance Procurement must be justified on the basis of COST savings.</a:t>
            </a:r>
          </a:p>
          <a:p>
            <a:r>
              <a:rPr lang="en-US"/>
              <a:t>Let’s see how Advance Procurement affects the program budget.</a:t>
            </a:r>
          </a:p>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Rectangle 2"/>
          <p:cNvSpPr>
            <a:spLocks noGrp="1" noRot="1" noChangeAspect="1" noChangeArrowheads="1" noTextEdit="1"/>
          </p:cNvSpPr>
          <p:nvPr>
            <p:ph type="sldImg"/>
          </p:nvPr>
        </p:nvSpPr>
        <p:spPr>
          <a:xfrm>
            <a:off x="1201738" y="690563"/>
            <a:ext cx="4606925" cy="3455987"/>
          </a:xfrm>
          <a:ln/>
        </p:spPr>
      </p:sp>
      <p:sp>
        <p:nvSpPr>
          <p:cNvPr id="498691" name="Rectangle 3"/>
          <p:cNvSpPr>
            <a:spLocks noGrp="1" noChangeArrowheads="1"/>
          </p:cNvSpPr>
          <p:nvPr>
            <p:ph type="body" idx="1"/>
          </p:nvPr>
        </p:nvSpPr>
        <p:spPr>
          <a:xfrm>
            <a:off x="701040" y="4840262"/>
            <a:ext cx="6075680" cy="3913848"/>
          </a:xfrm>
        </p:spPr>
        <p:txBody>
          <a:bodyPr/>
          <a:lstStyle/>
          <a:p>
            <a:r>
              <a:rPr lang="en-US"/>
              <a:t>Budget Request System:  $550K</a:t>
            </a:r>
          </a:p>
          <a:p>
            <a:r>
              <a:rPr lang="en-US"/>
              <a:t>Budget Request Adv Proc:  $50K</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Rectangle 2"/>
          <p:cNvSpPr>
            <a:spLocks noGrp="1" noRot="1" noChangeAspect="1" noChangeArrowheads="1" noTextEdit="1"/>
          </p:cNvSpPr>
          <p:nvPr>
            <p:ph type="sldImg"/>
          </p:nvPr>
        </p:nvSpPr>
        <p:spPr>
          <a:xfrm>
            <a:off x="1201738" y="690563"/>
            <a:ext cx="4606925" cy="3455987"/>
          </a:xfrm>
          <a:ln/>
        </p:spPr>
      </p:sp>
      <p:sp>
        <p:nvSpPr>
          <p:cNvPr id="500739" name="Rectangle 3"/>
          <p:cNvSpPr>
            <a:spLocks noGrp="1" noChangeArrowheads="1"/>
          </p:cNvSpPr>
          <p:nvPr>
            <p:ph type="body" idx="1"/>
          </p:nvPr>
        </p:nvSpPr>
        <p:spPr>
          <a:xfrm>
            <a:off x="701040" y="4840262"/>
            <a:ext cx="6075680" cy="3913848"/>
          </a:xfrm>
        </p:spPr>
        <p:txBody>
          <a:bodyPr/>
          <a:lstStyle/>
          <a:p>
            <a:r>
              <a:rPr lang="en-US"/>
              <a:t>Budget Request System: 	$550K	$825K</a:t>
            </a:r>
          </a:p>
          <a:p>
            <a:r>
              <a:rPr lang="en-US"/>
              <a:t>Budget Request Adv Proc:	$50K	$75K</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Rot="1" noChangeAspect="1" noChangeArrowheads="1" noTextEdit="1"/>
          </p:cNvSpPr>
          <p:nvPr>
            <p:ph type="sldImg"/>
          </p:nvPr>
        </p:nvSpPr>
        <p:spPr>
          <a:xfrm>
            <a:off x="725488" y="30163"/>
            <a:ext cx="6167437" cy="4625975"/>
          </a:xfrm>
          <a:ln>
            <a:noFill/>
          </a:ln>
          <a:extLst>
            <a:ext uri="{91240B29-F687-4F45-9708-019B960494DF}">
              <a14:hiddenLine xmlns:a14="http://schemas.microsoft.com/office/drawing/2010/main" w="12700">
                <a:solidFill>
                  <a:schemeClr val="tx1"/>
                </a:solidFill>
                <a:miter lim="800000"/>
                <a:headEnd/>
                <a:tailEnd/>
              </a14:hiddenLine>
            </a:ext>
          </a:extLst>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Rot="1" noChangeAspect="1" noChangeArrowheads="1" noTextEdit="1"/>
          </p:cNvSpPr>
          <p:nvPr>
            <p:ph type="sldImg"/>
          </p:nvPr>
        </p:nvSpPr>
        <p:spPr>
          <a:xfrm>
            <a:off x="725488" y="30163"/>
            <a:ext cx="6167437" cy="4625975"/>
          </a:xfrm>
          <a:ln>
            <a:noFill/>
          </a:ln>
          <a:extLst>
            <a:ext uri="{91240B29-F687-4F45-9708-019B960494DF}">
              <a14:hiddenLine xmlns:a14="http://schemas.microsoft.com/office/drawing/2010/main" w="12700">
                <a:solidFill>
                  <a:schemeClr val="tx1"/>
                </a:solidFill>
                <a:miter lim="800000"/>
                <a:headEnd/>
                <a:tailEnd/>
              </a14:hiddenLine>
            </a:ext>
          </a:extLst>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Rot="1" noChangeAspect="1" noChangeArrowheads="1" noTextEdit="1"/>
          </p:cNvSpPr>
          <p:nvPr>
            <p:ph type="sldImg"/>
          </p:nvPr>
        </p:nvSpPr>
        <p:spPr>
          <a:xfrm>
            <a:off x="100013" y="6350"/>
            <a:ext cx="6810375" cy="5106988"/>
          </a:xfrm>
          <a:ln/>
        </p:spPr>
      </p:sp>
      <p:sp>
        <p:nvSpPr>
          <p:cNvPr id="190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30" name="Rectangle 2"/>
          <p:cNvSpPr>
            <a:spLocks noGrp="1" noRot="1" noChangeAspect="1" noChangeArrowheads="1" noTextEdit="1"/>
          </p:cNvSpPr>
          <p:nvPr>
            <p:ph type="sldImg"/>
          </p:nvPr>
        </p:nvSpPr>
        <p:spPr>
          <a:xfrm>
            <a:off x="1201738" y="690563"/>
            <a:ext cx="4606925" cy="3455987"/>
          </a:xfrm>
          <a:ln/>
        </p:spPr>
      </p:sp>
      <p:sp>
        <p:nvSpPr>
          <p:cNvPr id="508931" name="Rectangle 3"/>
          <p:cNvSpPr>
            <a:spLocks noGrp="1" noChangeArrowheads="1"/>
          </p:cNvSpPr>
          <p:nvPr>
            <p:ph type="body" idx="1"/>
          </p:nvPr>
        </p:nvSpPr>
        <p:spPr>
          <a:xfrm>
            <a:off x="701040" y="4840262"/>
            <a:ext cx="6075680" cy="3913848"/>
          </a:xfrm>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1201738" y="692150"/>
            <a:ext cx="4606925" cy="3455988"/>
          </a:xfrm>
          <a:ln/>
        </p:spPr>
      </p:sp>
      <p:sp>
        <p:nvSpPr>
          <p:cNvPr id="65539" name="Rectangle 3"/>
          <p:cNvSpPr>
            <a:spLocks noGrp="1" noChangeArrowheads="1"/>
          </p:cNvSpPr>
          <p:nvPr>
            <p:ph type="body" idx="1"/>
          </p:nvPr>
        </p:nvSpPr>
        <p:spPr>
          <a:xfrm>
            <a:off x="532727" y="4343348"/>
            <a:ext cx="6173598" cy="488732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p>
            <a:pPr>
              <a:buFontTx/>
              <a:buChar char="•"/>
            </a:pPr>
            <a:r>
              <a:rPr lang="en-US" b="1" dirty="0" smtClean="0"/>
              <a:t>  </a:t>
            </a:r>
            <a:r>
              <a:rPr lang="en-US" sz="1600" dirty="0"/>
              <a:t>Constant year (or Base Year) dollars express the cost in terms of the “buying power of that particular base year.” </a:t>
            </a:r>
          </a:p>
          <a:p>
            <a:pPr>
              <a:buFontTx/>
              <a:buChar char="•"/>
            </a:pPr>
            <a:r>
              <a:rPr lang="en-US" sz="1600" dirty="0"/>
              <a:t> </a:t>
            </a:r>
            <a:r>
              <a:rPr lang="en-US" sz="1600" dirty="0"/>
              <a:t> This is the basis for initial cost estimates</a:t>
            </a:r>
          </a:p>
          <a:p>
            <a:pPr>
              <a:buFontTx/>
              <a:buChar char="•"/>
            </a:pPr>
            <a:r>
              <a:rPr lang="en-US" sz="1600" dirty="0"/>
              <a:t>  It would be an accurate estimate of </a:t>
            </a:r>
            <a:r>
              <a:rPr lang="en-US" sz="1600" u="sng" dirty="0"/>
              <a:t>budget</a:t>
            </a:r>
            <a:r>
              <a:rPr lang="en-US" sz="1600" dirty="0"/>
              <a:t> requirements if </a:t>
            </a:r>
            <a:r>
              <a:rPr lang="en-US" sz="1600" u="sng" dirty="0"/>
              <a:t>all</a:t>
            </a:r>
            <a:r>
              <a:rPr lang="en-US" sz="1600" dirty="0"/>
              <a:t> the costs in the cost estimate would be spent (</a:t>
            </a:r>
            <a:r>
              <a:rPr lang="en-US" sz="1600" dirty="0" err="1"/>
              <a:t>outlayed</a:t>
            </a:r>
            <a:r>
              <a:rPr lang="en-US" sz="1600" dirty="0"/>
              <a:t>) in the base year OR if the prices levels of labor and materials used in the estimate would not change over the life of the program.  </a:t>
            </a:r>
          </a:p>
          <a:p>
            <a:pPr>
              <a:buFontTx/>
              <a:buChar char="•"/>
            </a:pPr>
            <a:r>
              <a:rPr lang="en-US" sz="1600" dirty="0"/>
              <a:t> </a:t>
            </a:r>
            <a:r>
              <a:rPr lang="en-US" sz="1600" dirty="0"/>
              <a:t> We all know that is not the case due to “inflation.”</a:t>
            </a:r>
          </a:p>
          <a:p>
            <a:pPr>
              <a:buFontTx/>
              <a:buChar char="•"/>
            </a:pPr>
            <a:r>
              <a:rPr lang="en-US" sz="1600" dirty="0"/>
              <a:t> Expressing cost estimates in constant year dollars allows us to make “apples to apples” comparisons between cost estimates for different (perhaps competing) programs or to quantify “true” cost growth (not due to inflation) on a program.</a:t>
            </a:r>
          </a:p>
          <a:p>
            <a:pPr>
              <a:buFontTx/>
              <a:buChar char="•"/>
            </a:pPr>
            <a:r>
              <a:rPr lang="en-US" sz="1600" dirty="0"/>
              <a:t> So, in preparing budget estimates (POM and BES), we must account for two things:  changes in price levels (inflation) and the rate at which we expend dollars for a particular appropriation (outlay rates). </a:t>
            </a:r>
          </a:p>
          <a:p>
            <a:pPr>
              <a:buFontTx/>
              <a:buChar char="•"/>
            </a:pPr>
            <a:r>
              <a:rPr lang="en-US" sz="1600" dirty="0"/>
              <a:t> </a:t>
            </a:r>
            <a:r>
              <a:rPr lang="en-US" sz="1600" dirty="0"/>
              <a:t>Your office receives annual inflation and outlay rates to help you turn your cost estimates into budget requests in Then-Year dollars</a:t>
            </a:r>
          </a:p>
          <a:p>
            <a:pPr>
              <a:buFontTx/>
              <a:buChar char="•"/>
            </a:pPr>
            <a:endParaRPr lang="en-US" sz="1600" dirty="0"/>
          </a:p>
          <a:p>
            <a:endParaRPr lang="en-US" sz="1600"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69255" indent="-169255">
              <a:buFont typeface="Arial" pitchFamily="34" charset="0"/>
              <a:buChar char="•"/>
            </a:pPr>
            <a:r>
              <a:rPr lang="en-US" sz="1800" dirty="0"/>
              <a:t> Now to close out the discussion, here’s some other sources of funding you may or may not be familiar with</a:t>
            </a:r>
          </a:p>
          <a:p>
            <a:pPr marL="169255" indent="-169255">
              <a:buFont typeface="Arial" pitchFamily="34" charset="0"/>
              <a:buChar char="•"/>
            </a:pPr>
            <a:r>
              <a:rPr lang="en-US" sz="1800" dirty="0"/>
              <a:t> These are generally outside your appropriated funding lines</a:t>
            </a:r>
          </a:p>
          <a:p>
            <a:pPr marL="169255" indent="-169255">
              <a:buFont typeface="Arial" pitchFamily="34" charset="0"/>
              <a:buChar char="•"/>
            </a:pPr>
            <a:r>
              <a:rPr lang="en-US" sz="1800" dirty="0"/>
              <a:t> Some require reimbursement to working capital funds</a:t>
            </a:r>
          </a:p>
          <a:p>
            <a:pPr marL="169255" indent="-169255">
              <a:buFont typeface="Arial" pitchFamily="34" charset="0"/>
              <a:buChar char="•"/>
            </a:pPr>
            <a:r>
              <a:rPr lang="en-US" sz="1800" dirty="0"/>
              <a:t>Others encourage Industry to partner with the Government and fund redesign efforts up front – builds  business base</a:t>
            </a:r>
          </a:p>
          <a:p>
            <a:pPr marL="169255" indent="-169255">
              <a:buFont typeface="Arial" pitchFamily="34" charset="0"/>
              <a:buChar char="•"/>
            </a:pPr>
            <a:r>
              <a:rPr lang="en-US" sz="1800" dirty="0"/>
              <a:t>And some programs receive Congressional plus-ups to encourage trade in their states</a:t>
            </a:r>
          </a:p>
          <a:p>
            <a:pPr marL="169255" indent="-169255">
              <a:buFont typeface="Arial" pitchFamily="34" charset="0"/>
              <a:buChar char="•"/>
            </a:pPr>
            <a:endParaRPr lang="en-US" sz="1800" dirty="0"/>
          </a:p>
        </p:txBody>
      </p:sp>
    </p:spTree>
    <p:extLst>
      <p:ext uri="{BB962C8B-B14F-4D97-AF65-F5344CB8AC3E}">
        <p14:creationId xmlns:p14="http://schemas.microsoft.com/office/powerpoint/2010/main" val="31020187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26"/>
          <p:cNvSpPr>
            <a:spLocks noGrp="1" noRot="1" noChangeAspect="1" noChangeArrowheads="1" noTextEdit="1"/>
          </p:cNvSpPr>
          <p:nvPr>
            <p:ph type="sldImg"/>
          </p:nvPr>
        </p:nvSpPr>
        <p:spPr>
          <a:xfrm>
            <a:off x="903288" y="233363"/>
            <a:ext cx="5219700" cy="3914775"/>
          </a:xfrm>
          <a:ln w="0"/>
        </p:spPr>
      </p:sp>
      <p:sp>
        <p:nvSpPr>
          <p:cNvPr id="62467" name="Rectangle 1027"/>
          <p:cNvSpPr>
            <a:spLocks noGrp="1" noChangeArrowheads="1"/>
          </p:cNvSpPr>
          <p:nvPr>
            <p:ph type="body" idx="1"/>
          </p:nvPr>
        </p:nvSpPr>
        <p:spPr>
          <a:xfrm>
            <a:off x="151640" y="4190922"/>
            <a:ext cx="6514201" cy="4954655"/>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030" tIns="41903" rIns="87030" bIns="41903">
            <a:noAutofit/>
          </a:bodyPr>
          <a:lstStyle/>
          <a:p>
            <a:pPr marL="171467" indent="-171467">
              <a:spcBef>
                <a:spcPct val="0"/>
              </a:spcBef>
              <a:buFont typeface="Arial" pitchFamily="34" charset="0"/>
              <a:buChar char="•"/>
            </a:pPr>
            <a:r>
              <a:rPr lang="en-US" sz="1300" dirty="0">
                <a:cs typeface="Arial" charset="0"/>
              </a:rPr>
              <a:t>Now sometimes there’s confusion on what appropriation to use when funding product  improvements or modifications to your system</a:t>
            </a:r>
          </a:p>
          <a:p>
            <a:pPr marL="171467" indent="-171467">
              <a:spcBef>
                <a:spcPct val="0"/>
              </a:spcBef>
              <a:buFont typeface="Arial" pitchFamily="34" charset="0"/>
              <a:buChar char="•"/>
            </a:pPr>
            <a:r>
              <a:rPr lang="en-US" sz="1300" dirty="0">
                <a:cs typeface="Arial" charset="0"/>
              </a:rPr>
              <a:t>In deciding how to fund the </a:t>
            </a:r>
            <a:r>
              <a:rPr lang="en-US" sz="1300" u="sng" dirty="0">
                <a:cs typeface="Arial" charset="0"/>
              </a:rPr>
              <a:t>Development and Testing phase</a:t>
            </a:r>
            <a:r>
              <a:rPr lang="en-US" sz="1300" dirty="0">
                <a:cs typeface="Arial" charset="0"/>
              </a:rPr>
              <a:t>, you must ask your three key questions:</a:t>
            </a:r>
          </a:p>
          <a:p>
            <a:pPr marL="171467" indent="-171467">
              <a:spcBef>
                <a:spcPct val="0"/>
              </a:spcBef>
              <a:buFont typeface="Arial" pitchFamily="34" charset="0"/>
              <a:buChar char="•"/>
            </a:pPr>
            <a:r>
              <a:rPr lang="en-US" sz="1300" dirty="0">
                <a:cs typeface="Arial" charset="0"/>
              </a:rPr>
              <a:t>1)“Does the redesign increase the system performance capability?”</a:t>
            </a:r>
          </a:p>
          <a:p>
            <a:pPr marL="628713" lvl="1" indent="-171467">
              <a:spcBef>
                <a:spcPct val="0"/>
              </a:spcBef>
              <a:buFont typeface="Arial" pitchFamily="34" charset="0"/>
              <a:buChar char="•"/>
            </a:pPr>
            <a:r>
              <a:rPr lang="en-US" sz="1300" dirty="0">
                <a:cs typeface="Arial" charset="0"/>
              </a:rPr>
              <a:t>If yes, then you would use RDTE appropriation to develop and test the mod</a:t>
            </a:r>
          </a:p>
          <a:p>
            <a:pPr marL="628713" lvl="1" indent="-171467">
              <a:spcBef>
                <a:spcPct val="0"/>
              </a:spcBef>
              <a:buFont typeface="Arial" pitchFamily="34" charset="0"/>
              <a:buChar char="•"/>
            </a:pPr>
            <a:r>
              <a:rPr lang="en-US" sz="1300" dirty="0">
                <a:cs typeface="Arial" charset="0"/>
              </a:rPr>
              <a:t>If no, then you need to ask the second question</a:t>
            </a:r>
          </a:p>
          <a:p>
            <a:pPr marL="171467" indent="-171467">
              <a:spcBef>
                <a:spcPct val="0"/>
              </a:spcBef>
              <a:buFont typeface="Arial" pitchFamily="34" charset="0"/>
              <a:buChar char="•"/>
            </a:pPr>
            <a:r>
              <a:rPr lang="en-US" sz="1300" dirty="0">
                <a:cs typeface="Arial" charset="0"/>
              </a:rPr>
              <a:t>2) “Does the redesign require extensive developmental or operational testing performed by an independent test agency?</a:t>
            </a:r>
          </a:p>
          <a:p>
            <a:pPr marL="628713" lvl="1" indent="-171467">
              <a:spcBef>
                <a:spcPct val="0"/>
              </a:spcBef>
              <a:buFont typeface="Arial" pitchFamily="34" charset="0"/>
              <a:buChar char="•"/>
            </a:pPr>
            <a:r>
              <a:rPr lang="en-US" sz="1300" dirty="0">
                <a:cs typeface="Arial" charset="0"/>
              </a:rPr>
              <a:t>Again, if the answer is yes, </a:t>
            </a:r>
            <a:r>
              <a:rPr lang="en-US" sz="1300" dirty="0">
                <a:cs typeface="Arial" charset="0"/>
              </a:rPr>
              <a:t>then you </a:t>
            </a:r>
            <a:r>
              <a:rPr lang="en-US" sz="1300" dirty="0">
                <a:cs typeface="Arial" charset="0"/>
              </a:rPr>
              <a:t>would still </a:t>
            </a:r>
            <a:r>
              <a:rPr lang="en-US" sz="1300" dirty="0">
                <a:cs typeface="Arial" charset="0"/>
              </a:rPr>
              <a:t>use RDTE appropriation to develop and test the mod</a:t>
            </a:r>
          </a:p>
          <a:p>
            <a:pPr marL="628713" lvl="1" indent="-171467">
              <a:spcBef>
                <a:spcPct val="0"/>
              </a:spcBef>
              <a:buFont typeface="Arial" pitchFamily="34" charset="0"/>
              <a:buChar char="•"/>
            </a:pPr>
            <a:r>
              <a:rPr lang="en-US" sz="1300" dirty="0">
                <a:cs typeface="Arial" charset="0"/>
              </a:rPr>
              <a:t>If no, then you need to ask the </a:t>
            </a:r>
            <a:r>
              <a:rPr lang="en-US" sz="1300" dirty="0">
                <a:cs typeface="Arial" charset="0"/>
              </a:rPr>
              <a:t>third &amp; final question</a:t>
            </a:r>
          </a:p>
          <a:p>
            <a:pPr marL="171467" indent="-171467">
              <a:spcBef>
                <a:spcPct val="0"/>
              </a:spcBef>
              <a:buFont typeface="Arial" pitchFamily="34" charset="0"/>
              <a:buChar char="•"/>
            </a:pPr>
            <a:r>
              <a:rPr lang="en-US" sz="1300" dirty="0">
                <a:cs typeface="Arial" charset="0"/>
              </a:rPr>
              <a:t>3) “Where is system in its life cycle?”</a:t>
            </a:r>
          </a:p>
          <a:p>
            <a:pPr marL="628713" lvl="1" indent="-171467">
              <a:spcBef>
                <a:spcPct val="0"/>
              </a:spcBef>
              <a:buFont typeface="Arial" pitchFamily="34" charset="0"/>
              <a:buChar char="•"/>
            </a:pPr>
            <a:r>
              <a:rPr lang="en-US" sz="1300" dirty="0">
                <a:cs typeface="Arial" charset="0"/>
              </a:rPr>
              <a:t>If still in production, then you would use procurement funding to develop and test; otherwise if out of production you would use O&amp;M funding</a:t>
            </a:r>
          </a:p>
          <a:p>
            <a:pPr marL="628713" lvl="1" indent="-171467">
              <a:spcBef>
                <a:spcPct val="0"/>
              </a:spcBef>
              <a:buFont typeface="Arial" pitchFamily="34" charset="0"/>
              <a:buChar char="•"/>
            </a:pPr>
            <a:r>
              <a:rPr lang="en-US" sz="1300" dirty="0">
                <a:cs typeface="Arial" charset="0"/>
              </a:rPr>
              <a:t>However, in all cases you would use procurement funding to fabricate and install the mod kits</a:t>
            </a:r>
          </a:p>
          <a:p>
            <a:pPr marL="171467" indent="-171467">
              <a:spcBef>
                <a:spcPct val="0"/>
              </a:spcBef>
              <a:buFont typeface="Arial" pitchFamily="34" charset="0"/>
              <a:buChar char="•"/>
            </a:pPr>
            <a:r>
              <a:rPr lang="en-US" sz="1300" dirty="0">
                <a:cs typeface="Arial" charset="0"/>
              </a:rPr>
              <a:t>Sometimes PMs get in trouble when </a:t>
            </a:r>
            <a:r>
              <a:rPr lang="en-US" sz="1300" dirty="0">
                <a:cs typeface="Arial" charset="0"/>
              </a:rPr>
              <a:t>trying </a:t>
            </a:r>
            <a:r>
              <a:rPr lang="en-US" sz="1300" dirty="0">
                <a:cs typeface="Arial" charset="0"/>
              </a:rPr>
              <a:t>to justify </a:t>
            </a:r>
            <a:r>
              <a:rPr lang="en-US" sz="1300" dirty="0">
                <a:cs typeface="Arial" charset="0"/>
              </a:rPr>
              <a:t>product improvements based on color of money available (usually inappropriate since we are supposed to request the budget in advance of the need not use funds already available (probably appropriated for something else) </a:t>
            </a:r>
            <a:r>
              <a:rPr lang="en-US" sz="1300" dirty="0">
                <a:cs typeface="Arial" charset="0"/>
              </a:rPr>
              <a:t>they only have procurement funding and need to mod a system that has gone out of production; this would be a misappropriation of funds which we will talk a about later</a:t>
            </a:r>
          </a:p>
          <a:p>
            <a:pPr marL="171467" indent="-171467">
              <a:spcBef>
                <a:spcPct val="0"/>
              </a:spcBef>
              <a:buFont typeface="Arial" pitchFamily="34" charset="0"/>
              <a:buChar char="•"/>
            </a:pPr>
            <a:endParaRPr lang="en-US" sz="1400" dirty="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Rectangle 2"/>
          <p:cNvSpPr>
            <a:spLocks noGrp="1" noRot="1" noChangeAspect="1" noChangeArrowheads="1" noTextEdit="1"/>
          </p:cNvSpPr>
          <p:nvPr>
            <p:ph type="sldImg"/>
          </p:nvPr>
        </p:nvSpPr>
        <p:spPr>
          <a:xfrm>
            <a:off x="1190625" y="704850"/>
            <a:ext cx="4630738" cy="3471863"/>
          </a:xfrm>
          <a:ln/>
        </p:spPr>
      </p:sp>
      <p:sp>
        <p:nvSpPr>
          <p:cNvPr id="541699" name="Rectangle 3"/>
          <p:cNvSpPr>
            <a:spLocks noGrp="1" noChangeArrowheads="1"/>
          </p:cNvSpPr>
          <p:nvPr>
            <p:ph type="body" idx="1"/>
          </p:nvPr>
        </p:nvSpPr>
        <p:spPr>
          <a:xfrm>
            <a:off x="949325" y="4426857"/>
            <a:ext cx="5140960" cy="4183781"/>
          </a:xfrm>
        </p:spPr>
        <p:txBody>
          <a:bodyPr/>
          <a:lstStyle/>
          <a:p>
            <a:pPr>
              <a:buFont typeface="Arial" pitchFamily="34" charset="0"/>
              <a:buChar char="•"/>
            </a:pPr>
            <a:r>
              <a:rPr lang="en-US" sz="1600" dirty="0"/>
              <a:t>  </a:t>
            </a:r>
            <a:r>
              <a:rPr lang="en-US" sz="1600" dirty="0"/>
              <a:t>So now </a:t>
            </a:r>
            <a:r>
              <a:rPr lang="en-US" sz="1600" dirty="0"/>
              <a:t>we </a:t>
            </a:r>
            <a:r>
              <a:rPr lang="en-US" sz="1600" dirty="0"/>
              <a:t>let’s </a:t>
            </a:r>
            <a:r>
              <a:rPr lang="en-US" sz="1600" dirty="0"/>
              <a:t>talk about Budget Execution  which </a:t>
            </a:r>
            <a:r>
              <a:rPr lang="en-US" sz="1600" dirty="0"/>
              <a:t>covers </a:t>
            </a:r>
            <a:r>
              <a:rPr lang="en-US" sz="1600" dirty="0"/>
              <a:t>the day to day activities within an organization to receive funding (Budget Authority), commit, obligate and </a:t>
            </a:r>
            <a:r>
              <a:rPr lang="en-US" sz="1600" dirty="0"/>
              <a:t>expend or disburse the funding</a:t>
            </a:r>
            <a:endParaRPr lang="en-US" sz="1600" dirty="0"/>
          </a:p>
          <a:p>
            <a:pPr>
              <a:buFont typeface="Arial" pitchFamily="34" charset="0"/>
              <a:buChar char="•"/>
            </a:pPr>
            <a:r>
              <a:rPr lang="en-US" sz="1600" dirty="0"/>
              <a:t>  Remember back </a:t>
            </a:r>
            <a:r>
              <a:rPr lang="en-US" sz="1600" dirty="0"/>
              <a:t>when we talked about the PPBE  process and what the Budget Reviews were focused on?</a:t>
            </a:r>
            <a:endParaRPr lang="en-US" sz="1600" dirty="0"/>
          </a:p>
          <a:p>
            <a:pPr lvl="1">
              <a:buFont typeface="Arial" pitchFamily="34" charset="0"/>
              <a:buChar char="•"/>
            </a:pPr>
            <a:r>
              <a:rPr lang="en-US" sz="1600" dirty="0"/>
              <a:t>  Pricing, Phasing, Policies and Execution</a:t>
            </a:r>
          </a:p>
          <a:p>
            <a:pPr lvl="1">
              <a:buFont typeface="Arial" pitchFamily="34" charset="0"/>
              <a:buChar char="•"/>
            </a:pPr>
            <a:r>
              <a:rPr lang="en-US" sz="1600" dirty="0"/>
              <a:t>  </a:t>
            </a:r>
            <a:r>
              <a:rPr lang="en-US" sz="1600" dirty="0"/>
              <a:t>Of </a:t>
            </a:r>
            <a:r>
              <a:rPr lang="en-US" sz="1600" dirty="0"/>
              <a:t>the 4, Budget Execution is </a:t>
            </a:r>
            <a:r>
              <a:rPr lang="en-US" sz="1600" dirty="0"/>
              <a:t>the most important </a:t>
            </a:r>
            <a:r>
              <a:rPr lang="en-US" sz="1600" dirty="0"/>
              <a:t>because if focuses on stretching the limited dollars available to satisfy many requirements as possible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Rot="1" noChangeAspect="1" noChangeArrowheads="1" noTextEdit="1"/>
          </p:cNvSpPr>
          <p:nvPr>
            <p:ph type="sldImg"/>
          </p:nvPr>
        </p:nvSpPr>
        <p:spPr>
          <a:xfrm>
            <a:off x="1571625" y="1000125"/>
            <a:ext cx="4630738" cy="3473450"/>
          </a:xfrm>
          <a:ln>
            <a:noFill/>
          </a:ln>
        </p:spPr>
      </p:sp>
      <p:sp>
        <p:nvSpPr>
          <p:cNvPr id="22532" name="Rectangle 3"/>
          <p:cNvSpPr>
            <a:spLocks noGrp="1" noChangeArrowheads="1"/>
          </p:cNvSpPr>
          <p:nvPr>
            <p:ph type="body" idx="1"/>
          </p:nvPr>
        </p:nvSpPr>
        <p:spPr>
          <a:xfrm>
            <a:off x="249044" y="4573079"/>
            <a:ext cx="6463799" cy="4332800"/>
          </a:xfrm>
          <a:noFill/>
          <a:ln w="9525"/>
        </p:spPr>
        <p:txBody>
          <a:bodyPr lIns="91179" tIns="44790" rIns="91179" bIns="44790">
            <a:normAutofit lnSpcReduction="10000"/>
          </a:bodyPr>
          <a:lstStyle/>
          <a:p>
            <a:pPr marL="163906" indent="-163906">
              <a:spcBef>
                <a:spcPct val="15000"/>
              </a:spcBef>
              <a:buFont typeface="Arial" pitchFamily="34" charset="0"/>
              <a:buChar char="•"/>
              <a:defRPr/>
            </a:pPr>
            <a:r>
              <a:rPr lang="en-US" dirty="0" smtClean="0"/>
              <a:t>We have something called Below Threshold Reprogramming which can be approved at your Service Comptroller level (doesn’t have to go to the SECDEF or Congress)</a:t>
            </a:r>
          </a:p>
          <a:p>
            <a:pPr marL="163906" indent="-163906">
              <a:spcBef>
                <a:spcPct val="15000"/>
              </a:spcBef>
              <a:buFont typeface="Arial" pitchFamily="34" charset="0"/>
              <a:buChar char="•"/>
              <a:defRPr/>
            </a:pPr>
            <a:r>
              <a:rPr lang="en-US" dirty="0" smtClean="0"/>
              <a:t>This is on your Platinum Card and a good reference to the limitations and restrictions  on each appropriation</a:t>
            </a:r>
          </a:p>
          <a:p>
            <a:pPr marL="163906" indent="-163906">
              <a:spcBef>
                <a:spcPct val="15000"/>
              </a:spcBef>
              <a:buFont typeface="Arial" pitchFamily="34" charset="0"/>
              <a:buChar char="•"/>
              <a:defRPr/>
            </a:pPr>
            <a:r>
              <a:rPr lang="en-US" dirty="0" smtClean="0"/>
              <a:t>So looking at the RDTE Appropriation, you remember the  Program Element is the level of control across a two year obligation life</a:t>
            </a:r>
          </a:p>
          <a:p>
            <a:pPr marL="163906" indent="-163906">
              <a:spcBef>
                <a:spcPct val="15000"/>
              </a:spcBef>
              <a:buFont typeface="Arial" pitchFamily="34" charset="0"/>
              <a:buChar char="•"/>
              <a:defRPr/>
            </a:pPr>
            <a:r>
              <a:rPr lang="en-US" dirty="0" smtClean="0"/>
              <a:t>This means  when you reprogram dollars, the amounts are cumulative across the entire period of obligation availability, which would be 2 years for RDTE</a:t>
            </a:r>
          </a:p>
          <a:p>
            <a:pPr marL="163906" indent="-163906">
              <a:spcBef>
                <a:spcPct val="15000"/>
              </a:spcBef>
              <a:buFont typeface="Arial" pitchFamily="34" charset="0"/>
              <a:buChar char="•"/>
              <a:defRPr/>
            </a:pPr>
            <a:r>
              <a:rPr lang="en-US" dirty="0" smtClean="0"/>
              <a:t>In order words, you can reprogram into or out of a total of $10M or 20% whichever is lesser but you can’t reprogram $10M the first year and then $10M the second year</a:t>
            </a:r>
          </a:p>
          <a:p>
            <a:pPr marL="163906" indent="-163906">
              <a:spcBef>
                <a:spcPct val="15000"/>
              </a:spcBef>
              <a:buFont typeface="Arial" pitchFamily="34" charset="0"/>
              <a:buChar char="•"/>
              <a:defRPr/>
            </a:pPr>
            <a:r>
              <a:rPr lang="en-US" dirty="0" smtClean="0"/>
              <a:t>Same applies to each of the other appropriations, Procurement is $20M into or out of at the line item level over a 3-year obligation life; O&amp;M $15M at the BAG level over one year</a:t>
            </a:r>
          </a:p>
          <a:p>
            <a:pPr marL="437346" lvl="1">
              <a:buFont typeface="Arial" pitchFamily="34" charset="0"/>
              <a:buChar char="•"/>
            </a:pPr>
            <a:r>
              <a:rPr lang="en-US" dirty="0" smtClean="0"/>
              <a:t>  These thresholds apply only </a:t>
            </a:r>
            <a:r>
              <a:rPr lang="en-US" b="1" u="sng" dirty="0" smtClean="0"/>
              <a:t>within</a:t>
            </a:r>
            <a:r>
              <a:rPr lang="en-US" b="1" dirty="0" smtClean="0"/>
              <a:t> Appropriation accts</a:t>
            </a:r>
            <a:r>
              <a:rPr lang="en-US" dirty="0" smtClean="0"/>
              <a:t> and </a:t>
            </a:r>
            <a:r>
              <a:rPr lang="en-US" b="1" u="sng" dirty="0" smtClean="0"/>
              <a:t>within</a:t>
            </a:r>
            <a:r>
              <a:rPr lang="en-US" b="1" dirty="0" smtClean="0"/>
              <a:t> the same FY</a:t>
            </a:r>
            <a:endParaRPr lang="en-US" dirty="0" smtClean="0"/>
          </a:p>
          <a:p>
            <a:pPr>
              <a:buFont typeface="Arial" pitchFamily="34" charset="0"/>
              <a:buChar char="•"/>
            </a:pPr>
            <a:r>
              <a:rPr lang="en-US" dirty="0" smtClean="0"/>
              <a:t>  Other types of reprogramming:</a:t>
            </a:r>
          </a:p>
          <a:p>
            <a:pPr lvl="1">
              <a:buFont typeface="Arial" pitchFamily="34" charset="0"/>
              <a:buChar char="•"/>
            </a:pPr>
            <a:r>
              <a:rPr lang="en-US" dirty="0" smtClean="0"/>
              <a:t>  Congressional Prior Approval – exceeds above thresholds, Congressional special interests, new starts</a:t>
            </a:r>
          </a:p>
          <a:p>
            <a:pPr lvl="1">
              <a:buFont typeface="Arial" pitchFamily="34" charset="0"/>
              <a:buChar char="•"/>
            </a:pPr>
            <a:r>
              <a:rPr lang="en-US" dirty="0" smtClean="0"/>
              <a:t>  Omnibus Reprogramming – one annual</a:t>
            </a:r>
            <a:r>
              <a:rPr lang="en-US" baseline="0" dirty="0" smtClean="0"/>
              <a:t> integrated package of unfunded requirements; must show bill payers</a:t>
            </a:r>
          </a:p>
          <a:p>
            <a:pPr lvl="1">
              <a:buFont typeface="Arial" pitchFamily="34" charset="0"/>
              <a:buChar char="•"/>
            </a:pPr>
            <a:r>
              <a:rPr lang="en-US" baseline="0" dirty="0" smtClean="0"/>
              <a:t>  Internal Reprogramming – used to clean up accounts; doesn’t change purpose or amount previously approved</a:t>
            </a:r>
            <a:endParaRPr lang="en-US" dirty="0" smtClean="0"/>
          </a:p>
          <a:p>
            <a:r>
              <a:rPr lang="en-US" b="1" dirty="0" smtClean="0"/>
              <a:t>TRANSITION</a:t>
            </a:r>
            <a:r>
              <a:rPr lang="en-US" dirty="0" smtClean="0"/>
              <a:t>:  What happens to funds that are no longer available for obligation?  To answer that we have to look at the appropriation life.</a:t>
            </a:r>
          </a:p>
          <a:p>
            <a:pPr marL="171626" indent="-171626">
              <a:spcBef>
                <a:spcPct val="15000"/>
              </a:spcBef>
              <a:buFontTx/>
              <a:buChar char="-"/>
            </a:pPr>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Rectangle 2"/>
          <p:cNvSpPr>
            <a:spLocks noGrp="1" noRot="1" noChangeAspect="1" noChangeArrowheads="1" noTextEdit="1"/>
          </p:cNvSpPr>
          <p:nvPr>
            <p:ph type="sldImg"/>
          </p:nvPr>
        </p:nvSpPr>
        <p:spPr>
          <a:xfrm>
            <a:off x="1182688" y="387350"/>
            <a:ext cx="4645025" cy="3484563"/>
          </a:xfrm>
          <a:ln/>
        </p:spPr>
      </p:sp>
      <p:sp>
        <p:nvSpPr>
          <p:cNvPr id="531459" name="Rectangle 3"/>
          <p:cNvSpPr>
            <a:spLocks noGrp="1" noChangeArrowheads="1"/>
          </p:cNvSpPr>
          <p:nvPr>
            <p:ph type="body" idx="1"/>
          </p:nvPr>
        </p:nvSpPr>
        <p:spPr/>
        <p:txBody>
          <a:bodyPr>
            <a:normAutofit lnSpcReduction="10000"/>
          </a:bodyPr>
          <a:lstStyle/>
          <a:p>
            <a:pPr marL="285779" indent="-285779">
              <a:buFont typeface="Arial" pitchFamily="34" charset="0"/>
              <a:buChar char="•"/>
            </a:pPr>
            <a:r>
              <a:rPr lang="en-US" sz="1400" dirty="0"/>
              <a:t>This is part of your Platinum chart that shows Appropriation Life</a:t>
            </a:r>
            <a:r>
              <a:rPr lang="en-US" sz="1400" dirty="0"/>
              <a:t>.</a:t>
            </a:r>
          </a:p>
          <a:p>
            <a:pPr marL="285779" indent="-285779">
              <a:buFont typeface="Arial" pitchFamily="34" charset="0"/>
              <a:buChar char="•"/>
            </a:pPr>
            <a:r>
              <a:rPr lang="en-US" sz="1400" dirty="0"/>
              <a:t>Here’s the different appropriations with each one showing a current year period (in black) for new obligations and expenditures</a:t>
            </a:r>
          </a:p>
          <a:p>
            <a:pPr marL="285779" indent="-285779">
              <a:buFont typeface="Arial" pitchFamily="34" charset="0"/>
              <a:buChar char="•"/>
            </a:pPr>
            <a:r>
              <a:rPr lang="en-US" sz="1400" dirty="0"/>
              <a:t>Each appropriation has a 5-year expired period when funding adjustments can be made and expenditures are paid</a:t>
            </a:r>
          </a:p>
          <a:p>
            <a:pPr marL="285779" indent="-285779">
              <a:buFont typeface="Arial" pitchFamily="34" charset="0"/>
              <a:buChar char="•"/>
            </a:pPr>
            <a:r>
              <a:rPr lang="en-US" sz="1400" dirty="0"/>
              <a:t>Finally after that time, all funds go into a cancelled state where they go back to the Treasury, cannot be used anymore</a:t>
            </a:r>
          </a:p>
          <a:p>
            <a:r>
              <a:rPr lang="en-US" sz="1400" dirty="0"/>
              <a:t>That’s why it’s so important to have folks in your office monitor slow processing through DFAS, </a:t>
            </a:r>
            <a:r>
              <a:rPr lang="en-US" sz="1400" dirty="0" err="1"/>
              <a:t>unliquidated</a:t>
            </a:r>
            <a:r>
              <a:rPr lang="en-US" sz="1400" dirty="0"/>
              <a:t> obligations, late billings from Contractors, </a:t>
            </a:r>
          </a:p>
          <a:p>
            <a:pPr marL="285779" indent="-285779">
              <a:buFont typeface="Arial" pitchFamily="34" charset="0"/>
              <a:buChar char="•"/>
            </a:pPr>
            <a:r>
              <a:rPr lang="en-US" sz="1400" dirty="0"/>
              <a:t>So what if you had a bill that came in after an account had cancelled?  You would have to use current year funds which you might not had planned on (this could be an Anti-deficiency Act violation if you couldn’t come up with the money; would have to go to your Comptroller to get it paid)</a:t>
            </a:r>
            <a:endParaRPr lang="en-US" sz="1400" dirty="0"/>
          </a:p>
          <a:p>
            <a:pPr>
              <a:buFontTx/>
              <a:buChar char="•"/>
            </a:pPr>
            <a:r>
              <a:rPr lang="en-US" sz="1400" dirty="0"/>
              <a:t>  </a:t>
            </a:r>
            <a:r>
              <a:rPr lang="en-US" sz="1400" dirty="0"/>
              <a:t>One way to mitigate problems with cancelled bills is to create and monitor Spend Plans -- we’ll look at those next.</a:t>
            </a:r>
          </a:p>
          <a:p>
            <a:endParaRPr lang="en-US" sz="1400" dirty="0"/>
          </a:p>
          <a:p>
            <a:endParaRPr lang="en-US" sz="1400"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90" name="Rectangle 2"/>
          <p:cNvSpPr>
            <a:spLocks noGrp="1" noRot="1" noChangeAspect="1" noChangeArrowheads="1" noTextEdit="1"/>
          </p:cNvSpPr>
          <p:nvPr>
            <p:ph type="sldImg"/>
          </p:nvPr>
        </p:nvSpPr>
        <p:spPr>
          <a:xfrm>
            <a:off x="1184275" y="698500"/>
            <a:ext cx="4645025" cy="3482975"/>
          </a:xfrm>
          <a:ln/>
        </p:spPr>
      </p:sp>
      <p:sp>
        <p:nvSpPr>
          <p:cNvPr id="575491" name="Rectangle 3"/>
          <p:cNvSpPr>
            <a:spLocks noGrp="1" noChangeArrowheads="1"/>
          </p:cNvSpPr>
          <p:nvPr>
            <p:ph type="body" idx="1"/>
          </p:nvPr>
        </p:nvSpPr>
        <p:spPr>
          <a:xfrm>
            <a:off x="700725" y="4416192"/>
            <a:ext cx="5608957" cy="4652361"/>
          </a:xfrm>
        </p:spPr>
        <p:txBody>
          <a:bodyPr/>
          <a:lstStyle/>
          <a:p>
            <a:pPr marL="165245" indent="-165245">
              <a:buFont typeface="Arial" pitchFamily="34" charset="0"/>
              <a:buChar char="•"/>
            </a:pPr>
            <a:r>
              <a:rPr lang="en-US" sz="1400" dirty="0"/>
              <a:t>OSD provides obligation and expenditure goals for you to budget to;  your Service provides more stringent goals to make sure you meet the OSD goals</a:t>
            </a:r>
          </a:p>
          <a:p>
            <a:pPr marL="165245" indent="-165245">
              <a:buFont typeface="Arial" pitchFamily="34" charset="0"/>
              <a:buChar char="•"/>
            </a:pPr>
            <a:r>
              <a:rPr lang="en-US" sz="1400" dirty="0"/>
              <a:t>For RDTE, two year appropriation, you would be required to have 80% obligated the first year and 100% the second year</a:t>
            </a:r>
          </a:p>
          <a:p>
            <a:pPr marL="622490" lvl="1" indent="-165245">
              <a:buFont typeface="Arial" pitchFamily="34" charset="0"/>
              <a:buChar char="•"/>
            </a:pPr>
            <a:r>
              <a:rPr lang="en-US" sz="1400" dirty="0"/>
              <a:t>Expenditures would be at 55% the first year and 90% the second year</a:t>
            </a:r>
          </a:p>
          <a:p>
            <a:pPr marL="622490" lvl="1" indent="-165245">
              <a:buFont typeface="Arial" pitchFamily="34" charset="0"/>
              <a:buChar char="•"/>
            </a:pPr>
            <a:r>
              <a:rPr lang="en-US" sz="1400" dirty="0"/>
              <a:t>Remember RDTE is incrementally funded so you are more focused on what you can expend in a given year</a:t>
            </a:r>
            <a:endParaRPr lang="en-US" sz="1400" dirty="0"/>
          </a:p>
          <a:p>
            <a:pPr marL="165245" indent="-165245">
              <a:buFont typeface="Arial" pitchFamily="34" charset="0"/>
              <a:buChar char="•"/>
            </a:pPr>
            <a:r>
              <a:rPr lang="en-US" sz="1400" dirty="0"/>
              <a:t>For Procurement funding, which is 3 year appropriation, you would be required to have 80% obligated the first year, 96% the second year and finally 100% the third year</a:t>
            </a:r>
          </a:p>
          <a:p>
            <a:pPr marL="622490" lvl="1" indent="-165245">
              <a:buFont typeface="Arial" pitchFamily="34" charset="0"/>
              <a:buChar char="•"/>
            </a:pPr>
            <a:r>
              <a:rPr lang="en-US" sz="1400" dirty="0"/>
              <a:t>Remember we’re fully funded so more focus is on obligations</a:t>
            </a:r>
          </a:p>
          <a:p>
            <a:pPr marL="622490" lvl="1" indent="-165245">
              <a:buFont typeface="Arial" pitchFamily="34" charset="0"/>
              <a:buChar char="•"/>
            </a:pPr>
            <a:r>
              <a:rPr lang="en-US" sz="1400" dirty="0"/>
              <a:t>Could not focus on expenditures due to Contracts</a:t>
            </a:r>
            <a:r>
              <a:rPr lang="en-US" sz="1400" dirty="0"/>
              <a:t>’ long lead times would delay annual </a:t>
            </a:r>
            <a:r>
              <a:rPr lang="en-US" sz="1400" dirty="0"/>
              <a:t>outlays</a:t>
            </a:r>
          </a:p>
          <a:p>
            <a:pPr marL="165245" indent="-165245">
              <a:buFont typeface="Arial" pitchFamily="34" charset="0"/>
              <a:buChar char="•"/>
            </a:pPr>
            <a:r>
              <a:rPr lang="en-US" sz="1400" dirty="0"/>
              <a:t>Now let’s look at the three most important fiscal laws you need to be aware of when spending funds…</a:t>
            </a:r>
            <a:endParaRPr lang="en-US" sz="1400" dirty="0"/>
          </a:p>
          <a:p>
            <a:pPr marL="165245" indent="-165245">
              <a:buFont typeface="Arial" pitchFamily="34" charset="0"/>
              <a:buChar char="•"/>
            </a:pPr>
            <a:endParaRPr lang="en-US" sz="1400" dirty="0"/>
          </a:p>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Rectangle 2"/>
          <p:cNvSpPr>
            <a:spLocks noGrp="1" noRot="1" noChangeAspect="1" noChangeArrowheads="1" noTextEdit="1"/>
          </p:cNvSpPr>
          <p:nvPr>
            <p:ph type="sldImg"/>
          </p:nvPr>
        </p:nvSpPr>
        <p:spPr>
          <a:xfrm>
            <a:off x="1182688" y="698500"/>
            <a:ext cx="4645025" cy="3484563"/>
          </a:xfrm>
          <a:ln/>
        </p:spPr>
      </p:sp>
      <p:sp>
        <p:nvSpPr>
          <p:cNvPr id="536579" name="Rectangle 3"/>
          <p:cNvSpPr>
            <a:spLocks noGrp="1" noChangeArrowheads="1"/>
          </p:cNvSpPr>
          <p:nvPr>
            <p:ph type="body" idx="1"/>
          </p:nvPr>
        </p:nvSpPr>
        <p:spPr>
          <a:xfrm>
            <a:off x="623645" y="4386420"/>
            <a:ext cx="5919822" cy="4699279"/>
          </a:xfrm>
          <a:noFill/>
          <a:ln/>
          <a:extLst>
            <a:ext uri="{909E8E84-426E-40DD-AFC4-6F175D3DCCD1}">
              <a14:hiddenFill xmlns:a14="http://schemas.microsoft.com/office/drawing/2010/main">
                <a:solidFill>
                  <a:schemeClr val="bg1"/>
                </a:solidFill>
              </a14:hiddenFill>
            </a:ext>
          </a:extLst>
        </p:spPr>
        <p:txBody>
          <a:bodyPr lIns="87026" tIns="43511" rIns="87026" bIns="43511">
            <a:normAutofit lnSpcReduction="10000"/>
          </a:bodyPr>
          <a:lstStyle/>
          <a:p>
            <a:pPr marL="171467" indent="-171467">
              <a:spcBef>
                <a:spcPct val="50000"/>
              </a:spcBef>
              <a:buFont typeface="Arial" pitchFamily="34" charset="0"/>
              <a:buChar char="•"/>
            </a:pPr>
            <a:r>
              <a:rPr lang="en-US" i="1" dirty="0" smtClean="0"/>
              <a:t>We’re talking about Misappropriations of funds, Bona Fide Need rule and Anti-deficiency Act</a:t>
            </a:r>
          </a:p>
          <a:p>
            <a:pPr marL="171467" indent="-171467">
              <a:spcBef>
                <a:spcPct val="50000"/>
              </a:spcBef>
              <a:buFont typeface="Arial" pitchFamily="34" charset="0"/>
              <a:buChar char="•"/>
            </a:pPr>
            <a:r>
              <a:rPr lang="en-US" u="sng" dirty="0" smtClean="0"/>
              <a:t>Anti-Deficiency </a:t>
            </a:r>
            <a:r>
              <a:rPr lang="en-US" u="sng" dirty="0"/>
              <a:t>Act</a:t>
            </a:r>
            <a:r>
              <a:rPr lang="en-US" dirty="0"/>
              <a:t> -- prohibits obligation in advance of an appropriation, or in excess of the amount available in an appropriation.  Can’t spend more than you have</a:t>
            </a:r>
            <a:r>
              <a:rPr lang="en-US" dirty="0" smtClean="0"/>
              <a:t>.  So the focus here is amount of fund available</a:t>
            </a:r>
          </a:p>
          <a:p>
            <a:pPr marL="628713" lvl="1" indent="-171467">
              <a:spcBef>
                <a:spcPct val="50000"/>
              </a:spcBef>
              <a:buFont typeface="Arial" pitchFamily="34" charset="0"/>
              <a:buChar char="•"/>
            </a:pPr>
            <a:r>
              <a:rPr lang="en-US" dirty="0" smtClean="0"/>
              <a:t>This is one where you must fix the problem (I mentioned ADA earlier when we had a cancelled bill that required current year funding to cover it.</a:t>
            </a:r>
            <a:endParaRPr lang="en-US" dirty="0"/>
          </a:p>
          <a:p>
            <a:pPr marL="171467" indent="-171467">
              <a:buFont typeface="Arial" pitchFamily="34" charset="0"/>
              <a:buChar char="•"/>
            </a:pPr>
            <a:r>
              <a:rPr lang="en-US" dirty="0"/>
              <a:t>  </a:t>
            </a:r>
            <a:r>
              <a:rPr lang="en-US" i="1" dirty="0"/>
              <a:t>Examples:</a:t>
            </a:r>
            <a:r>
              <a:rPr lang="en-US" dirty="0"/>
              <a:t>  Any action resulting in </a:t>
            </a:r>
            <a:r>
              <a:rPr lang="en-US" dirty="0" err="1"/>
              <a:t>overobligation</a:t>
            </a:r>
            <a:r>
              <a:rPr lang="en-US" dirty="0"/>
              <a:t> or </a:t>
            </a:r>
            <a:r>
              <a:rPr lang="en-US" dirty="0" err="1"/>
              <a:t>overexpenditure</a:t>
            </a:r>
            <a:r>
              <a:rPr lang="en-US" dirty="0"/>
              <a:t> (including clerical errors); awarding </a:t>
            </a:r>
            <a:r>
              <a:rPr lang="en-US" dirty="0" smtClean="0"/>
              <a:t> funds prior to receiving Budget Authority</a:t>
            </a:r>
          </a:p>
          <a:p>
            <a:pPr marL="171467" indent="-171467">
              <a:buFont typeface="Arial" pitchFamily="34" charset="0"/>
              <a:buChar char="•"/>
            </a:pPr>
            <a:r>
              <a:rPr lang="en-US" u="sng" dirty="0" smtClean="0"/>
              <a:t>Bona </a:t>
            </a:r>
            <a:r>
              <a:rPr lang="en-US" u="sng" dirty="0"/>
              <a:t>Fide Need</a:t>
            </a:r>
            <a:r>
              <a:rPr lang="en-US" dirty="0"/>
              <a:t> -- funds appropriated for a specific period (e.g. 1 </a:t>
            </a:r>
            <a:r>
              <a:rPr lang="en-US" dirty="0" err="1"/>
              <a:t>yr</a:t>
            </a:r>
            <a:r>
              <a:rPr lang="en-US" dirty="0"/>
              <a:t> for O&amp;M) can only be used for needs which arise during that time</a:t>
            </a:r>
          </a:p>
          <a:p>
            <a:pPr marL="171467" indent="-171467">
              <a:buFont typeface="Arial" pitchFamily="34" charset="0"/>
              <a:buChar char="•"/>
            </a:pPr>
            <a:r>
              <a:rPr lang="en-US" dirty="0"/>
              <a:t>  </a:t>
            </a:r>
            <a:r>
              <a:rPr lang="en-US" i="1" dirty="0" smtClean="0"/>
              <a:t>Examples</a:t>
            </a:r>
            <a:r>
              <a:rPr lang="en-US" i="1" dirty="0"/>
              <a:t>:</a:t>
            </a:r>
            <a:r>
              <a:rPr lang="en-US" dirty="0"/>
              <a:t>  1) EOY “fallout” money (O&amp;M) to buy a year’s worth of </a:t>
            </a:r>
            <a:r>
              <a:rPr lang="en-US" dirty="0" smtClean="0"/>
              <a:t>supplies </a:t>
            </a:r>
            <a:endParaRPr lang="en-US" dirty="0"/>
          </a:p>
          <a:p>
            <a:pPr marL="171467" indent="-171467">
              <a:buFont typeface="Arial" pitchFamily="34" charset="0"/>
              <a:buChar char="•"/>
            </a:pPr>
            <a:r>
              <a:rPr lang="en-US" u="sng" dirty="0"/>
              <a:t>Misappropriation Act</a:t>
            </a:r>
            <a:r>
              <a:rPr lang="en-US" dirty="0"/>
              <a:t> -- requires funds be used for the same purposes and programs stated in the appropriation.  Preserves Congress’s </a:t>
            </a:r>
            <a:r>
              <a:rPr lang="en-US" dirty="0" smtClean="0"/>
              <a:t>“power </a:t>
            </a:r>
            <a:r>
              <a:rPr lang="en-US" dirty="0"/>
              <a:t>of the </a:t>
            </a:r>
            <a:r>
              <a:rPr lang="en-US" dirty="0" smtClean="0"/>
              <a:t>purse”</a:t>
            </a:r>
            <a:endParaRPr lang="en-US" dirty="0"/>
          </a:p>
          <a:p>
            <a:pPr marL="171467" indent="-171467">
              <a:buFont typeface="Arial" pitchFamily="34" charset="0"/>
              <a:buChar char="•"/>
            </a:pPr>
            <a:r>
              <a:rPr lang="en-US" dirty="0"/>
              <a:t>  </a:t>
            </a:r>
            <a:r>
              <a:rPr lang="en-US" i="1" dirty="0" smtClean="0"/>
              <a:t>Examples</a:t>
            </a:r>
            <a:r>
              <a:rPr lang="en-US" i="1" dirty="0"/>
              <a:t>:</a:t>
            </a:r>
            <a:r>
              <a:rPr lang="en-US" dirty="0"/>
              <a:t> </a:t>
            </a:r>
            <a:r>
              <a:rPr lang="en-US" dirty="0" smtClean="0"/>
              <a:t> I mentioned funding mods earlier and what color of money to use; </a:t>
            </a:r>
            <a:r>
              <a:rPr lang="en-US" dirty="0"/>
              <a:t>Multiple sidewalks to build a runway because no MILCON appropriated (O&amp;M allows construction up to $500K) </a:t>
            </a:r>
            <a:endParaRPr lang="en-US" dirty="0" smtClean="0"/>
          </a:p>
          <a:p>
            <a:pPr marL="171467" indent="-171467">
              <a:buFont typeface="Arial" pitchFamily="34" charset="0"/>
              <a:buChar char="•"/>
            </a:pPr>
            <a:r>
              <a:rPr lang="en-US" dirty="0" smtClean="0"/>
              <a:t>So when your local Comptroller is certifying a purchase request they are checking</a:t>
            </a:r>
          </a:p>
          <a:p>
            <a:pPr marL="628713" lvl="1" indent="-171467">
              <a:buFont typeface="Arial" pitchFamily="34" charset="0"/>
              <a:buChar char="•"/>
            </a:pPr>
            <a:r>
              <a:rPr lang="en-US" dirty="0" smtClean="0"/>
              <a:t>CYA or PTA (Color/Purpose (</a:t>
            </a:r>
            <a:r>
              <a:rPr lang="en-US" dirty="0" err="1" smtClean="0"/>
              <a:t>Appn</a:t>
            </a:r>
            <a:r>
              <a:rPr lang="en-US" dirty="0" smtClean="0"/>
              <a:t>), Year/Time (correct FY) and Amount (doesn’t exceed BA) </a:t>
            </a:r>
          </a:p>
          <a:p>
            <a:pPr marL="171467" indent="-171467">
              <a:buFont typeface="Arial" pitchFamily="34" charset="0"/>
              <a:buChar char="•"/>
            </a:pPr>
            <a:r>
              <a:rPr lang="en-US" dirty="0" smtClean="0"/>
              <a:t>So to remember this, ii’s CYA or PTA (you can decide which acronym suits you best!).</a:t>
            </a:r>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sldNum" sz="quarter" idx="5"/>
          </p:nvPr>
        </p:nvSpPr>
        <p:spPr>
          <a:xfrm>
            <a:off x="3900597" y="8699501"/>
            <a:ext cx="2983665" cy="458788"/>
          </a:xfrm>
          <a:prstGeom prst="rect">
            <a:avLst/>
          </a:prstGeom>
          <a:noFill/>
        </p:spPr>
        <p:txBody>
          <a:bodyPr lIns="88130" tIns="44064" rIns="88130" bIns="44064"/>
          <a:lstStyle/>
          <a:p>
            <a:fld id="{CAF7E4E1-6DF1-4149-8DC8-837672BDCCD9}" type="slidenum">
              <a:rPr lang="en-US" smtClean="0">
                <a:solidFill>
                  <a:prstClr val="black"/>
                </a:solidFill>
              </a:rPr>
              <a:pPr/>
              <a:t>34</a:t>
            </a:fld>
            <a:endParaRPr lang="en-US" smtClean="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xfrm>
            <a:off x="1040607" y="4416427"/>
            <a:ext cx="5011341" cy="4513263"/>
          </a:xfrm>
          <a:noFill/>
          <a:ln w="9525"/>
        </p:spPr>
        <p:txBody>
          <a:bodyPr>
            <a:normAutofit/>
          </a:bodyPr>
          <a:lstStyle/>
          <a:p>
            <a:pPr marL="285779" indent="-285779">
              <a:buFont typeface="Arial" pitchFamily="34" charset="0"/>
              <a:buChar char="•"/>
            </a:pPr>
            <a:r>
              <a:rPr lang="en-US" sz="1600" dirty="0"/>
              <a:t>On your Platinum Card</a:t>
            </a:r>
          </a:p>
          <a:p>
            <a:pPr marL="285779" indent="-285779">
              <a:buFont typeface="Arial" pitchFamily="34" charset="0"/>
              <a:buChar char="•"/>
            </a:pPr>
            <a:r>
              <a:rPr lang="en-US" sz="1600" dirty="0"/>
              <a:t>The </a:t>
            </a:r>
            <a:r>
              <a:rPr lang="en-US" sz="1600" dirty="0"/>
              <a:t>RAP </a:t>
            </a:r>
            <a:r>
              <a:rPr lang="en-US" sz="1600" dirty="0"/>
              <a:t>overlap </a:t>
            </a:r>
            <a:r>
              <a:rPr lang="en-US" sz="1600" dirty="0"/>
              <a:t>has been modified to reflect an annual cycle for all activities.  </a:t>
            </a:r>
            <a:endParaRPr lang="en-US" sz="1600" dirty="0"/>
          </a:p>
          <a:p>
            <a:pPr marL="285779" indent="-285779">
              <a:buFont typeface="Arial" pitchFamily="34" charset="0"/>
              <a:buChar char="•"/>
            </a:pPr>
            <a:r>
              <a:rPr lang="en-US" sz="1600" dirty="0"/>
              <a:t>Red </a:t>
            </a:r>
            <a:r>
              <a:rPr lang="en-US" sz="1600" dirty="0"/>
              <a:t>line shows time now. </a:t>
            </a:r>
            <a:endParaRPr lang="en-US" sz="1600" dirty="0"/>
          </a:p>
          <a:p>
            <a:pPr marL="285779" indent="-285779">
              <a:buFont typeface="Arial" pitchFamily="34" charset="0"/>
              <a:buChar char="•"/>
            </a:pPr>
            <a:r>
              <a:rPr lang="en-US" sz="1600" dirty="0"/>
              <a:t>We are executing FY 11 and prior funds</a:t>
            </a:r>
          </a:p>
          <a:p>
            <a:pPr marL="285779" indent="-285779">
              <a:buFont typeface="Arial" pitchFamily="34" charset="0"/>
              <a:buChar char="•"/>
            </a:pPr>
            <a:r>
              <a:rPr lang="en-US" sz="1600" dirty="0"/>
              <a:t>We are one month away for entering FY 12</a:t>
            </a:r>
          </a:p>
          <a:p>
            <a:pPr marL="285779" indent="-285779">
              <a:buFont typeface="Arial" pitchFamily="34" charset="0"/>
              <a:buChar char="•"/>
            </a:pPr>
            <a:r>
              <a:rPr lang="en-US" sz="1600" dirty="0"/>
              <a:t>Congress has enacted the FY 12  Budget</a:t>
            </a:r>
          </a:p>
          <a:p>
            <a:pPr marL="285779" indent="-285779">
              <a:buFont typeface="Arial" pitchFamily="34" charset="0"/>
              <a:buChar char="•"/>
            </a:pPr>
            <a:r>
              <a:rPr lang="en-US" sz="1600" dirty="0"/>
              <a:t>Your folks have just finished their Budget Exhibits for FY 13-17 POM focusing on FY 13 BES</a:t>
            </a:r>
          </a:p>
          <a:p>
            <a:pPr marL="285779" indent="-285779">
              <a:buFont typeface="Arial" pitchFamily="34" charset="0"/>
              <a:buChar char="•"/>
            </a:pPr>
            <a:r>
              <a:rPr lang="en-US" sz="1600" dirty="0"/>
              <a:t>FY 14-18 Defense Planning &amp; Programming Guidance (DPPG) is being published</a:t>
            </a:r>
          </a:p>
          <a:p>
            <a:pPr marL="285779" indent="-285779">
              <a:buFont typeface="Arial" pitchFamily="34" charset="0"/>
              <a:buChar char="•"/>
            </a:pPr>
            <a:r>
              <a:rPr lang="en-US" sz="1600" dirty="0"/>
              <a:t>Notice that these events happen simultaneously, a lot going on across multiple years of funding in all these different phases of the PPBE process, in planning, programming, budgeting and execution</a:t>
            </a:r>
            <a:endParaRPr lang="en-US" sz="16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14.xml"/><Relationship Id="rId4" Type="http://schemas.openxmlformats.org/officeDocument/2006/relationships/image" Target="../media/image6.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Slide Number Placeholder 5"/>
          <p:cNvSpPr>
            <a:spLocks noGrp="1"/>
          </p:cNvSpPr>
          <p:nvPr>
            <p:ph type="sldNum" sz="quarter" idx="12"/>
          </p:nvPr>
        </p:nvSpPr>
        <p:spPr/>
        <p:txBody>
          <a:bodyPr/>
          <a:lstStyle/>
          <a:p>
            <a:fld id="{9D116B98-6443-4EDA-B510-448295DEF4B6}"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1371600"/>
            <a:ext cx="10668000" cy="5105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7"/>
          <p:cNvSpPr>
            <a:spLocks noGrp="1"/>
          </p:cNvSpPr>
          <p:nvPr>
            <p:ph type="sldNum" sz="quarter" idx="11"/>
          </p:nvPr>
        </p:nvSpPr>
        <p:spPr/>
        <p:txBody>
          <a:bodyPr/>
          <a:lstStyle/>
          <a:p>
            <a:fld id="{9D116B98-6443-4EDA-B510-448295DEF4B6}"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D116B98-6443-4EDA-B510-448295DEF4B6}"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08E1CBC4-19B8-47DD-AECC-75390C0484D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53159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05E42FFD-7792-4C02-BC5B-DC7B38A4076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77476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D0D5C8A2-E8F0-407C-B0C0-BA31BD0A385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33496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2159000"/>
            <a:ext cx="4006850"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92650" y="2159000"/>
            <a:ext cx="4008438"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224DF823-C605-43CF-9165-92570A8814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38775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5D2622B8-C812-4938-9E24-DA7933CC548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47867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D2C11CDF-2888-478B-A479-38F49037F6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75101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919467F6-4057-40A3-A06B-9FEA834CF09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45265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8F6966CC-C596-4B4D-B195-2C41F92870A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283692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A548B7B6-5504-4521-AA67-D03821840E5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533386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B0E202F5-7FF6-47A3-8D07-27BF870F53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83589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2738" y="38100"/>
            <a:ext cx="2043112" cy="66484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38100"/>
            <a:ext cx="5976938" cy="6648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14BE9AC1-5A23-41E5-BBC3-4E815613FD9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42059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08E1CBC4-19B8-47DD-AECC-75390C0484D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56479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05E42FFD-7792-4C02-BC5B-DC7B38A4076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2854705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D0D5C8A2-E8F0-407C-B0C0-BA31BD0A385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91406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2159000"/>
            <a:ext cx="4006850"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92650" y="2159000"/>
            <a:ext cx="4008438"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224DF823-C605-43CF-9165-92570A8814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433219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5D2622B8-C812-4938-9E24-DA7933CC548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093503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D2C11CDF-2888-478B-A479-38F49037F6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7656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919467F6-4057-40A3-A06B-9FEA834CF09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89862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8F6966CC-C596-4B4D-B195-2C41F92870A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20394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A548B7B6-5504-4521-AA67-D03821840E5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055606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B0E202F5-7FF6-47A3-8D07-27BF870F53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22057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2738" y="38100"/>
            <a:ext cx="2043112" cy="66484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38100"/>
            <a:ext cx="5976938" cy="6648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14BE9AC1-5A23-41E5-BBC3-4E815613FD9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630835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08E1CBC4-19B8-47DD-AECC-75390C0484D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421977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05E42FFD-7792-4C02-BC5B-DC7B38A4076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430371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D0D5C8A2-E8F0-407C-B0C0-BA31BD0A385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290653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2159000"/>
            <a:ext cx="4006850"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92650" y="2159000"/>
            <a:ext cx="4008438"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224DF823-C605-43CF-9165-92570A8814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654250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5D2622B8-C812-4938-9E24-DA7933CC548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64206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D2C11CDF-2888-478B-A479-38F49037F6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83650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919467F6-4057-40A3-A06B-9FEA834CF09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1578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8F6966CC-C596-4B4D-B195-2C41F92870A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70926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A548B7B6-5504-4521-AA67-D03821840E5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920638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B0E202F5-7FF6-47A3-8D07-27BF870F53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002509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2738" y="38100"/>
            <a:ext cx="2043112" cy="66484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38100"/>
            <a:ext cx="5976938" cy="6648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14BE9AC1-5A23-41E5-BBC3-4E815613FD9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4621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08E1CBC4-19B8-47DD-AECC-75390C0484D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27256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05E42FFD-7792-4C02-BC5B-DC7B38A4076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900051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D0D5C8A2-E8F0-407C-B0C0-BA31BD0A385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13504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2159000"/>
            <a:ext cx="4006850"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92650" y="2159000"/>
            <a:ext cx="4008438"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224DF823-C605-43CF-9165-92570A8814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09766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5D2622B8-C812-4938-9E24-DA7933CC548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222370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D2C11CDF-2888-478B-A479-38F49037F6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101328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919467F6-4057-40A3-A06B-9FEA834CF09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429487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8F6966CC-C596-4B4D-B195-2C41F92870A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34667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A548B7B6-5504-4521-AA67-D03821840E5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179372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B0E202F5-7FF6-47A3-8D07-27BF870F53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20801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2738" y="38100"/>
            <a:ext cx="2043112" cy="66484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38100"/>
            <a:ext cx="5976938" cy="6648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14BE9AC1-5A23-41E5-BBC3-4E815613FD9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476706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08E1CBC4-19B8-47DD-AECC-75390C0484D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078945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05E42FFD-7792-4C02-BC5B-DC7B38A4076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077269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D0D5C8A2-E8F0-407C-B0C0-BA31BD0A385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83335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2159000"/>
            <a:ext cx="4006850"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92650" y="2159000"/>
            <a:ext cx="4008438"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224DF823-C605-43CF-9165-92570A8814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4838593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5D2622B8-C812-4938-9E24-DA7933CC548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0357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D2C11CDF-2888-478B-A479-38F49037F6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799932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919467F6-4057-40A3-A06B-9FEA834CF09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960977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8F6966CC-C596-4B4D-B195-2C41F92870A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334685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A548B7B6-5504-4521-AA67-D03821840E5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825356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B0E202F5-7FF6-47A3-8D07-27BF870F53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428090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2738" y="38100"/>
            <a:ext cx="2043112" cy="66484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38100"/>
            <a:ext cx="5976938" cy="6648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14BE9AC1-5A23-41E5-BBC3-4E815613FD9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633969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Slide Number Placeholder 5"/>
          <p:cNvSpPr>
            <a:spLocks noGrp="1"/>
          </p:cNvSpPr>
          <p:nvPr>
            <p:ph type="sldNum" sz="quarter" idx="12"/>
          </p:nvPr>
        </p:nvSpPr>
        <p:spPr/>
        <p:txBody>
          <a:bodyPr/>
          <a:lstStyle/>
          <a:p>
            <a:fld id="{9D116B98-6443-4EDA-B510-448295DEF4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0766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9D116B98-6443-4EDA-B510-448295DEF4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7490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9D116B98-6443-4EDA-B510-448295DEF4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57366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p>
            <a:fld id="{9D116B98-6443-4EDA-B510-448295DEF4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578298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p:txBody>
          <a:bodyPr/>
          <a:lstStyle/>
          <a:p>
            <a:fld id="{9D116B98-6443-4EDA-B510-448295DEF4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221626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9D116B98-6443-4EDA-B510-448295DEF4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095049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D116B98-6443-4EDA-B510-448295DEF4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983283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9D116B98-6443-4EDA-B510-448295DEF4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691577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9D116B98-6443-4EDA-B510-448295DEF4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35557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9D116B98-6443-4EDA-B510-448295DEF4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164967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9D116B98-6443-4EDA-B510-448295DEF4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91362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9D116B98-6443-4EDA-B510-448295DEF4B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641368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9D116B98-6443-4EDA-B510-448295DEF4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59480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4C5790F-3997-4F6B-AC14-93887569D4C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5780726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9D116B98-6443-4EDA-B510-448295DEF4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850471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a:xfrm>
            <a:off x="533400" y="6477000"/>
            <a:ext cx="914400" cy="381000"/>
          </a:xfrm>
          <a:prstGeom prst="rect">
            <a:avLst/>
          </a:prstGeom>
        </p:spPr>
        <p:txBody>
          <a:bodyPr/>
          <a:lstStyle>
            <a:lvl1pPr>
              <a:defRPr/>
            </a:lvl1pPr>
          </a:lstStyle>
          <a:p>
            <a:endParaRPr lang="en-US" sz="1400" b="0">
              <a:solidFill>
                <a:prstClr val="black"/>
              </a:solidFill>
            </a:endParaRPr>
          </a:p>
        </p:txBody>
      </p:sp>
    </p:spTree>
    <p:extLst>
      <p:ext uri="{BB962C8B-B14F-4D97-AF65-F5344CB8AC3E}">
        <p14:creationId xmlns:p14="http://schemas.microsoft.com/office/powerpoint/2010/main" val="1864137513"/>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0" y="0"/>
            <a:ext cx="5715000" cy="1066800"/>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b="1">
                <a:latin typeface="Arial" pitchFamily="34" charset="0"/>
                <a:cs typeface="Arial" pitchFamily="34" charset="0"/>
              </a:defRPr>
            </a:lvl1pPr>
            <a:lvl2pPr>
              <a:defRPr b="1">
                <a:latin typeface="Arial" pitchFamily="34" charset="0"/>
                <a:cs typeface="Arial" pitchFamily="34" charset="0"/>
              </a:defRPr>
            </a:lvl2pPr>
            <a:lvl3pPr>
              <a:defRPr b="1">
                <a:latin typeface="Arial" pitchFamily="34" charset="0"/>
                <a:cs typeface="Arial" pitchFamily="34" charset="0"/>
              </a:defRPr>
            </a:lvl3pPr>
            <a:lvl4pPr>
              <a:defRPr b="1">
                <a:latin typeface="Arial" pitchFamily="34" charset="0"/>
                <a:cs typeface="Arial" pitchFamily="34" charset="0"/>
              </a:defRPr>
            </a:lvl4pPr>
            <a:lvl5pPr>
              <a:defRPr b="1">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6"/>
          <p:cNvSpPr>
            <a:spLocks noGrp="1"/>
          </p:cNvSpPr>
          <p:nvPr>
            <p:ph type="dt" sz="half" idx="10"/>
          </p:nvPr>
        </p:nvSpPr>
        <p:spPr/>
        <p:txBody>
          <a:bodyPr/>
          <a:lstStyle>
            <a:lvl1pPr>
              <a:defRPr b="0"/>
            </a:lvl1pPr>
          </a:lstStyle>
          <a:p>
            <a:pPr>
              <a:defRPr/>
            </a:pPr>
            <a:endParaRPr lang="en-US"/>
          </a:p>
        </p:txBody>
      </p:sp>
      <p:sp>
        <p:nvSpPr>
          <p:cNvPr id="5" name="Slide Number Placeholder 7"/>
          <p:cNvSpPr>
            <a:spLocks noGrp="1"/>
          </p:cNvSpPr>
          <p:nvPr>
            <p:ph type="sldNum" sz="quarter" idx="11"/>
          </p:nvPr>
        </p:nvSpPr>
        <p:spPr/>
        <p:txBody>
          <a:bodyPr/>
          <a:lstStyle>
            <a:lvl1pPr>
              <a:defRPr b="0"/>
            </a:lvl1pPr>
          </a:lstStyle>
          <a:p>
            <a:pPr>
              <a:defRPr/>
            </a:pPr>
            <a:fld id="{3560FE86-2272-4C9E-AE60-79EDD4325AAE}" type="slidenum">
              <a:rPr lang="en-US"/>
              <a:pPr>
                <a:defRPr/>
              </a:pPr>
              <a:t>‹#›</a:t>
            </a:fld>
            <a:endParaRPr lang="en-US" dirty="0"/>
          </a:p>
        </p:txBody>
      </p:sp>
      <p:sp>
        <p:nvSpPr>
          <p:cNvPr id="6" name="Footer Placeholder 8"/>
          <p:cNvSpPr>
            <a:spLocks noGrp="1"/>
          </p:cNvSpPr>
          <p:nvPr>
            <p:ph type="ftr" sz="quarter" idx="12"/>
          </p:nvPr>
        </p:nvSpPr>
        <p:spPr/>
        <p:txBody>
          <a:bodyPr/>
          <a:lstStyle>
            <a:lvl1pPr>
              <a:defRPr b="0"/>
            </a:lvl1pPr>
          </a:lstStyle>
          <a:p>
            <a:pPr>
              <a:defRPr/>
            </a:pPr>
            <a:endParaRPr lang="en-US"/>
          </a:p>
        </p:txBody>
      </p:sp>
    </p:spTree>
    <p:extLst>
      <p:ext uri="{BB962C8B-B14F-4D97-AF65-F5344CB8AC3E}">
        <p14:creationId xmlns:p14="http://schemas.microsoft.com/office/powerpoint/2010/main" val="235622004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0" y="0"/>
            <a:ext cx="5715000" cy="1066800"/>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b="1">
                <a:latin typeface="Arial" pitchFamily="34" charset="0"/>
                <a:cs typeface="Arial" pitchFamily="34" charset="0"/>
              </a:defRPr>
            </a:lvl1pPr>
            <a:lvl2pPr>
              <a:defRPr b="1">
                <a:latin typeface="Arial" pitchFamily="34" charset="0"/>
                <a:cs typeface="Arial" pitchFamily="34" charset="0"/>
              </a:defRPr>
            </a:lvl2pPr>
            <a:lvl3pPr>
              <a:defRPr b="1">
                <a:latin typeface="Arial" pitchFamily="34" charset="0"/>
                <a:cs typeface="Arial" pitchFamily="34" charset="0"/>
              </a:defRPr>
            </a:lvl3pPr>
            <a:lvl4pPr>
              <a:defRPr b="1">
                <a:latin typeface="Arial" pitchFamily="34" charset="0"/>
                <a:cs typeface="Arial" pitchFamily="34" charset="0"/>
              </a:defRPr>
            </a:lvl4pPr>
            <a:lvl5pPr>
              <a:defRPr b="1">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6"/>
          <p:cNvSpPr>
            <a:spLocks noGrp="1"/>
          </p:cNvSpPr>
          <p:nvPr>
            <p:ph type="dt" sz="half" idx="10"/>
          </p:nvPr>
        </p:nvSpPr>
        <p:spPr/>
        <p:txBody>
          <a:bodyPr/>
          <a:lstStyle>
            <a:lvl1pPr>
              <a:defRPr b="0"/>
            </a:lvl1pPr>
          </a:lstStyle>
          <a:p>
            <a:pPr>
              <a:defRPr/>
            </a:pPr>
            <a:endParaRPr lang="en-US"/>
          </a:p>
        </p:txBody>
      </p:sp>
      <p:sp>
        <p:nvSpPr>
          <p:cNvPr id="5" name="Slide Number Placeholder 7"/>
          <p:cNvSpPr>
            <a:spLocks noGrp="1"/>
          </p:cNvSpPr>
          <p:nvPr>
            <p:ph type="sldNum" sz="quarter" idx="11"/>
          </p:nvPr>
        </p:nvSpPr>
        <p:spPr/>
        <p:txBody>
          <a:bodyPr/>
          <a:lstStyle>
            <a:lvl1pPr>
              <a:defRPr b="0"/>
            </a:lvl1pPr>
          </a:lstStyle>
          <a:p>
            <a:pPr>
              <a:defRPr/>
            </a:pPr>
            <a:fld id="{3560FE86-2272-4C9E-AE60-79EDD4325AAE}" type="slidenum">
              <a:rPr lang="en-US"/>
              <a:pPr>
                <a:defRPr/>
              </a:pPr>
              <a:t>‹#›</a:t>
            </a:fld>
            <a:endParaRPr lang="en-US" dirty="0"/>
          </a:p>
        </p:txBody>
      </p:sp>
      <p:sp>
        <p:nvSpPr>
          <p:cNvPr id="6" name="Footer Placeholder 8"/>
          <p:cNvSpPr>
            <a:spLocks noGrp="1"/>
          </p:cNvSpPr>
          <p:nvPr>
            <p:ph type="ftr" sz="quarter" idx="12"/>
          </p:nvPr>
        </p:nvSpPr>
        <p:spPr/>
        <p:txBody>
          <a:bodyPr/>
          <a:lstStyle>
            <a:lvl1pPr>
              <a:defRPr b="0"/>
            </a:lvl1pPr>
          </a:lstStyle>
          <a:p>
            <a:pPr>
              <a:defRPr/>
            </a:pPr>
            <a:endParaRPr lang="en-US"/>
          </a:p>
        </p:txBody>
      </p:sp>
    </p:spTree>
    <p:extLst>
      <p:ext uri="{BB962C8B-B14F-4D97-AF65-F5344CB8AC3E}">
        <p14:creationId xmlns:p14="http://schemas.microsoft.com/office/powerpoint/2010/main" val="235622004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57400" y="0"/>
            <a:ext cx="6629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245225"/>
            <a:ext cx="2133600" cy="476250"/>
          </a:xfrm>
        </p:spPr>
        <p:txBody>
          <a:bodyPr/>
          <a:lstStyle>
            <a:lvl1pPr>
              <a:defRPr/>
            </a:lvl1pPr>
          </a:lstStyle>
          <a:p>
            <a:fld id="{47E7374C-DEF6-416E-943C-16A34EA32050}" type="slidenum">
              <a:rPr lang="en-US"/>
              <a:pPr/>
              <a:t>‹#›</a:t>
            </a:fld>
            <a:endParaRPr lang="en-US"/>
          </a:p>
        </p:txBody>
      </p:sp>
    </p:spTree>
    <p:extLst>
      <p:ext uri="{BB962C8B-B14F-4D97-AF65-F5344CB8AC3E}">
        <p14:creationId xmlns:p14="http://schemas.microsoft.com/office/powerpoint/2010/main" val="280618470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70506918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0305053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0404946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447800"/>
            <a:ext cx="38100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447800"/>
            <a:ext cx="38100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8646025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4757794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043408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022826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58499095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61630549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2080946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96050" y="228600"/>
            <a:ext cx="1962150" cy="5562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28600"/>
            <a:ext cx="5734050"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7261001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676" name="Rectangle 4"/>
          <p:cNvSpPr>
            <a:spLocks noGrp="1" noChangeArrowheads="1"/>
          </p:cNvSpPr>
          <p:nvPr>
            <p:ph type="ctrTitle"/>
          </p:nvPr>
        </p:nvSpPr>
        <p:spPr>
          <a:xfrm>
            <a:off x="0" y="2130425"/>
            <a:ext cx="9144000" cy="2278063"/>
          </a:xfrm>
        </p:spPr>
        <p:txBody>
          <a:bodyPr/>
          <a:lstStyle>
            <a:lvl1pPr>
              <a:lnSpc>
                <a:spcPct val="105000"/>
              </a:lnSpc>
              <a:defRPr sz="5400" i="1"/>
            </a:lvl1pPr>
          </a:lstStyle>
          <a:p>
            <a:r>
              <a:rPr lang="en-US"/>
              <a:t>Click to edit Master title style</a:t>
            </a:r>
          </a:p>
        </p:txBody>
      </p:sp>
      <p:sp>
        <p:nvSpPr>
          <p:cNvPr id="28677" name="Rectangle 5"/>
          <p:cNvSpPr>
            <a:spLocks noGrp="1" noChangeArrowheads="1"/>
          </p:cNvSpPr>
          <p:nvPr>
            <p:ph type="subTitle" idx="1"/>
          </p:nvPr>
        </p:nvSpPr>
        <p:spPr>
          <a:xfrm>
            <a:off x="1371600" y="4724400"/>
            <a:ext cx="6400800" cy="914400"/>
          </a:xfrm>
        </p:spPr>
        <p:txBody>
          <a:bodyPr/>
          <a:lstStyle>
            <a:lvl1pPr marL="0" indent="0" algn="ctr">
              <a:spcBef>
                <a:spcPct val="15000"/>
              </a:spcBef>
              <a:buFont typeface="Wingdings" pitchFamily="2" charset="2"/>
              <a:buNone/>
              <a:defRPr b="0" i="1"/>
            </a:lvl1pPr>
          </a:lstStyle>
          <a:p>
            <a:r>
              <a:rPr lang="en-US"/>
              <a:t>Click to edit Master subtitle style</a:t>
            </a:r>
          </a:p>
        </p:txBody>
      </p:sp>
    </p:spTree>
    <p:extLst>
      <p:ext uri="{BB962C8B-B14F-4D97-AF65-F5344CB8AC3E}">
        <p14:creationId xmlns:p14="http://schemas.microsoft.com/office/powerpoint/2010/main" val="4090969080"/>
      </p:ext>
    </p:extLst>
  </p:cSld>
  <p:clrMapOvr>
    <a:masterClrMapping/>
  </p:clrMapOvr>
  <p:transition>
    <p:random/>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50626188"/>
      </p:ext>
    </p:extLst>
  </p:cSld>
  <p:clrMapOvr>
    <a:masterClrMapping/>
  </p:clrMapOvr>
  <p:transition>
    <p:random/>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518597319"/>
      </p:ext>
    </p:extLst>
  </p:cSld>
  <p:clrMapOvr>
    <a:masterClrMapping/>
  </p:clrMapOvr>
  <p:transition>
    <p:random/>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00484851"/>
      </p:ext>
    </p:extLst>
  </p:cSld>
  <p:clrMapOvr>
    <a:masterClrMapping/>
  </p:clrMapOvr>
  <p:transition>
    <p:random/>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28353136"/>
      </p:ext>
    </p:extLst>
  </p:cSld>
  <p:clrMapOvr>
    <a:masterClrMapping/>
  </p:clrMapOvr>
  <p:transition>
    <p:random/>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393070596"/>
      </p:ext>
    </p:extLst>
  </p:cSld>
  <p:clrMapOvr>
    <a:masterClrMapping/>
  </p:clrMapOvr>
  <p:transition>
    <p:random/>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306342"/>
      </p:ext>
    </p:extLst>
  </p:cSld>
  <p:clrMapOvr>
    <a:masterClrMapping/>
  </p:clrMapOvr>
  <p:transition>
    <p:random/>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264026540"/>
      </p:ext>
    </p:extLst>
  </p:cSld>
  <p:clrMapOvr>
    <a:masterClrMapping/>
  </p:clrMapOvr>
  <p:transition>
    <p:random/>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326758790"/>
      </p:ext>
    </p:extLst>
  </p:cSld>
  <p:clrMapOvr>
    <a:masterClrMapping/>
  </p:clrMapOvr>
  <p:transition>
    <p:random/>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69389377"/>
      </p:ext>
    </p:extLst>
  </p:cSld>
  <p:clrMapOvr>
    <a:masterClrMapping/>
  </p:clrMapOvr>
  <p:transition>
    <p:random/>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76200"/>
            <a:ext cx="2133600"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76200"/>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15381221"/>
      </p:ext>
    </p:extLst>
  </p:cSld>
  <p:clrMapOvr>
    <a:masterClrMapping/>
  </p:clrMapOvr>
  <p:transition>
    <p:random/>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16013" y="76200"/>
            <a:ext cx="7875587" cy="914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Tree>
    <p:extLst>
      <p:ext uri="{BB962C8B-B14F-4D97-AF65-F5344CB8AC3E}">
        <p14:creationId xmlns:p14="http://schemas.microsoft.com/office/powerpoint/2010/main" val="3597872667"/>
      </p:ext>
    </p:extLst>
  </p:cSld>
  <p:clrMapOvr>
    <a:masterClrMapping/>
  </p:clrMapOvr>
  <p:transition>
    <p:random/>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userDrawn="1"/>
        </p:nvSpPr>
        <p:spPr bwMode="auto">
          <a:xfrm rot="16200000">
            <a:off x="-1143000" y="1143000"/>
            <a:ext cx="6858000" cy="4572000"/>
          </a:xfrm>
          <a:prstGeom prst="rect">
            <a:avLst/>
          </a:prstGeom>
          <a:gradFill rotWithShape="1">
            <a:gsLst>
              <a:gs pos="0">
                <a:srgbClr val="99CCFF">
                  <a:alpha val="75000"/>
                </a:srgbClr>
              </a:gs>
              <a:gs pos="100000">
                <a:srgbClr val="99CCFF">
                  <a:gamma/>
                  <a:tint val="0"/>
                  <a:invGamma/>
                  <a:alpha val="50000"/>
                </a:srgbClr>
              </a:gs>
            </a:gsLst>
            <a:lin ang="5400000" scaled="1"/>
          </a:gradFill>
          <a:ln w="9525">
            <a:noFill/>
            <a:miter lim="800000"/>
            <a:headEnd/>
            <a:tailEnd/>
          </a:ln>
          <a:effectLst/>
        </p:spPr>
        <p:txBody>
          <a:bodyPr wrap="none" anchor="ctr"/>
          <a:lstStyle/>
          <a:p>
            <a:pPr>
              <a:defRPr/>
            </a:pPr>
            <a:endParaRPr lang="en-US" sz="2400" b="0">
              <a:solidFill>
                <a:srgbClr val="000000"/>
              </a:solidFill>
              <a:latin typeface="Times New Roman" pitchFamily="18" charset="0"/>
            </a:endParaRPr>
          </a:p>
        </p:txBody>
      </p:sp>
      <p:pic>
        <p:nvPicPr>
          <p:cNvPr id="5" name="Picture 3"/>
          <p:cNvPicPr>
            <a:picLocks noChangeAspect="1" noChangeArrowheads="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77938" y="0"/>
            <a:ext cx="7305675" cy="133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
          <p:cNvSpPr>
            <a:spLocks noChangeArrowheads="1"/>
          </p:cNvSpPr>
          <p:nvPr/>
        </p:nvSpPr>
        <p:spPr bwMode="auto">
          <a:xfrm>
            <a:off x="5943600" y="6629400"/>
            <a:ext cx="3200400" cy="222250"/>
          </a:xfrm>
          <a:prstGeom prst="rect">
            <a:avLst/>
          </a:prstGeom>
          <a:noFill/>
          <a:ln w="12700">
            <a:noFill/>
            <a:miter lim="800000"/>
            <a:headEnd/>
            <a:tailEnd/>
          </a:ln>
          <a:effectLst/>
        </p:spPr>
        <p:txBody>
          <a:bodyPr lIns="86493" tIns="43247" rIns="86493" bIns="43247" anchor="b">
            <a:spAutoFit/>
          </a:bodyPr>
          <a:lstStyle/>
          <a:p>
            <a:pPr algn="r" defTabSz="865188" eaLnBrk="0" hangingPunct="0">
              <a:spcBef>
                <a:spcPct val="60000"/>
              </a:spcBef>
              <a:defRPr/>
            </a:pPr>
            <a:r>
              <a:rPr lang="en-US" sz="900" b="0">
                <a:solidFill>
                  <a:srgbClr val="000066"/>
                </a:solidFill>
              </a:rPr>
              <a:t>G3-0875 – Specialized Training (LCMC) – 04/07/2008</a:t>
            </a:r>
          </a:p>
        </p:txBody>
      </p:sp>
      <p:sp>
        <p:nvSpPr>
          <p:cNvPr id="7" name="Text Box 7"/>
          <p:cNvSpPr txBox="1">
            <a:spLocks noChangeArrowheads="1"/>
          </p:cNvSpPr>
          <p:nvPr/>
        </p:nvSpPr>
        <p:spPr bwMode="auto">
          <a:xfrm>
            <a:off x="0" y="6559550"/>
            <a:ext cx="4800600" cy="298450"/>
          </a:xfrm>
          <a:prstGeom prst="rect">
            <a:avLst/>
          </a:prstGeom>
          <a:noFill/>
          <a:ln w="9525">
            <a:noFill/>
            <a:miter lim="800000"/>
            <a:headEnd/>
            <a:tailEnd/>
          </a:ln>
          <a:effectLst/>
        </p:spPr>
        <p:txBody>
          <a:bodyPr lIns="91424" tIns="45712" rIns="91424" anchor="b">
            <a:spAutoFit/>
          </a:bodyPr>
          <a:lstStyle/>
          <a:p>
            <a:pPr eaLnBrk="0" hangingPunct="0">
              <a:lnSpc>
                <a:spcPct val="135000"/>
              </a:lnSpc>
              <a:defRPr/>
            </a:pPr>
            <a:r>
              <a:rPr lang="en-US" altLang="en-US" sz="1000">
                <a:solidFill>
                  <a:srgbClr val="000066"/>
                </a:solidFill>
              </a:rPr>
              <a:t>U.S. Army Aviation &amp; Missile Life Cycle Management Command</a:t>
            </a:r>
            <a:endParaRPr lang="en-US" altLang="en-US" sz="1000" b="0">
              <a:solidFill>
                <a:srgbClr val="000066"/>
              </a:solidFill>
            </a:endParaRPr>
          </a:p>
        </p:txBody>
      </p:sp>
      <p:grpSp>
        <p:nvGrpSpPr>
          <p:cNvPr id="8" name="Group 8"/>
          <p:cNvGrpSpPr>
            <a:grpSpLocks/>
          </p:cNvGrpSpPr>
          <p:nvPr userDrawn="1"/>
        </p:nvGrpSpPr>
        <p:grpSpPr bwMode="auto">
          <a:xfrm>
            <a:off x="-74613" y="-141288"/>
            <a:ext cx="1795463" cy="2163763"/>
            <a:chOff x="-47" y="-89"/>
            <a:chExt cx="1131" cy="1363"/>
          </a:xfrm>
        </p:grpSpPr>
        <p:grpSp>
          <p:nvGrpSpPr>
            <p:cNvPr id="9" name="Group 9"/>
            <p:cNvGrpSpPr>
              <a:grpSpLocks/>
            </p:cNvGrpSpPr>
            <p:nvPr userDrawn="1"/>
          </p:nvGrpSpPr>
          <p:grpSpPr bwMode="auto">
            <a:xfrm>
              <a:off x="-47" y="-89"/>
              <a:ext cx="1130" cy="1131"/>
              <a:chOff x="1440" y="720"/>
              <a:chExt cx="2880" cy="2880"/>
            </a:xfrm>
          </p:grpSpPr>
          <p:sp>
            <p:nvSpPr>
              <p:cNvPr id="11" name="Freeform 10"/>
              <p:cNvSpPr>
                <a:spLocks/>
              </p:cNvSpPr>
              <p:nvPr/>
            </p:nvSpPr>
            <p:spPr bwMode="auto">
              <a:xfrm>
                <a:off x="2215" y="1120"/>
                <a:ext cx="1198" cy="1105"/>
              </a:xfrm>
              <a:custGeom>
                <a:avLst/>
                <a:gdLst/>
                <a:ahLst/>
                <a:cxnLst>
                  <a:cxn ang="0">
                    <a:pos x="4" y="276"/>
                  </a:cxn>
                  <a:cxn ang="0">
                    <a:pos x="2" y="240"/>
                  </a:cxn>
                  <a:cxn ang="0">
                    <a:pos x="14" y="190"/>
                  </a:cxn>
                  <a:cxn ang="0">
                    <a:pos x="26" y="134"/>
                  </a:cxn>
                  <a:cxn ang="0">
                    <a:pos x="328" y="2"/>
                  </a:cxn>
                  <a:cxn ang="0">
                    <a:pos x="638" y="128"/>
                  </a:cxn>
                  <a:cxn ang="0">
                    <a:pos x="566" y="500"/>
                  </a:cxn>
                  <a:cxn ang="0">
                    <a:pos x="374" y="590"/>
                  </a:cxn>
                  <a:cxn ang="0">
                    <a:pos x="186" y="534"/>
                  </a:cxn>
                  <a:cxn ang="0">
                    <a:pos x="4" y="276"/>
                  </a:cxn>
                </a:cxnLst>
                <a:rect l="0" t="0" r="r" b="b"/>
                <a:pathLst>
                  <a:path w="638" h="590">
                    <a:moveTo>
                      <a:pt x="4" y="276"/>
                    </a:moveTo>
                    <a:cubicBezTo>
                      <a:pt x="2" y="260"/>
                      <a:pt x="0" y="258"/>
                      <a:pt x="2" y="240"/>
                    </a:cubicBezTo>
                    <a:cubicBezTo>
                      <a:pt x="4" y="222"/>
                      <a:pt x="11" y="208"/>
                      <a:pt x="14" y="190"/>
                    </a:cubicBezTo>
                    <a:cubicBezTo>
                      <a:pt x="17" y="172"/>
                      <a:pt x="30" y="168"/>
                      <a:pt x="26" y="134"/>
                    </a:cubicBezTo>
                    <a:cubicBezTo>
                      <a:pt x="62" y="88"/>
                      <a:pt x="180" y="0"/>
                      <a:pt x="328" y="2"/>
                    </a:cubicBezTo>
                    <a:cubicBezTo>
                      <a:pt x="476" y="4"/>
                      <a:pt x="562" y="58"/>
                      <a:pt x="638" y="128"/>
                    </a:cubicBezTo>
                    <a:cubicBezTo>
                      <a:pt x="602" y="314"/>
                      <a:pt x="566" y="500"/>
                      <a:pt x="566" y="500"/>
                    </a:cubicBezTo>
                    <a:lnTo>
                      <a:pt x="374" y="590"/>
                    </a:lnTo>
                    <a:lnTo>
                      <a:pt x="186" y="534"/>
                    </a:lnTo>
                    <a:cubicBezTo>
                      <a:pt x="186" y="534"/>
                      <a:pt x="4" y="276"/>
                      <a:pt x="4" y="276"/>
                    </a:cubicBezTo>
                    <a:close/>
                  </a:path>
                </a:pathLst>
              </a:custGeom>
              <a:solidFill>
                <a:schemeClr val="bg1"/>
              </a:solidFill>
              <a:ln w="12700" cap="flat" cmpd="sng">
                <a:solidFill>
                  <a:schemeClr val="bg1"/>
                </a:solidFill>
                <a:prstDash val="solid"/>
                <a:round/>
                <a:headEnd/>
                <a:tailEnd/>
              </a:ln>
              <a:effectLst/>
            </p:spPr>
            <p:txBody>
              <a:bodyPr/>
              <a:lstStyle/>
              <a:p>
                <a:pPr>
                  <a:defRPr/>
                </a:pPr>
                <a:endParaRPr lang="en-US" sz="2400" b="0">
                  <a:solidFill>
                    <a:srgbClr val="000000"/>
                  </a:solidFill>
                  <a:latin typeface="Times New Roman" pitchFamily="18" charset="0"/>
                </a:endParaRPr>
              </a:p>
            </p:txBody>
          </p:sp>
          <p:sp>
            <p:nvSpPr>
              <p:cNvPr id="12" name="Oval 11"/>
              <p:cNvSpPr>
                <a:spLocks noChangeArrowheads="1"/>
              </p:cNvSpPr>
              <p:nvPr/>
            </p:nvSpPr>
            <p:spPr bwMode="auto">
              <a:xfrm>
                <a:off x="1723" y="2161"/>
                <a:ext cx="1101" cy="1047"/>
              </a:xfrm>
              <a:prstGeom prst="ellipse">
                <a:avLst/>
              </a:prstGeom>
              <a:solidFill>
                <a:schemeClr val="bg1"/>
              </a:solidFill>
              <a:ln w="9525">
                <a:noFill/>
                <a:round/>
                <a:headEnd/>
                <a:tailEnd/>
              </a:ln>
              <a:effectLst/>
            </p:spPr>
            <p:txBody>
              <a:bodyPr anchor="ctr">
                <a:spAutoFit/>
              </a:bodyPr>
              <a:lstStyle/>
              <a:p>
                <a:pPr>
                  <a:defRPr/>
                </a:pPr>
                <a:endParaRPr lang="en-US" sz="2400" b="0">
                  <a:solidFill>
                    <a:srgbClr val="000000"/>
                  </a:solidFill>
                  <a:latin typeface="Times New Roman" pitchFamily="18" charset="0"/>
                </a:endParaRPr>
              </a:p>
            </p:txBody>
          </p:sp>
          <p:sp>
            <p:nvSpPr>
              <p:cNvPr id="13" name="Oval 12"/>
              <p:cNvSpPr>
                <a:spLocks noChangeArrowheads="1"/>
              </p:cNvSpPr>
              <p:nvPr/>
            </p:nvSpPr>
            <p:spPr bwMode="auto">
              <a:xfrm>
                <a:off x="2954" y="2161"/>
                <a:ext cx="1012" cy="1016"/>
              </a:xfrm>
              <a:prstGeom prst="ellipse">
                <a:avLst/>
              </a:prstGeom>
              <a:solidFill>
                <a:schemeClr val="bg1"/>
              </a:solidFill>
              <a:ln w="9525">
                <a:noFill/>
                <a:round/>
                <a:headEnd/>
                <a:tailEnd/>
              </a:ln>
              <a:effectLst/>
            </p:spPr>
            <p:txBody>
              <a:bodyPr anchor="ctr">
                <a:spAutoFit/>
              </a:bodyPr>
              <a:lstStyle/>
              <a:p>
                <a:pPr>
                  <a:defRPr/>
                </a:pPr>
                <a:endParaRPr lang="en-US" sz="2400" b="0">
                  <a:solidFill>
                    <a:srgbClr val="000000"/>
                  </a:solidFill>
                  <a:latin typeface="Times New Roman" pitchFamily="18" charset="0"/>
                </a:endParaRPr>
              </a:p>
            </p:txBody>
          </p:sp>
          <p:pic>
            <p:nvPicPr>
              <p:cNvPr id="14" name="Picture 13" descr="combined logo"/>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40" y="720"/>
                <a:ext cx="2880" cy="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Picture 14" descr="AMRDEC-logo no glow"/>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07" y="836"/>
              <a:ext cx="605" cy="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676" name="Rectangle 4"/>
          <p:cNvSpPr>
            <a:spLocks noGrp="1" noChangeArrowheads="1"/>
          </p:cNvSpPr>
          <p:nvPr>
            <p:ph type="ctrTitle"/>
          </p:nvPr>
        </p:nvSpPr>
        <p:spPr>
          <a:xfrm>
            <a:off x="0" y="2130425"/>
            <a:ext cx="9144000" cy="2278063"/>
          </a:xfrm>
        </p:spPr>
        <p:txBody>
          <a:bodyPr/>
          <a:lstStyle>
            <a:lvl1pPr>
              <a:lnSpc>
                <a:spcPct val="105000"/>
              </a:lnSpc>
              <a:defRPr sz="5400" i="1"/>
            </a:lvl1pPr>
          </a:lstStyle>
          <a:p>
            <a:r>
              <a:rPr lang="en-US"/>
              <a:t>Click to edit Master title style</a:t>
            </a:r>
          </a:p>
        </p:txBody>
      </p:sp>
      <p:sp>
        <p:nvSpPr>
          <p:cNvPr id="28677" name="Rectangle 5"/>
          <p:cNvSpPr>
            <a:spLocks noGrp="1" noChangeArrowheads="1"/>
          </p:cNvSpPr>
          <p:nvPr>
            <p:ph type="subTitle" idx="1"/>
          </p:nvPr>
        </p:nvSpPr>
        <p:spPr>
          <a:xfrm>
            <a:off x="1371600" y="4724400"/>
            <a:ext cx="6400800" cy="914400"/>
          </a:xfrm>
        </p:spPr>
        <p:txBody>
          <a:bodyPr/>
          <a:lstStyle>
            <a:lvl1pPr marL="0" indent="0" algn="ctr">
              <a:spcBef>
                <a:spcPct val="15000"/>
              </a:spcBef>
              <a:buFont typeface="Wingdings" pitchFamily="2" charset="2"/>
              <a:buNone/>
              <a:defRPr b="0" i="1"/>
            </a:lvl1pPr>
          </a:lstStyle>
          <a:p>
            <a:r>
              <a:rPr lang="en-US"/>
              <a:t>Click to edit Master subtitle style</a:t>
            </a:r>
          </a:p>
        </p:txBody>
      </p:sp>
    </p:spTree>
    <p:extLst>
      <p:ext uri="{BB962C8B-B14F-4D97-AF65-F5344CB8AC3E}">
        <p14:creationId xmlns:p14="http://schemas.microsoft.com/office/powerpoint/2010/main" val="2096281454"/>
      </p:ext>
    </p:extLst>
  </p:cSld>
  <p:clrMapOvr>
    <a:masterClrMapping/>
  </p:clrMapOvr>
  <p:transition>
    <p:random/>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59101057"/>
      </p:ext>
    </p:extLst>
  </p:cSld>
  <p:clrMapOvr>
    <a:masterClrMapping/>
  </p:clrMapOvr>
  <p:transition>
    <p:random/>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977885775"/>
      </p:ext>
    </p:extLst>
  </p:cSld>
  <p:clrMapOvr>
    <a:masterClrMapping/>
  </p:clrMapOvr>
  <p:transition>
    <p:random/>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37800702"/>
      </p:ext>
    </p:extLst>
  </p:cSld>
  <p:clrMapOvr>
    <a:masterClrMapping/>
  </p:clrMapOvr>
  <p:transition>
    <p:random/>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5836579"/>
      </p:ext>
    </p:extLst>
  </p:cSld>
  <p:clrMapOvr>
    <a:masterClrMapping/>
  </p:clrMapOvr>
  <p:transition>
    <p:random/>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09931015"/>
      </p:ext>
    </p:extLst>
  </p:cSld>
  <p:clrMapOvr>
    <a:masterClrMapping/>
  </p:clrMapOvr>
  <p:transition>
    <p:random/>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5343438"/>
      </p:ext>
    </p:extLst>
  </p:cSld>
  <p:clrMapOvr>
    <a:masterClrMapping/>
  </p:clrMapOvr>
  <p:transition>
    <p:random/>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13705904"/>
      </p:ext>
    </p:extLst>
  </p:cSld>
  <p:clrMapOvr>
    <a:masterClrMapping/>
  </p:clrMapOvr>
  <p:transition>
    <p:random/>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00286586"/>
      </p:ext>
    </p:extLst>
  </p:cSld>
  <p:clrMapOvr>
    <a:masterClrMapping/>
  </p:clrMapOvr>
  <p:transition>
    <p:random/>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31309185"/>
      </p:ext>
    </p:extLst>
  </p:cSld>
  <p:clrMapOvr>
    <a:masterClrMapping/>
  </p:clrMapOvr>
  <p:transition>
    <p:random/>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76200"/>
            <a:ext cx="2133600"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76200"/>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04528733"/>
      </p:ext>
    </p:extLst>
  </p:cSld>
  <p:clrMapOvr>
    <a:masterClrMapping/>
  </p:clrMapOvr>
  <p:transition>
    <p:random/>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16013" y="76200"/>
            <a:ext cx="7875587" cy="914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Tree>
    <p:extLst>
      <p:ext uri="{BB962C8B-B14F-4D97-AF65-F5344CB8AC3E}">
        <p14:creationId xmlns:p14="http://schemas.microsoft.com/office/powerpoint/2010/main" val="982000691"/>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theme" Target="../theme/theme7.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image" Target="../media/image1.jpe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8.xml"/><Relationship Id="rId1" Type="http://schemas.openxmlformats.org/officeDocument/2006/relationships/slideLayout" Target="../slideLayouts/slideLayout71.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74.xml"/><Relationship Id="rId2" Type="http://schemas.openxmlformats.org/officeDocument/2006/relationships/slideLayout" Target="../slideLayouts/slideLayout73.xml"/><Relationship Id="rId1" Type="http://schemas.openxmlformats.org/officeDocument/2006/relationships/slideLayout" Target="../slideLayouts/slideLayout72.xml"/><Relationship Id="rId5" Type="http://schemas.openxmlformats.org/officeDocument/2006/relationships/image" Target="../media/image1.jpe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0.xml"/><Relationship Id="rId1" Type="http://schemas.openxmlformats.org/officeDocument/2006/relationships/slideLayout" Target="../slideLayouts/slideLayout75.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77.xml"/><Relationship Id="rId1" Type="http://schemas.openxmlformats.org/officeDocument/2006/relationships/slideLayout" Target="../slideLayouts/slideLayout76.xml"/><Relationship Id="rId4" Type="http://schemas.openxmlformats.org/officeDocument/2006/relationships/image" Target="../media/image1.jpe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12.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theme" Target="../theme/theme13.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theme" Target="../theme/theme14.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2" Type="http://schemas.openxmlformats.org/officeDocument/2006/relationships/slideLayout" Target="../slideLayouts/slideLayout102.xml"/><Relationship Id="rId16" Type="http://schemas.openxmlformats.org/officeDocument/2006/relationships/image" Target="../media/image4.png"/><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5" Type="http://schemas.openxmlformats.org/officeDocument/2006/relationships/image" Target="../media/image3.jpeg"/><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05000" y="274638"/>
            <a:ext cx="5715000" cy="715962"/>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28600" y="1041400"/>
            <a:ext cx="10668000" cy="51054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553200" y="6553200"/>
            <a:ext cx="2133600" cy="168275"/>
          </a:xfrm>
          <a:prstGeom prst="rect">
            <a:avLst/>
          </a:prstGeom>
        </p:spPr>
        <p:txBody>
          <a:bodyPr vert="horz" lIns="91440" tIns="45720" rIns="91440" bIns="45720" rtlCol="0" anchor="ctr"/>
          <a:lstStyle>
            <a:lvl1pPr algn="r">
              <a:defRPr sz="800">
                <a:solidFill>
                  <a:schemeClr val="tx1">
                    <a:tint val="75000"/>
                  </a:schemeClr>
                </a:solidFill>
                <a:latin typeface="Arial" pitchFamily="34" charset="0"/>
                <a:cs typeface="Arial" pitchFamily="34" charset="0"/>
              </a:defRPr>
            </a:lvl1pPr>
          </a:lstStyle>
          <a:p>
            <a:fld id="{9D116B98-6443-4EDA-B510-448295DEF4B6}" type="slidenum">
              <a:rPr lang="en-US" smtClean="0"/>
              <a:pPr/>
              <a:t>‹#›</a:t>
            </a:fld>
            <a:endParaRPr lang="en-US" dirty="0"/>
          </a:p>
        </p:txBody>
      </p:sp>
      <p:pic>
        <p:nvPicPr>
          <p:cNvPr id="7" name="Picture 8" descr="DAU_Logo_wLegend_color_(4"/>
          <p:cNvPicPr>
            <a:picLocks noChangeAspect="1" noChangeArrowheads="1"/>
          </p:cNvPicPr>
          <p:nvPr/>
        </p:nvPicPr>
        <p:blipFill>
          <a:blip r:embed="rId5" cstate="print"/>
          <a:srcRect/>
          <a:stretch>
            <a:fillRect/>
          </a:stretch>
        </p:blipFill>
        <p:spPr bwMode="auto">
          <a:xfrm>
            <a:off x="0" y="0"/>
            <a:ext cx="1905000" cy="1041400"/>
          </a:xfrm>
          <a:prstGeom prst="rect">
            <a:avLst/>
          </a:prstGeom>
          <a:noFill/>
        </p:spPr>
      </p:pic>
      <p:sp>
        <p:nvSpPr>
          <p:cNvPr id="12" name="AutoShape 5"/>
          <p:cNvSpPr>
            <a:spLocks noChangeArrowheads="1"/>
          </p:cNvSpPr>
          <p:nvPr userDrawn="1"/>
        </p:nvSpPr>
        <p:spPr bwMode="auto">
          <a:xfrm>
            <a:off x="119063" y="1120775"/>
            <a:ext cx="8913812" cy="115888"/>
          </a:xfrm>
          <a:prstGeom prst="bevel">
            <a:avLst>
              <a:gd name="adj" fmla="val 23287"/>
            </a:avLst>
          </a:prstGeom>
          <a:gradFill rotWithShape="1">
            <a:gsLst>
              <a:gs pos="0">
                <a:srgbClr val="CC0000">
                  <a:gamma/>
                  <a:shade val="46275"/>
                  <a:invGamma/>
                </a:srgbClr>
              </a:gs>
              <a:gs pos="100000">
                <a:srgbClr val="CC0000"/>
              </a:gs>
            </a:gsLst>
            <a:lin ang="5400000" scaled="1"/>
          </a:gradFill>
          <a:ln w="3175">
            <a:noFill/>
            <a:miter lim="800000"/>
            <a:headEnd type="none" w="sm" len="sm"/>
            <a:tailEnd type="none" w="sm" len="sm"/>
          </a:ln>
          <a:effectLst/>
        </p:spPr>
        <p:txBody>
          <a:bodyPr wrap="none" anchor="ctr"/>
          <a:lstStyle/>
          <a:p>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8" r:id="rId3"/>
  </p:sldLayoutIdLst>
  <p:hf hdr="0" ftr="0" dt="0"/>
  <p:txStyles>
    <p:titleStyle>
      <a:lvl1pPr algn="ctr" defTabSz="914400" rtl="0" eaLnBrk="1" latinLnBrk="0"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Grp="1" noChangeArrowheads="1"/>
          </p:cNvSpPr>
          <p:nvPr>
            <p:ph type="title"/>
          </p:nvPr>
        </p:nvSpPr>
        <p:spPr bwMode="auto">
          <a:xfrm>
            <a:off x="533400" y="38100"/>
            <a:ext cx="81724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b" anchorCtr="0" compatLnSpc="1">
            <a:prstTxWarp prst="textNoShape">
              <a:avLst/>
            </a:prstTxWarp>
          </a:bodyPr>
          <a:lstStyle/>
          <a:p>
            <a:pPr lvl="0"/>
            <a:r>
              <a:rPr lang="en-US" smtClean="0"/>
              <a:t>Title</a:t>
            </a:r>
          </a:p>
        </p:txBody>
      </p:sp>
      <p:sp>
        <p:nvSpPr>
          <p:cNvPr id="1027" name="Rectangle 5"/>
          <p:cNvSpPr>
            <a:spLocks noGrp="1" noChangeArrowheads="1"/>
          </p:cNvSpPr>
          <p:nvPr>
            <p:ph type="body" idx="1"/>
          </p:nvPr>
        </p:nvSpPr>
        <p:spPr bwMode="auto">
          <a:xfrm>
            <a:off x="533400" y="2159000"/>
            <a:ext cx="8167688" cy="452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smtClean="0"/>
              <a:t>Body Text</a:t>
            </a:r>
          </a:p>
          <a:p>
            <a:pPr lvl="1"/>
            <a:r>
              <a:rPr lang="en-US" smtClean="0"/>
              <a:t>- Second Level</a:t>
            </a:r>
          </a:p>
          <a:p>
            <a:pPr lvl="2"/>
            <a:r>
              <a:rPr lang="en-US" smtClean="0"/>
              <a:t>Third Level</a:t>
            </a:r>
          </a:p>
          <a:p>
            <a:pPr lvl="3"/>
            <a:r>
              <a:rPr lang="en-US" smtClean="0"/>
              <a:t>Fourth Level</a:t>
            </a:r>
          </a:p>
          <a:p>
            <a:pPr lvl="4"/>
            <a:r>
              <a:rPr lang="en-US" smtClean="0"/>
              <a:t>- Fifth Level</a:t>
            </a:r>
          </a:p>
        </p:txBody>
      </p:sp>
      <p:sp>
        <p:nvSpPr>
          <p:cNvPr id="1030" name="Rectangle 6"/>
          <p:cNvSpPr>
            <a:spLocks noGrp="1" noChangeArrowheads="1"/>
          </p:cNvSpPr>
          <p:nvPr>
            <p:ph type="sldNum" sz="quarter" idx="4"/>
          </p:nvPr>
        </p:nvSpPr>
        <p:spPr bwMode="auto">
          <a:xfrm>
            <a:off x="6946900" y="64357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pPr eaLnBrk="0" hangingPunct="0">
              <a:defRPr/>
            </a:pPr>
            <a:fld id="{A416DBC5-5FEE-4A74-9E6B-23A3E14AC388}" type="slidenum">
              <a:rPr lang="en-US" sz="1400">
                <a:solidFill>
                  <a:srgbClr val="000000"/>
                </a:solidFill>
              </a:rPr>
              <a:pPr eaLnBrk="0" hangingPunct="0">
                <a:defRPr/>
              </a:pPr>
              <a:t>‹#›</a:t>
            </a:fld>
            <a:endParaRPr lang="en-US" sz="1400">
              <a:solidFill>
                <a:srgbClr val="000000"/>
              </a:solidFill>
            </a:endParaRPr>
          </a:p>
        </p:txBody>
      </p:sp>
    </p:spTree>
    <p:extLst>
      <p:ext uri="{BB962C8B-B14F-4D97-AF65-F5344CB8AC3E}">
        <p14:creationId xmlns:p14="http://schemas.microsoft.com/office/powerpoint/2010/main" val="80092881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hdr="0" ftr="0" dt="0"/>
  <p:txStyles>
    <p:titleStyle>
      <a:lvl1pPr algn="ctr" rtl="0" eaLnBrk="0" fontAlgn="base" hangingPunct="0">
        <a:lnSpc>
          <a:spcPct val="90000"/>
        </a:lnSpc>
        <a:spcBef>
          <a:spcPct val="0"/>
        </a:spcBef>
        <a:spcAft>
          <a:spcPct val="0"/>
        </a:spcAft>
        <a:defRPr sz="3600" b="1">
          <a:solidFill>
            <a:srgbClr val="333399"/>
          </a:solidFill>
          <a:latin typeface="+mj-lt"/>
          <a:ea typeface="+mj-ea"/>
          <a:cs typeface="+mj-cs"/>
        </a:defRPr>
      </a:lvl1pPr>
      <a:lvl2pPr algn="ctr" rtl="0" eaLnBrk="0" fontAlgn="base" hangingPunct="0">
        <a:lnSpc>
          <a:spcPct val="90000"/>
        </a:lnSpc>
        <a:spcBef>
          <a:spcPct val="0"/>
        </a:spcBef>
        <a:spcAft>
          <a:spcPct val="0"/>
        </a:spcAft>
        <a:defRPr sz="3600" b="1">
          <a:solidFill>
            <a:srgbClr val="333399"/>
          </a:solidFill>
          <a:latin typeface="Times New Roman" pitchFamily="18" charset="0"/>
        </a:defRPr>
      </a:lvl2pPr>
      <a:lvl3pPr algn="ctr" rtl="0" eaLnBrk="0" fontAlgn="base" hangingPunct="0">
        <a:lnSpc>
          <a:spcPct val="90000"/>
        </a:lnSpc>
        <a:spcBef>
          <a:spcPct val="0"/>
        </a:spcBef>
        <a:spcAft>
          <a:spcPct val="0"/>
        </a:spcAft>
        <a:defRPr sz="3600" b="1">
          <a:solidFill>
            <a:srgbClr val="333399"/>
          </a:solidFill>
          <a:latin typeface="Times New Roman" pitchFamily="18" charset="0"/>
        </a:defRPr>
      </a:lvl3pPr>
      <a:lvl4pPr algn="ctr" rtl="0" eaLnBrk="0" fontAlgn="base" hangingPunct="0">
        <a:lnSpc>
          <a:spcPct val="90000"/>
        </a:lnSpc>
        <a:spcBef>
          <a:spcPct val="0"/>
        </a:spcBef>
        <a:spcAft>
          <a:spcPct val="0"/>
        </a:spcAft>
        <a:defRPr sz="3600" b="1">
          <a:solidFill>
            <a:srgbClr val="333399"/>
          </a:solidFill>
          <a:latin typeface="Times New Roman" pitchFamily="18" charset="0"/>
        </a:defRPr>
      </a:lvl4pPr>
      <a:lvl5pPr algn="ctr" rtl="0" eaLnBrk="0" fontAlgn="base" hangingPunct="0">
        <a:lnSpc>
          <a:spcPct val="90000"/>
        </a:lnSpc>
        <a:spcBef>
          <a:spcPct val="0"/>
        </a:spcBef>
        <a:spcAft>
          <a:spcPct val="0"/>
        </a:spcAft>
        <a:defRPr sz="3600" b="1">
          <a:solidFill>
            <a:srgbClr val="333399"/>
          </a:solidFill>
          <a:latin typeface="Times New Roman" pitchFamily="18" charset="0"/>
        </a:defRPr>
      </a:lvl5pPr>
      <a:lvl6pPr marL="457200" algn="ctr" rtl="0" eaLnBrk="0" fontAlgn="base" hangingPunct="0">
        <a:lnSpc>
          <a:spcPct val="90000"/>
        </a:lnSpc>
        <a:spcBef>
          <a:spcPct val="0"/>
        </a:spcBef>
        <a:spcAft>
          <a:spcPct val="0"/>
        </a:spcAft>
        <a:defRPr sz="3600" b="1">
          <a:solidFill>
            <a:srgbClr val="333399"/>
          </a:solidFill>
          <a:latin typeface="Times New Roman" pitchFamily="18" charset="0"/>
        </a:defRPr>
      </a:lvl6pPr>
      <a:lvl7pPr marL="914400" algn="ctr" rtl="0" eaLnBrk="0" fontAlgn="base" hangingPunct="0">
        <a:lnSpc>
          <a:spcPct val="90000"/>
        </a:lnSpc>
        <a:spcBef>
          <a:spcPct val="0"/>
        </a:spcBef>
        <a:spcAft>
          <a:spcPct val="0"/>
        </a:spcAft>
        <a:defRPr sz="3600" b="1">
          <a:solidFill>
            <a:srgbClr val="333399"/>
          </a:solidFill>
          <a:latin typeface="Times New Roman" pitchFamily="18" charset="0"/>
        </a:defRPr>
      </a:lvl7pPr>
      <a:lvl8pPr marL="1371600" algn="ctr" rtl="0" eaLnBrk="0" fontAlgn="base" hangingPunct="0">
        <a:lnSpc>
          <a:spcPct val="90000"/>
        </a:lnSpc>
        <a:spcBef>
          <a:spcPct val="0"/>
        </a:spcBef>
        <a:spcAft>
          <a:spcPct val="0"/>
        </a:spcAft>
        <a:defRPr sz="3600" b="1">
          <a:solidFill>
            <a:srgbClr val="333399"/>
          </a:solidFill>
          <a:latin typeface="Times New Roman" pitchFamily="18" charset="0"/>
        </a:defRPr>
      </a:lvl8pPr>
      <a:lvl9pPr marL="1828800" algn="ctr" rtl="0" eaLnBrk="0" fontAlgn="base" hangingPunct="0">
        <a:lnSpc>
          <a:spcPct val="90000"/>
        </a:lnSpc>
        <a:spcBef>
          <a:spcPct val="0"/>
        </a:spcBef>
        <a:spcAft>
          <a:spcPct val="0"/>
        </a:spcAft>
        <a:defRPr sz="3600" b="1">
          <a:solidFill>
            <a:srgbClr val="333399"/>
          </a:solidFill>
          <a:latin typeface="Times New Roman" pitchFamily="18" charset="0"/>
        </a:defRPr>
      </a:lvl9pPr>
    </p:titleStyle>
    <p:bodyStyle>
      <a:lvl1pPr marL="285750" indent="-285750" algn="l" rtl="0" eaLnBrk="0" fontAlgn="base" hangingPunct="0">
        <a:lnSpc>
          <a:spcPct val="90000"/>
        </a:lnSpc>
        <a:spcBef>
          <a:spcPct val="30000"/>
        </a:spcBef>
        <a:spcAft>
          <a:spcPct val="0"/>
        </a:spcAft>
        <a:buSzPct val="75000"/>
        <a:buFont typeface="Monotype Sorts" pitchFamily="2" charset="2"/>
        <a:defRPr sz="2400" b="1">
          <a:solidFill>
            <a:schemeClr val="tx1"/>
          </a:solidFill>
          <a:latin typeface="+mn-lt"/>
          <a:ea typeface="+mn-ea"/>
          <a:cs typeface="+mn-cs"/>
        </a:defRPr>
      </a:lvl1pPr>
      <a:lvl2pPr marL="685800" indent="-228600" algn="l" rtl="0" eaLnBrk="0" fontAlgn="base" hangingPunct="0">
        <a:lnSpc>
          <a:spcPct val="90000"/>
        </a:lnSpc>
        <a:spcBef>
          <a:spcPct val="30000"/>
        </a:spcBef>
        <a:spcAft>
          <a:spcPct val="0"/>
        </a:spcAft>
        <a:defRPr b="1">
          <a:solidFill>
            <a:schemeClr val="tx1"/>
          </a:solidFill>
          <a:latin typeface="+mn-lt"/>
        </a:defRPr>
      </a:lvl2pPr>
      <a:lvl3pPr marL="1143000" indent="-228600" algn="l" rtl="0" eaLnBrk="0" fontAlgn="base" hangingPunct="0">
        <a:lnSpc>
          <a:spcPct val="90000"/>
        </a:lnSpc>
        <a:spcBef>
          <a:spcPct val="30000"/>
        </a:spcBef>
        <a:spcAft>
          <a:spcPct val="0"/>
        </a:spcAft>
        <a:buSzPct val="100000"/>
        <a:buChar char="»"/>
        <a:defRPr b="1">
          <a:solidFill>
            <a:schemeClr val="tx1"/>
          </a:solidFill>
          <a:latin typeface="+mn-lt"/>
        </a:defRPr>
      </a:lvl3pPr>
      <a:lvl4pPr marL="1543050" indent="-171450" algn="l" rtl="0" eaLnBrk="0" fontAlgn="base" hangingPunct="0">
        <a:lnSpc>
          <a:spcPct val="90000"/>
        </a:lnSpc>
        <a:spcBef>
          <a:spcPct val="30000"/>
        </a:spcBef>
        <a:spcAft>
          <a:spcPct val="0"/>
        </a:spcAft>
        <a:buSzPct val="60000"/>
        <a:buFont typeface="Monotype Sorts" pitchFamily="2" charset="2"/>
        <a:buChar char="n"/>
        <a:defRPr sz="1400" b="1">
          <a:solidFill>
            <a:schemeClr val="tx1"/>
          </a:solidFill>
          <a:latin typeface="+mn-lt"/>
        </a:defRPr>
      </a:lvl4pPr>
      <a:lvl5pPr marL="2000250" indent="-171450" algn="l" rtl="0" eaLnBrk="0" fontAlgn="base" hangingPunct="0">
        <a:lnSpc>
          <a:spcPct val="90000"/>
        </a:lnSpc>
        <a:spcBef>
          <a:spcPct val="30000"/>
        </a:spcBef>
        <a:spcAft>
          <a:spcPct val="0"/>
        </a:spcAft>
        <a:defRPr sz="1400" b="1">
          <a:solidFill>
            <a:schemeClr val="tx1"/>
          </a:solidFill>
          <a:latin typeface="+mn-lt"/>
        </a:defRPr>
      </a:lvl5pPr>
      <a:lvl6pPr marL="2457450" indent="-171450" algn="l" rtl="0" eaLnBrk="0" fontAlgn="base" hangingPunct="0">
        <a:lnSpc>
          <a:spcPct val="90000"/>
        </a:lnSpc>
        <a:spcBef>
          <a:spcPct val="30000"/>
        </a:spcBef>
        <a:spcAft>
          <a:spcPct val="0"/>
        </a:spcAft>
        <a:defRPr sz="1400" b="1">
          <a:solidFill>
            <a:schemeClr val="tx1"/>
          </a:solidFill>
          <a:latin typeface="+mn-lt"/>
        </a:defRPr>
      </a:lvl6pPr>
      <a:lvl7pPr marL="2914650" indent="-171450" algn="l" rtl="0" eaLnBrk="0" fontAlgn="base" hangingPunct="0">
        <a:lnSpc>
          <a:spcPct val="90000"/>
        </a:lnSpc>
        <a:spcBef>
          <a:spcPct val="30000"/>
        </a:spcBef>
        <a:spcAft>
          <a:spcPct val="0"/>
        </a:spcAft>
        <a:defRPr sz="1400" b="1">
          <a:solidFill>
            <a:schemeClr val="tx1"/>
          </a:solidFill>
          <a:latin typeface="+mn-lt"/>
        </a:defRPr>
      </a:lvl7pPr>
      <a:lvl8pPr marL="3371850" indent="-171450" algn="l" rtl="0" eaLnBrk="0" fontAlgn="base" hangingPunct="0">
        <a:lnSpc>
          <a:spcPct val="90000"/>
        </a:lnSpc>
        <a:spcBef>
          <a:spcPct val="30000"/>
        </a:spcBef>
        <a:spcAft>
          <a:spcPct val="0"/>
        </a:spcAft>
        <a:defRPr sz="1400" b="1">
          <a:solidFill>
            <a:schemeClr val="tx1"/>
          </a:solidFill>
          <a:latin typeface="+mn-lt"/>
        </a:defRPr>
      </a:lvl8pPr>
      <a:lvl9pPr marL="3829050" indent="-171450" algn="l" rtl="0" eaLnBrk="0" fontAlgn="base" hangingPunct="0">
        <a:lnSpc>
          <a:spcPct val="90000"/>
        </a:lnSpc>
        <a:spcBef>
          <a:spcPct val="30000"/>
        </a:spcBef>
        <a:spcAft>
          <a:spcPct val="0"/>
        </a:spcAft>
        <a:defRPr sz="14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Grp="1" noChangeArrowheads="1"/>
          </p:cNvSpPr>
          <p:nvPr>
            <p:ph type="title"/>
          </p:nvPr>
        </p:nvSpPr>
        <p:spPr bwMode="auto">
          <a:xfrm>
            <a:off x="533400" y="38100"/>
            <a:ext cx="81724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b" anchorCtr="0" compatLnSpc="1">
            <a:prstTxWarp prst="textNoShape">
              <a:avLst/>
            </a:prstTxWarp>
          </a:bodyPr>
          <a:lstStyle/>
          <a:p>
            <a:pPr lvl="0"/>
            <a:r>
              <a:rPr lang="en-US" smtClean="0"/>
              <a:t>Title</a:t>
            </a:r>
          </a:p>
        </p:txBody>
      </p:sp>
      <p:sp>
        <p:nvSpPr>
          <p:cNvPr id="1027" name="Rectangle 5"/>
          <p:cNvSpPr>
            <a:spLocks noGrp="1" noChangeArrowheads="1"/>
          </p:cNvSpPr>
          <p:nvPr>
            <p:ph type="body" idx="1"/>
          </p:nvPr>
        </p:nvSpPr>
        <p:spPr bwMode="auto">
          <a:xfrm>
            <a:off x="533400" y="2159000"/>
            <a:ext cx="8167688" cy="452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smtClean="0"/>
              <a:t>Body Text</a:t>
            </a:r>
          </a:p>
          <a:p>
            <a:pPr lvl="1"/>
            <a:r>
              <a:rPr lang="en-US" smtClean="0"/>
              <a:t>- Second Level</a:t>
            </a:r>
          </a:p>
          <a:p>
            <a:pPr lvl="2"/>
            <a:r>
              <a:rPr lang="en-US" smtClean="0"/>
              <a:t>Third Level</a:t>
            </a:r>
          </a:p>
          <a:p>
            <a:pPr lvl="3"/>
            <a:r>
              <a:rPr lang="en-US" smtClean="0"/>
              <a:t>Fourth Level</a:t>
            </a:r>
          </a:p>
          <a:p>
            <a:pPr lvl="4"/>
            <a:r>
              <a:rPr lang="en-US" smtClean="0"/>
              <a:t>- Fifth Level</a:t>
            </a:r>
          </a:p>
        </p:txBody>
      </p:sp>
      <p:sp>
        <p:nvSpPr>
          <p:cNvPr id="1030" name="Rectangle 6"/>
          <p:cNvSpPr>
            <a:spLocks noGrp="1" noChangeArrowheads="1"/>
          </p:cNvSpPr>
          <p:nvPr>
            <p:ph type="sldNum" sz="quarter" idx="4"/>
          </p:nvPr>
        </p:nvSpPr>
        <p:spPr bwMode="auto">
          <a:xfrm>
            <a:off x="6946900" y="64357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pPr eaLnBrk="0" hangingPunct="0">
              <a:defRPr/>
            </a:pPr>
            <a:fld id="{A416DBC5-5FEE-4A74-9E6B-23A3E14AC388}" type="slidenum">
              <a:rPr lang="en-US" sz="1400">
                <a:solidFill>
                  <a:srgbClr val="000000"/>
                </a:solidFill>
              </a:rPr>
              <a:pPr eaLnBrk="0" hangingPunct="0">
                <a:defRPr/>
              </a:pPr>
              <a:t>‹#›</a:t>
            </a:fld>
            <a:endParaRPr lang="en-US" sz="1400">
              <a:solidFill>
                <a:srgbClr val="000000"/>
              </a:solidFill>
            </a:endParaRPr>
          </a:p>
        </p:txBody>
      </p:sp>
    </p:spTree>
    <p:extLst>
      <p:ext uri="{BB962C8B-B14F-4D97-AF65-F5344CB8AC3E}">
        <p14:creationId xmlns:p14="http://schemas.microsoft.com/office/powerpoint/2010/main" val="45330600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hf hdr="0" ftr="0" dt="0"/>
  <p:txStyles>
    <p:titleStyle>
      <a:lvl1pPr algn="ctr" rtl="0" eaLnBrk="0" fontAlgn="base" hangingPunct="0">
        <a:lnSpc>
          <a:spcPct val="90000"/>
        </a:lnSpc>
        <a:spcBef>
          <a:spcPct val="0"/>
        </a:spcBef>
        <a:spcAft>
          <a:spcPct val="0"/>
        </a:spcAft>
        <a:defRPr sz="3600" b="1">
          <a:solidFill>
            <a:srgbClr val="333399"/>
          </a:solidFill>
          <a:latin typeface="+mj-lt"/>
          <a:ea typeface="+mj-ea"/>
          <a:cs typeface="+mj-cs"/>
        </a:defRPr>
      </a:lvl1pPr>
      <a:lvl2pPr algn="ctr" rtl="0" eaLnBrk="0" fontAlgn="base" hangingPunct="0">
        <a:lnSpc>
          <a:spcPct val="90000"/>
        </a:lnSpc>
        <a:spcBef>
          <a:spcPct val="0"/>
        </a:spcBef>
        <a:spcAft>
          <a:spcPct val="0"/>
        </a:spcAft>
        <a:defRPr sz="3600" b="1">
          <a:solidFill>
            <a:srgbClr val="333399"/>
          </a:solidFill>
          <a:latin typeface="Times New Roman" pitchFamily="18" charset="0"/>
        </a:defRPr>
      </a:lvl2pPr>
      <a:lvl3pPr algn="ctr" rtl="0" eaLnBrk="0" fontAlgn="base" hangingPunct="0">
        <a:lnSpc>
          <a:spcPct val="90000"/>
        </a:lnSpc>
        <a:spcBef>
          <a:spcPct val="0"/>
        </a:spcBef>
        <a:spcAft>
          <a:spcPct val="0"/>
        </a:spcAft>
        <a:defRPr sz="3600" b="1">
          <a:solidFill>
            <a:srgbClr val="333399"/>
          </a:solidFill>
          <a:latin typeface="Times New Roman" pitchFamily="18" charset="0"/>
        </a:defRPr>
      </a:lvl3pPr>
      <a:lvl4pPr algn="ctr" rtl="0" eaLnBrk="0" fontAlgn="base" hangingPunct="0">
        <a:lnSpc>
          <a:spcPct val="90000"/>
        </a:lnSpc>
        <a:spcBef>
          <a:spcPct val="0"/>
        </a:spcBef>
        <a:spcAft>
          <a:spcPct val="0"/>
        </a:spcAft>
        <a:defRPr sz="3600" b="1">
          <a:solidFill>
            <a:srgbClr val="333399"/>
          </a:solidFill>
          <a:latin typeface="Times New Roman" pitchFamily="18" charset="0"/>
        </a:defRPr>
      </a:lvl4pPr>
      <a:lvl5pPr algn="ctr" rtl="0" eaLnBrk="0" fontAlgn="base" hangingPunct="0">
        <a:lnSpc>
          <a:spcPct val="90000"/>
        </a:lnSpc>
        <a:spcBef>
          <a:spcPct val="0"/>
        </a:spcBef>
        <a:spcAft>
          <a:spcPct val="0"/>
        </a:spcAft>
        <a:defRPr sz="3600" b="1">
          <a:solidFill>
            <a:srgbClr val="333399"/>
          </a:solidFill>
          <a:latin typeface="Times New Roman" pitchFamily="18" charset="0"/>
        </a:defRPr>
      </a:lvl5pPr>
      <a:lvl6pPr marL="457200" algn="ctr" rtl="0" eaLnBrk="0" fontAlgn="base" hangingPunct="0">
        <a:lnSpc>
          <a:spcPct val="90000"/>
        </a:lnSpc>
        <a:spcBef>
          <a:spcPct val="0"/>
        </a:spcBef>
        <a:spcAft>
          <a:spcPct val="0"/>
        </a:spcAft>
        <a:defRPr sz="3600" b="1">
          <a:solidFill>
            <a:srgbClr val="333399"/>
          </a:solidFill>
          <a:latin typeface="Times New Roman" pitchFamily="18" charset="0"/>
        </a:defRPr>
      </a:lvl6pPr>
      <a:lvl7pPr marL="914400" algn="ctr" rtl="0" eaLnBrk="0" fontAlgn="base" hangingPunct="0">
        <a:lnSpc>
          <a:spcPct val="90000"/>
        </a:lnSpc>
        <a:spcBef>
          <a:spcPct val="0"/>
        </a:spcBef>
        <a:spcAft>
          <a:spcPct val="0"/>
        </a:spcAft>
        <a:defRPr sz="3600" b="1">
          <a:solidFill>
            <a:srgbClr val="333399"/>
          </a:solidFill>
          <a:latin typeface="Times New Roman" pitchFamily="18" charset="0"/>
        </a:defRPr>
      </a:lvl7pPr>
      <a:lvl8pPr marL="1371600" algn="ctr" rtl="0" eaLnBrk="0" fontAlgn="base" hangingPunct="0">
        <a:lnSpc>
          <a:spcPct val="90000"/>
        </a:lnSpc>
        <a:spcBef>
          <a:spcPct val="0"/>
        </a:spcBef>
        <a:spcAft>
          <a:spcPct val="0"/>
        </a:spcAft>
        <a:defRPr sz="3600" b="1">
          <a:solidFill>
            <a:srgbClr val="333399"/>
          </a:solidFill>
          <a:latin typeface="Times New Roman" pitchFamily="18" charset="0"/>
        </a:defRPr>
      </a:lvl8pPr>
      <a:lvl9pPr marL="1828800" algn="ctr" rtl="0" eaLnBrk="0" fontAlgn="base" hangingPunct="0">
        <a:lnSpc>
          <a:spcPct val="90000"/>
        </a:lnSpc>
        <a:spcBef>
          <a:spcPct val="0"/>
        </a:spcBef>
        <a:spcAft>
          <a:spcPct val="0"/>
        </a:spcAft>
        <a:defRPr sz="3600" b="1">
          <a:solidFill>
            <a:srgbClr val="333399"/>
          </a:solidFill>
          <a:latin typeface="Times New Roman" pitchFamily="18" charset="0"/>
        </a:defRPr>
      </a:lvl9pPr>
    </p:titleStyle>
    <p:bodyStyle>
      <a:lvl1pPr marL="285750" indent="-285750" algn="l" rtl="0" eaLnBrk="0" fontAlgn="base" hangingPunct="0">
        <a:lnSpc>
          <a:spcPct val="90000"/>
        </a:lnSpc>
        <a:spcBef>
          <a:spcPct val="30000"/>
        </a:spcBef>
        <a:spcAft>
          <a:spcPct val="0"/>
        </a:spcAft>
        <a:buSzPct val="75000"/>
        <a:buFont typeface="Monotype Sorts" pitchFamily="2" charset="2"/>
        <a:defRPr sz="2400" b="1">
          <a:solidFill>
            <a:schemeClr val="tx1"/>
          </a:solidFill>
          <a:latin typeface="+mn-lt"/>
          <a:ea typeface="+mn-ea"/>
          <a:cs typeface="+mn-cs"/>
        </a:defRPr>
      </a:lvl1pPr>
      <a:lvl2pPr marL="685800" indent="-228600" algn="l" rtl="0" eaLnBrk="0" fontAlgn="base" hangingPunct="0">
        <a:lnSpc>
          <a:spcPct val="90000"/>
        </a:lnSpc>
        <a:spcBef>
          <a:spcPct val="30000"/>
        </a:spcBef>
        <a:spcAft>
          <a:spcPct val="0"/>
        </a:spcAft>
        <a:defRPr b="1">
          <a:solidFill>
            <a:schemeClr val="tx1"/>
          </a:solidFill>
          <a:latin typeface="+mn-lt"/>
        </a:defRPr>
      </a:lvl2pPr>
      <a:lvl3pPr marL="1143000" indent="-228600" algn="l" rtl="0" eaLnBrk="0" fontAlgn="base" hangingPunct="0">
        <a:lnSpc>
          <a:spcPct val="90000"/>
        </a:lnSpc>
        <a:spcBef>
          <a:spcPct val="30000"/>
        </a:spcBef>
        <a:spcAft>
          <a:spcPct val="0"/>
        </a:spcAft>
        <a:buSzPct val="100000"/>
        <a:buChar char="»"/>
        <a:defRPr b="1">
          <a:solidFill>
            <a:schemeClr val="tx1"/>
          </a:solidFill>
          <a:latin typeface="+mn-lt"/>
        </a:defRPr>
      </a:lvl3pPr>
      <a:lvl4pPr marL="1543050" indent="-171450" algn="l" rtl="0" eaLnBrk="0" fontAlgn="base" hangingPunct="0">
        <a:lnSpc>
          <a:spcPct val="90000"/>
        </a:lnSpc>
        <a:spcBef>
          <a:spcPct val="30000"/>
        </a:spcBef>
        <a:spcAft>
          <a:spcPct val="0"/>
        </a:spcAft>
        <a:buSzPct val="60000"/>
        <a:buFont typeface="Monotype Sorts" pitchFamily="2" charset="2"/>
        <a:buChar char="n"/>
        <a:defRPr sz="1400" b="1">
          <a:solidFill>
            <a:schemeClr val="tx1"/>
          </a:solidFill>
          <a:latin typeface="+mn-lt"/>
        </a:defRPr>
      </a:lvl4pPr>
      <a:lvl5pPr marL="2000250" indent="-171450" algn="l" rtl="0" eaLnBrk="0" fontAlgn="base" hangingPunct="0">
        <a:lnSpc>
          <a:spcPct val="90000"/>
        </a:lnSpc>
        <a:spcBef>
          <a:spcPct val="30000"/>
        </a:spcBef>
        <a:spcAft>
          <a:spcPct val="0"/>
        </a:spcAft>
        <a:defRPr sz="1400" b="1">
          <a:solidFill>
            <a:schemeClr val="tx1"/>
          </a:solidFill>
          <a:latin typeface="+mn-lt"/>
        </a:defRPr>
      </a:lvl5pPr>
      <a:lvl6pPr marL="2457450" indent="-171450" algn="l" rtl="0" eaLnBrk="0" fontAlgn="base" hangingPunct="0">
        <a:lnSpc>
          <a:spcPct val="90000"/>
        </a:lnSpc>
        <a:spcBef>
          <a:spcPct val="30000"/>
        </a:spcBef>
        <a:spcAft>
          <a:spcPct val="0"/>
        </a:spcAft>
        <a:defRPr sz="1400" b="1">
          <a:solidFill>
            <a:schemeClr val="tx1"/>
          </a:solidFill>
          <a:latin typeface="+mn-lt"/>
        </a:defRPr>
      </a:lvl6pPr>
      <a:lvl7pPr marL="2914650" indent="-171450" algn="l" rtl="0" eaLnBrk="0" fontAlgn="base" hangingPunct="0">
        <a:lnSpc>
          <a:spcPct val="90000"/>
        </a:lnSpc>
        <a:spcBef>
          <a:spcPct val="30000"/>
        </a:spcBef>
        <a:spcAft>
          <a:spcPct val="0"/>
        </a:spcAft>
        <a:defRPr sz="1400" b="1">
          <a:solidFill>
            <a:schemeClr val="tx1"/>
          </a:solidFill>
          <a:latin typeface="+mn-lt"/>
        </a:defRPr>
      </a:lvl7pPr>
      <a:lvl8pPr marL="3371850" indent="-171450" algn="l" rtl="0" eaLnBrk="0" fontAlgn="base" hangingPunct="0">
        <a:lnSpc>
          <a:spcPct val="90000"/>
        </a:lnSpc>
        <a:spcBef>
          <a:spcPct val="30000"/>
        </a:spcBef>
        <a:spcAft>
          <a:spcPct val="0"/>
        </a:spcAft>
        <a:defRPr sz="1400" b="1">
          <a:solidFill>
            <a:schemeClr val="tx1"/>
          </a:solidFill>
          <a:latin typeface="+mn-lt"/>
        </a:defRPr>
      </a:lvl8pPr>
      <a:lvl9pPr marL="3829050" indent="-171450" algn="l" rtl="0" eaLnBrk="0" fontAlgn="base" hangingPunct="0">
        <a:lnSpc>
          <a:spcPct val="90000"/>
        </a:lnSpc>
        <a:spcBef>
          <a:spcPct val="30000"/>
        </a:spcBef>
        <a:spcAft>
          <a:spcPct val="0"/>
        </a:spcAft>
        <a:defRPr sz="14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Grp="1" noChangeArrowheads="1"/>
          </p:cNvSpPr>
          <p:nvPr>
            <p:ph type="title"/>
          </p:nvPr>
        </p:nvSpPr>
        <p:spPr bwMode="auto">
          <a:xfrm>
            <a:off x="533400" y="38100"/>
            <a:ext cx="81724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b" anchorCtr="0" compatLnSpc="1">
            <a:prstTxWarp prst="textNoShape">
              <a:avLst/>
            </a:prstTxWarp>
          </a:bodyPr>
          <a:lstStyle/>
          <a:p>
            <a:pPr lvl="0"/>
            <a:r>
              <a:rPr lang="en-US" smtClean="0"/>
              <a:t>Title</a:t>
            </a:r>
          </a:p>
        </p:txBody>
      </p:sp>
      <p:sp>
        <p:nvSpPr>
          <p:cNvPr id="1027" name="Rectangle 5"/>
          <p:cNvSpPr>
            <a:spLocks noGrp="1" noChangeArrowheads="1"/>
          </p:cNvSpPr>
          <p:nvPr>
            <p:ph type="body" idx="1"/>
          </p:nvPr>
        </p:nvSpPr>
        <p:spPr bwMode="auto">
          <a:xfrm>
            <a:off x="533400" y="2159000"/>
            <a:ext cx="8167688" cy="452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smtClean="0"/>
              <a:t>Body Text</a:t>
            </a:r>
          </a:p>
          <a:p>
            <a:pPr lvl="1"/>
            <a:r>
              <a:rPr lang="en-US" smtClean="0"/>
              <a:t>- Second Level</a:t>
            </a:r>
          </a:p>
          <a:p>
            <a:pPr lvl="2"/>
            <a:r>
              <a:rPr lang="en-US" smtClean="0"/>
              <a:t>Third Level</a:t>
            </a:r>
          </a:p>
          <a:p>
            <a:pPr lvl="3"/>
            <a:r>
              <a:rPr lang="en-US" smtClean="0"/>
              <a:t>Fourth Level</a:t>
            </a:r>
          </a:p>
          <a:p>
            <a:pPr lvl="4"/>
            <a:r>
              <a:rPr lang="en-US" smtClean="0"/>
              <a:t>- Fifth Level</a:t>
            </a:r>
          </a:p>
        </p:txBody>
      </p:sp>
      <p:sp>
        <p:nvSpPr>
          <p:cNvPr id="1030" name="Rectangle 6"/>
          <p:cNvSpPr>
            <a:spLocks noGrp="1" noChangeArrowheads="1"/>
          </p:cNvSpPr>
          <p:nvPr>
            <p:ph type="sldNum" sz="quarter" idx="4"/>
          </p:nvPr>
        </p:nvSpPr>
        <p:spPr bwMode="auto">
          <a:xfrm>
            <a:off x="6946900" y="64357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pPr eaLnBrk="0" hangingPunct="0">
              <a:defRPr/>
            </a:pPr>
            <a:fld id="{A416DBC5-5FEE-4A74-9E6B-23A3E14AC388}" type="slidenum">
              <a:rPr lang="en-US" sz="1400">
                <a:solidFill>
                  <a:srgbClr val="000000"/>
                </a:solidFill>
              </a:rPr>
              <a:pPr eaLnBrk="0" hangingPunct="0">
                <a:defRPr/>
              </a:pPr>
              <a:t>‹#›</a:t>
            </a:fld>
            <a:endParaRPr lang="en-US" sz="1400">
              <a:solidFill>
                <a:srgbClr val="000000"/>
              </a:solidFill>
            </a:endParaRPr>
          </a:p>
        </p:txBody>
      </p:sp>
    </p:spTree>
    <p:extLst>
      <p:ext uri="{BB962C8B-B14F-4D97-AF65-F5344CB8AC3E}">
        <p14:creationId xmlns:p14="http://schemas.microsoft.com/office/powerpoint/2010/main" val="2462156674"/>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hf hdr="0" ftr="0" dt="0"/>
  <p:txStyles>
    <p:titleStyle>
      <a:lvl1pPr algn="ctr" rtl="0" eaLnBrk="0" fontAlgn="base" hangingPunct="0">
        <a:lnSpc>
          <a:spcPct val="90000"/>
        </a:lnSpc>
        <a:spcBef>
          <a:spcPct val="0"/>
        </a:spcBef>
        <a:spcAft>
          <a:spcPct val="0"/>
        </a:spcAft>
        <a:defRPr sz="3600" b="1">
          <a:solidFill>
            <a:srgbClr val="333399"/>
          </a:solidFill>
          <a:latin typeface="+mj-lt"/>
          <a:ea typeface="+mj-ea"/>
          <a:cs typeface="+mj-cs"/>
        </a:defRPr>
      </a:lvl1pPr>
      <a:lvl2pPr algn="ctr" rtl="0" eaLnBrk="0" fontAlgn="base" hangingPunct="0">
        <a:lnSpc>
          <a:spcPct val="90000"/>
        </a:lnSpc>
        <a:spcBef>
          <a:spcPct val="0"/>
        </a:spcBef>
        <a:spcAft>
          <a:spcPct val="0"/>
        </a:spcAft>
        <a:defRPr sz="3600" b="1">
          <a:solidFill>
            <a:srgbClr val="333399"/>
          </a:solidFill>
          <a:latin typeface="Times New Roman" pitchFamily="18" charset="0"/>
        </a:defRPr>
      </a:lvl2pPr>
      <a:lvl3pPr algn="ctr" rtl="0" eaLnBrk="0" fontAlgn="base" hangingPunct="0">
        <a:lnSpc>
          <a:spcPct val="90000"/>
        </a:lnSpc>
        <a:spcBef>
          <a:spcPct val="0"/>
        </a:spcBef>
        <a:spcAft>
          <a:spcPct val="0"/>
        </a:spcAft>
        <a:defRPr sz="3600" b="1">
          <a:solidFill>
            <a:srgbClr val="333399"/>
          </a:solidFill>
          <a:latin typeface="Times New Roman" pitchFamily="18" charset="0"/>
        </a:defRPr>
      </a:lvl3pPr>
      <a:lvl4pPr algn="ctr" rtl="0" eaLnBrk="0" fontAlgn="base" hangingPunct="0">
        <a:lnSpc>
          <a:spcPct val="90000"/>
        </a:lnSpc>
        <a:spcBef>
          <a:spcPct val="0"/>
        </a:spcBef>
        <a:spcAft>
          <a:spcPct val="0"/>
        </a:spcAft>
        <a:defRPr sz="3600" b="1">
          <a:solidFill>
            <a:srgbClr val="333399"/>
          </a:solidFill>
          <a:latin typeface="Times New Roman" pitchFamily="18" charset="0"/>
        </a:defRPr>
      </a:lvl4pPr>
      <a:lvl5pPr algn="ctr" rtl="0" eaLnBrk="0" fontAlgn="base" hangingPunct="0">
        <a:lnSpc>
          <a:spcPct val="90000"/>
        </a:lnSpc>
        <a:spcBef>
          <a:spcPct val="0"/>
        </a:spcBef>
        <a:spcAft>
          <a:spcPct val="0"/>
        </a:spcAft>
        <a:defRPr sz="3600" b="1">
          <a:solidFill>
            <a:srgbClr val="333399"/>
          </a:solidFill>
          <a:latin typeface="Times New Roman" pitchFamily="18" charset="0"/>
        </a:defRPr>
      </a:lvl5pPr>
      <a:lvl6pPr marL="457200" algn="ctr" rtl="0" eaLnBrk="0" fontAlgn="base" hangingPunct="0">
        <a:lnSpc>
          <a:spcPct val="90000"/>
        </a:lnSpc>
        <a:spcBef>
          <a:spcPct val="0"/>
        </a:spcBef>
        <a:spcAft>
          <a:spcPct val="0"/>
        </a:spcAft>
        <a:defRPr sz="3600" b="1">
          <a:solidFill>
            <a:srgbClr val="333399"/>
          </a:solidFill>
          <a:latin typeface="Times New Roman" pitchFamily="18" charset="0"/>
        </a:defRPr>
      </a:lvl6pPr>
      <a:lvl7pPr marL="914400" algn="ctr" rtl="0" eaLnBrk="0" fontAlgn="base" hangingPunct="0">
        <a:lnSpc>
          <a:spcPct val="90000"/>
        </a:lnSpc>
        <a:spcBef>
          <a:spcPct val="0"/>
        </a:spcBef>
        <a:spcAft>
          <a:spcPct val="0"/>
        </a:spcAft>
        <a:defRPr sz="3600" b="1">
          <a:solidFill>
            <a:srgbClr val="333399"/>
          </a:solidFill>
          <a:latin typeface="Times New Roman" pitchFamily="18" charset="0"/>
        </a:defRPr>
      </a:lvl7pPr>
      <a:lvl8pPr marL="1371600" algn="ctr" rtl="0" eaLnBrk="0" fontAlgn="base" hangingPunct="0">
        <a:lnSpc>
          <a:spcPct val="90000"/>
        </a:lnSpc>
        <a:spcBef>
          <a:spcPct val="0"/>
        </a:spcBef>
        <a:spcAft>
          <a:spcPct val="0"/>
        </a:spcAft>
        <a:defRPr sz="3600" b="1">
          <a:solidFill>
            <a:srgbClr val="333399"/>
          </a:solidFill>
          <a:latin typeface="Times New Roman" pitchFamily="18" charset="0"/>
        </a:defRPr>
      </a:lvl8pPr>
      <a:lvl9pPr marL="1828800" algn="ctr" rtl="0" eaLnBrk="0" fontAlgn="base" hangingPunct="0">
        <a:lnSpc>
          <a:spcPct val="90000"/>
        </a:lnSpc>
        <a:spcBef>
          <a:spcPct val="0"/>
        </a:spcBef>
        <a:spcAft>
          <a:spcPct val="0"/>
        </a:spcAft>
        <a:defRPr sz="3600" b="1">
          <a:solidFill>
            <a:srgbClr val="333399"/>
          </a:solidFill>
          <a:latin typeface="Times New Roman" pitchFamily="18" charset="0"/>
        </a:defRPr>
      </a:lvl9pPr>
    </p:titleStyle>
    <p:bodyStyle>
      <a:lvl1pPr marL="285750" indent="-285750" algn="l" rtl="0" eaLnBrk="0" fontAlgn="base" hangingPunct="0">
        <a:lnSpc>
          <a:spcPct val="90000"/>
        </a:lnSpc>
        <a:spcBef>
          <a:spcPct val="30000"/>
        </a:spcBef>
        <a:spcAft>
          <a:spcPct val="0"/>
        </a:spcAft>
        <a:buSzPct val="75000"/>
        <a:buFont typeface="Monotype Sorts" pitchFamily="2" charset="2"/>
        <a:defRPr sz="2400" b="1">
          <a:solidFill>
            <a:schemeClr val="tx1"/>
          </a:solidFill>
          <a:latin typeface="+mn-lt"/>
          <a:ea typeface="+mn-ea"/>
          <a:cs typeface="+mn-cs"/>
        </a:defRPr>
      </a:lvl1pPr>
      <a:lvl2pPr marL="685800" indent="-228600" algn="l" rtl="0" eaLnBrk="0" fontAlgn="base" hangingPunct="0">
        <a:lnSpc>
          <a:spcPct val="90000"/>
        </a:lnSpc>
        <a:spcBef>
          <a:spcPct val="30000"/>
        </a:spcBef>
        <a:spcAft>
          <a:spcPct val="0"/>
        </a:spcAft>
        <a:defRPr b="1">
          <a:solidFill>
            <a:schemeClr val="tx1"/>
          </a:solidFill>
          <a:latin typeface="+mn-lt"/>
        </a:defRPr>
      </a:lvl2pPr>
      <a:lvl3pPr marL="1143000" indent="-228600" algn="l" rtl="0" eaLnBrk="0" fontAlgn="base" hangingPunct="0">
        <a:lnSpc>
          <a:spcPct val="90000"/>
        </a:lnSpc>
        <a:spcBef>
          <a:spcPct val="30000"/>
        </a:spcBef>
        <a:spcAft>
          <a:spcPct val="0"/>
        </a:spcAft>
        <a:buSzPct val="100000"/>
        <a:buChar char="»"/>
        <a:defRPr b="1">
          <a:solidFill>
            <a:schemeClr val="tx1"/>
          </a:solidFill>
          <a:latin typeface="+mn-lt"/>
        </a:defRPr>
      </a:lvl3pPr>
      <a:lvl4pPr marL="1543050" indent="-171450" algn="l" rtl="0" eaLnBrk="0" fontAlgn="base" hangingPunct="0">
        <a:lnSpc>
          <a:spcPct val="90000"/>
        </a:lnSpc>
        <a:spcBef>
          <a:spcPct val="30000"/>
        </a:spcBef>
        <a:spcAft>
          <a:spcPct val="0"/>
        </a:spcAft>
        <a:buSzPct val="60000"/>
        <a:buFont typeface="Monotype Sorts" pitchFamily="2" charset="2"/>
        <a:buChar char="n"/>
        <a:defRPr sz="1400" b="1">
          <a:solidFill>
            <a:schemeClr val="tx1"/>
          </a:solidFill>
          <a:latin typeface="+mn-lt"/>
        </a:defRPr>
      </a:lvl4pPr>
      <a:lvl5pPr marL="2000250" indent="-171450" algn="l" rtl="0" eaLnBrk="0" fontAlgn="base" hangingPunct="0">
        <a:lnSpc>
          <a:spcPct val="90000"/>
        </a:lnSpc>
        <a:spcBef>
          <a:spcPct val="30000"/>
        </a:spcBef>
        <a:spcAft>
          <a:spcPct val="0"/>
        </a:spcAft>
        <a:defRPr sz="1400" b="1">
          <a:solidFill>
            <a:schemeClr val="tx1"/>
          </a:solidFill>
          <a:latin typeface="+mn-lt"/>
        </a:defRPr>
      </a:lvl5pPr>
      <a:lvl6pPr marL="2457450" indent="-171450" algn="l" rtl="0" eaLnBrk="0" fontAlgn="base" hangingPunct="0">
        <a:lnSpc>
          <a:spcPct val="90000"/>
        </a:lnSpc>
        <a:spcBef>
          <a:spcPct val="30000"/>
        </a:spcBef>
        <a:spcAft>
          <a:spcPct val="0"/>
        </a:spcAft>
        <a:defRPr sz="1400" b="1">
          <a:solidFill>
            <a:schemeClr val="tx1"/>
          </a:solidFill>
          <a:latin typeface="+mn-lt"/>
        </a:defRPr>
      </a:lvl6pPr>
      <a:lvl7pPr marL="2914650" indent="-171450" algn="l" rtl="0" eaLnBrk="0" fontAlgn="base" hangingPunct="0">
        <a:lnSpc>
          <a:spcPct val="90000"/>
        </a:lnSpc>
        <a:spcBef>
          <a:spcPct val="30000"/>
        </a:spcBef>
        <a:spcAft>
          <a:spcPct val="0"/>
        </a:spcAft>
        <a:defRPr sz="1400" b="1">
          <a:solidFill>
            <a:schemeClr val="tx1"/>
          </a:solidFill>
          <a:latin typeface="+mn-lt"/>
        </a:defRPr>
      </a:lvl7pPr>
      <a:lvl8pPr marL="3371850" indent="-171450" algn="l" rtl="0" eaLnBrk="0" fontAlgn="base" hangingPunct="0">
        <a:lnSpc>
          <a:spcPct val="90000"/>
        </a:lnSpc>
        <a:spcBef>
          <a:spcPct val="30000"/>
        </a:spcBef>
        <a:spcAft>
          <a:spcPct val="0"/>
        </a:spcAft>
        <a:defRPr sz="1400" b="1">
          <a:solidFill>
            <a:schemeClr val="tx1"/>
          </a:solidFill>
          <a:latin typeface="+mn-lt"/>
        </a:defRPr>
      </a:lvl8pPr>
      <a:lvl9pPr marL="3829050" indent="-171450" algn="l" rtl="0" eaLnBrk="0" fontAlgn="base" hangingPunct="0">
        <a:lnSpc>
          <a:spcPct val="90000"/>
        </a:lnSpc>
        <a:spcBef>
          <a:spcPct val="30000"/>
        </a:spcBef>
        <a:spcAft>
          <a:spcPct val="0"/>
        </a:spcAft>
        <a:defRPr sz="14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Grp="1" noChangeArrowheads="1"/>
          </p:cNvSpPr>
          <p:nvPr>
            <p:ph type="title"/>
          </p:nvPr>
        </p:nvSpPr>
        <p:spPr bwMode="auto">
          <a:xfrm>
            <a:off x="533400" y="38100"/>
            <a:ext cx="81724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b" anchorCtr="0" compatLnSpc="1">
            <a:prstTxWarp prst="textNoShape">
              <a:avLst/>
            </a:prstTxWarp>
          </a:bodyPr>
          <a:lstStyle/>
          <a:p>
            <a:pPr lvl="0"/>
            <a:r>
              <a:rPr lang="en-US" smtClean="0"/>
              <a:t>Title</a:t>
            </a:r>
          </a:p>
        </p:txBody>
      </p:sp>
      <p:sp>
        <p:nvSpPr>
          <p:cNvPr id="1027" name="Rectangle 5"/>
          <p:cNvSpPr>
            <a:spLocks noGrp="1" noChangeArrowheads="1"/>
          </p:cNvSpPr>
          <p:nvPr>
            <p:ph type="body" idx="1"/>
          </p:nvPr>
        </p:nvSpPr>
        <p:spPr bwMode="auto">
          <a:xfrm>
            <a:off x="533400" y="2159000"/>
            <a:ext cx="8167688" cy="452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smtClean="0"/>
              <a:t>Body Text</a:t>
            </a:r>
          </a:p>
          <a:p>
            <a:pPr lvl="1"/>
            <a:r>
              <a:rPr lang="en-US" smtClean="0"/>
              <a:t>- Second Level</a:t>
            </a:r>
          </a:p>
          <a:p>
            <a:pPr lvl="2"/>
            <a:r>
              <a:rPr lang="en-US" smtClean="0"/>
              <a:t>Third Level</a:t>
            </a:r>
          </a:p>
          <a:p>
            <a:pPr lvl="3"/>
            <a:r>
              <a:rPr lang="en-US" smtClean="0"/>
              <a:t>Fourth Level</a:t>
            </a:r>
          </a:p>
          <a:p>
            <a:pPr lvl="4"/>
            <a:r>
              <a:rPr lang="en-US" smtClean="0"/>
              <a:t>- Fifth Level</a:t>
            </a:r>
          </a:p>
        </p:txBody>
      </p:sp>
      <p:sp>
        <p:nvSpPr>
          <p:cNvPr id="1030" name="Rectangle 6"/>
          <p:cNvSpPr>
            <a:spLocks noGrp="1" noChangeArrowheads="1"/>
          </p:cNvSpPr>
          <p:nvPr>
            <p:ph type="sldNum" sz="quarter" idx="4"/>
          </p:nvPr>
        </p:nvSpPr>
        <p:spPr bwMode="auto">
          <a:xfrm>
            <a:off x="6946900" y="64357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pPr eaLnBrk="0" hangingPunct="0">
              <a:defRPr/>
            </a:pPr>
            <a:fld id="{A416DBC5-5FEE-4A74-9E6B-23A3E14AC388}" type="slidenum">
              <a:rPr lang="en-US" sz="1400">
                <a:solidFill>
                  <a:srgbClr val="000000"/>
                </a:solidFill>
              </a:rPr>
              <a:pPr eaLnBrk="0" hangingPunct="0">
                <a:defRPr/>
              </a:pPr>
              <a:t>‹#›</a:t>
            </a:fld>
            <a:endParaRPr lang="en-US" sz="1400">
              <a:solidFill>
                <a:srgbClr val="000000"/>
              </a:solidFill>
            </a:endParaRPr>
          </a:p>
        </p:txBody>
      </p:sp>
    </p:spTree>
    <p:extLst>
      <p:ext uri="{BB962C8B-B14F-4D97-AF65-F5344CB8AC3E}">
        <p14:creationId xmlns:p14="http://schemas.microsoft.com/office/powerpoint/2010/main" val="3209111428"/>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hf hdr="0" ftr="0" dt="0"/>
  <p:txStyles>
    <p:titleStyle>
      <a:lvl1pPr algn="ctr" rtl="0" eaLnBrk="0" fontAlgn="base" hangingPunct="0">
        <a:lnSpc>
          <a:spcPct val="90000"/>
        </a:lnSpc>
        <a:spcBef>
          <a:spcPct val="0"/>
        </a:spcBef>
        <a:spcAft>
          <a:spcPct val="0"/>
        </a:spcAft>
        <a:defRPr sz="3600" b="1">
          <a:solidFill>
            <a:srgbClr val="333399"/>
          </a:solidFill>
          <a:latin typeface="+mj-lt"/>
          <a:ea typeface="+mj-ea"/>
          <a:cs typeface="+mj-cs"/>
        </a:defRPr>
      </a:lvl1pPr>
      <a:lvl2pPr algn="ctr" rtl="0" eaLnBrk="0" fontAlgn="base" hangingPunct="0">
        <a:lnSpc>
          <a:spcPct val="90000"/>
        </a:lnSpc>
        <a:spcBef>
          <a:spcPct val="0"/>
        </a:spcBef>
        <a:spcAft>
          <a:spcPct val="0"/>
        </a:spcAft>
        <a:defRPr sz="3600" b="1">
          <a:solidFill>
            <a:srgbClr val="333399"/>
          </a:solidFill>
          <a:latin typeface="Times New Roman" pitchFamily="18" charset="0"/>
        </a:defRPr>
      </a:lvl2pPr>
      <a:lvl3pPr algn="ctr" rtl="0" eaLnBrk="0" fontAlgn="base" hangingPunct="0">
        <a:lnSpc>
          <a:spcPct val="90000"/>
        </a:lnSpc>
        <a:spcBef>
          <a:spcPct val="0"/>
        </a:spcBef>
        <a:spcAft>
          <a:spcPct val="0"/>
        </a:spcAft>
        <a:defRPr sz="3600" b="1">
          <a:solidFill>
            <a:srgbClr val="333399"/>
          </a:solidFill>
          <a:latin typeface="Times New Roman" pitchFamily="18" charset="0"/>
        </a:defRPr>
      </a:lvl3pPr>
      <a:lvl4pPr algn="ctr" rtl="0" eaLnBrk="0" fontAlgn="base" hangingPunct="0">
        <a:lnSpc>
          <a:spcPct val="90000"/>
        </a:lnSpc>
        <a:spcBef>
          <a:spcPct val="0"/>
        </a:spcBef>
        <a:spcAft>
          <a:spcPct val="0"/>
        </a:spcAft>
        <a:defRPr sz="3600" b="1">
          <a:solidFill>
            <a:srgbClr val="333399"/>
          </a:solidFill>
          <a:latin typeface="Times New Roman" pitchFamily="18" charset="0"/>
        </a:defRPr>
      </a:lvl4pPr>
      <a:lvl5pPr algn="ctr" rtl="0" eaLnBrk="0" fontAlgn="base" hangingPunct="0">
        <a:lnSpc>
          <a:spcPct val="90000"/>
        </a:lnSpc>
        <a:spcBef>
          <a:spcPct val="0"/>
        </a:spcBef>
        <a:spcAft>
          <a:spcPct val="0"/>
        </a:spcAft>
        <a:defRPr sz="3600" b="1">
          <a:solidFill>
            <a:srgbClr val="333399"/>
          </a:solidFill>
          <a:latin typeface="Times New Roman" pitchFamily="18" charset="0"/>
        </a:defRPr>
      </a:lvl5pPr>
      <a:lvl6pPr marL="457200" algn="ctr" rtl="0" eaLnBrk="0" fontAlgn="base" hangingPunct="0">
        <a:lnSpc>
          <a:spcPct val="90000"/>
        </a:lnSpc>
        <a:spcBef>
          <a:spcPct val="0"/>
        </a:spcBef>
        <a:spcAft>
          <a:spcPct val="0"/>
        </a:spcAft>
        <a:defRPr sz="3600" b="1">
          <a:solidFill>
            <a:srgbClr val="333399"/>
          </a:solidFill>
          <a:latin typeface="Times New Roman" pitchFamily="18" charset="0"/>
        </a:defRPr>
      </a:lvl6pPr>
      <a:lvl7pPr marL="914400" algn="ctr" rtl="0" eaLnBrk="0" fontAlgn="base" hangingPunct="0">
        <a:lnSpc>
          <a:spcPct val="90000"/>
        </a:lnSpc>
        <a:spcBef>
          <a:spcPct val="0"/>
        </a:spcBef>
        <a:spcAft>
          <a:spcPct val="0"/>
        </a:spcAft>
        <a:defRPr sz="3600" b="1">
          <a:solidFill>
            <a:srgbClr val="333399"/>
          </a:solidFill>
          <a:latin typeface="Times New Roman" pitchFamily="18" charset="0"/>
        </a:defRPr>
      </a:lvl7pPr>
      <a:lvl8pPr marL="1371600" algn="ctr" rtl="0" eaLnBrk="0" fontAlgn="base" hangingPunct="0">
        <a:lnSpc>
          <a:spcPct val="90000"/>
        </a:lnSpc>
        <a:spcBef>
          <a:spcPct val="0"/>
        </a:spcBef>
        <a:spcAft>
          <a:spcPct val="0"/>
        </a:spcAft>
        <a:defRPr sz="3600" b="1">
          <a:solidFill>
            <a:srgbClr val="333399"/>
          </a:solidFill>
          <a:latin typeface="Times New Roman" pitchFamily="18" charset="0"/>
        </a:defRPr>
      </a:lvl8pPr>
      <a:lvl9pPr marL="1828800" algn="ctr" rtl="0" eaLnBrk="0" fontAlgn="base" hangingPunct="0">
        <a:lnSpc>
          <a:spcPct val="90000"/>
        </a:lnSpc>
        <a:spcBef>
          <a:spcPct val="0"/>
        </a:spcBef>
        <a:spcAft>
          <a:spcPct val="0"/>
        </a:spcAft>
        <a:defRPr sz="3600" b="1">
          <a:solidFill>
            <a:srgbClr val="333399"/>
          </a:solidFill>
          <a:latin typeface="Times New Roman" pitchFamily="18" charset="0"/>
        </a:defRPr>
      </a:lvl9pPr>
    </p:titleStyle>
    <p:bodyStyle>
      <a:lvl1pPr marL="285750" indent="-285750" algn="l" rtl="0" eaLnBrk="0" fontAlgn="base" hangingPunct="0">
        <a:lnSpc>
          <a:spcPct val="90000"/>
        </a:lnSpc>
        <a:spcBef>
          <a:spcPct val="30000"/>
        </a:spcBef>
        <a:spcAft>
          <a:spcPct val="0"/>
        </a:spcAft>
        <a:buSzPct val="75000"/>
        <a:buFont typeface="Monotype Sorts" pitchFamily="2" charset="2"/>
        <a:defRPr sz="2400" b="1">
          <a:solidFill>
            <a:schemeClr val="tx1"/>
          </a:solidFill>
          <a:latin typeface="+mn-lt"/>
          <a:ea typeface="+mn-ea"/>
          <a:cs typeface="+mn-cs"/>
        </a:defRPr>
      </a:lvl1pPr>
      <a:lvl2pPr marL="685800" indent="-228600" algn="l" rtl="0" eaLnBrk="0" fontAlgn="base" hangingPunct="0">
        <a:lnSpc>
          <a:spcPct val="90000"/>
        </a:lnSpc>
        <a:spcBef>
          <a:spcPct val="30000"/>
        </a:spcBef>
        <a:spcAft>
          <a:spcPct val="0"/>
        </a:spcAft>
        <a:defRPr b="1">
          <a:solidFill>
            <a:schemeClr val="tx1"/>
          </a:solidFill>
          <a:latin typeface="+mn-lt"/>
        </a:defRPr>
      </a:lvl2pPr>
      <a:lvl3pPr marL="1143000" indent="-228600" algn="l" rtl="0" eaLnBrk="0" fontAlgn="base" hangingPunct="0">
        <a:lnSpc>
          <a:spcPct val="90000"/>
        </a:lnSpc>
        <a:spcBef>
          <a:spcPct val="30000"/>
        </a:spcBef>
        <a:spcAft>
          <a:spcPct val="0"/>
        </a:spcAft>
        <a:buSzPct val="100000"/>
        <a:buChar char="»"/>
        <a:defRPr b="1">
          <a:solidFill>
            <a:schemeClr val="tx1"/>
          </a:solidFill>
          <a:latin typeface="+mn-lt"/>
        </a:defRPr>
      </a:lvl3pPr>
      <a:lvl4pPr marL="1543050" indent="-171450" algn="l" rtl="0" eaLnBrk="0" fontAlgn="base" hangingPunct="0">
        <a:lnSpc>
          <a:spcPct val="90000"/>
        </a:lnSpc>
        <a:spcBef>
          <a:spcPct val="30000"/>
        </a:spcBef>
        <a:spcAft>
          <a:spcPct val="0"/>
        </a:spcAft>
        <a:buSzPct val="60000"/>
        <a:buFont typeface="Monotype Sorts" pitchFamily="2" charset="2"/>
        <a:buChar char="n"/>
        <a:defRPr sz="1400" b="1">
          <a:solidFill>
            <a:schemeClr val="tx1"/>
          </a:solidFill>
          <a:latin typeface="+mn-lt"/>
        </a:defRPr>
      </a:lvl4pPr>
      <a:lvl5pPr marL="2000250" indent="-171450" algn="l" rtl="0" eaLnBrk="0" fontAlgn="base" hangingPunct="0">
        <a:lnSpc>
          <a:spcPct val="90000"/>
        </a:lnSpc>
        <a:spcBef>
          <a:spcPct val="30000"/>
        </a:spcBef>
        <a:spcAft>
          <a:spcPct val="0"/>
        </a:spcAft>
        <a:defRPr sz="1400" b="1">
          <a:solidFill>
            <a:schemeClr val="tx1"/>
          </a:solidFill>
          <a:latin typeface="+mn-lt"/>
        </a:defRPr>
      </a:lvl5pPr>
      <a:lvl6pPr marL="2457450" indent="-171450" algn="l" rtl="0" eaLnBrk="0" fontAlgn="base" hangingPunct="0">
        <a:lnSpc>
          <a:spcPct val="90000"/>
        </a:lnSpc>
        <a:spcBef>
          <a:spcPct val="30000"/>
        </a:spcBef>
        <a:spcAft>
          <a:spcPct val="0"/>
        </a:spcAft>
        <a:defRPr sz="1400" b="1">
          <a:solidFill>
            <a:schemeClr val="tx1"/>
          </a:solidFill>
          <a:latin typeface="+mn-lt"/>
        </a:defRPr>
      </a:lvl6pPr>
      <a:lvl7pPr marL="2914650" indent="-171450" algn="l" rtl="0" eaLnBrk="0" fontAlgn="base" hangingPunct="0">
        <a:lnSpc>
          <a:spcPct val="90000"/>
        </a:lnSpc>
        <a:spcBef>
          <a:spcPct val="30000"/>
        </a:spcBef>
        <a:spcAft>
          <a:spcPct val="0"/>
        </a:spcAft>
        <a:defRPr sz="1400" b="1">
          <a:solidFill>
            <a:schemeClr val="tx1"/>
          </a:solidFill>
          <a:latin typeface="+mn-lt"/>
        </a:defRPr>
      </a:lvl7pPr>
      <a:lvl8pPr marL="3371850" indent="-171450" algn="l" rtl="0" eaLnBrk="0" fontAlgn="base" hangingPunct="0">
        <a:lnSpc>
          <a:spcPct val="90000"/>
        </a:lnSpc>
        <a:spcBef>
          <a:spcPct val="30000"/>
        </a:spcBef>
        <a:spcAft>
          <a:spcPct val="0"/>
        </a:spcAft>
        <a:defRPr sz="1400" b="1">
          <a:solidFill>
            <a:schemeClr val="tx1"/>
          </a:solidFill>
          <a:latin typeface="+mn-lt"/>
        </a:defRPr>
      </a:lvl8pPr>
      <a:lvl9pPr marL="3829050" indent="-171450" algn="l" rtl="0" eaLnBrk="0" fontAlgn="base" hangingPunct="0">
        <a:lnSpc>
          <a:spcPct val="90000"/>
        </a:lnSpc>
        <a:spcBef>
          <a:spcPct val="30000"/>
        </a:spcBef>
        <a:spcAft>
          <a:spcPct val="0"/>
        </a:spcAft>
        <a:defRPr sz="14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Grp="1" noChangeArrowheads="1"/>
          </p:cNvSpPr>
          <p:nvPr>
            <p:ph type="title"/>
          </p:nvPr>
        </p:nvSpPr>
        <p:spPr bwMode="auto">
          <a:xfrm>
            <a:off x="533400" y="38100"/>
            <a:ext cx="81724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b" anchorCtr="0" compatLnSpc="1">
            <a:prstTxWarp prst="textNoShape">
              <a:avLst/>
            </a:prstTxWarp>
          </a:bodyPr>
          <a:lstStyle/>
          <a:p>
            <a:pPr lvl="0"/>
            <a:r>
              <a:rPr lang="en-US" smtClean="0"/>
              <a:t>Title</a:t>
            </a:r>
          </a:p>
        </p:txBody>
      </p:sp>
      <p:sp>
        <p:nvSpPr>
          <p:cNvPr id="1027" name="Rectangle 5"/>
          <p:cNvSpPr>
            <a:spLocks noGrp="1" noChangeArrowheads="1"/>
          </p:cNvSpPr>
          <p:nvPr>
            <p:ph type="body" idx="1"/>
          </p:nvPr>
        </p:nvSpPr>
        <p:spPr bwMode="auto">
          <a:xfrm>
            <a:off x="533400" y="2159000"/>
            <a:ext cx="8167688" cy="452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smtClean="0"/>
              <a:t>Body Text</a:t>
            </a:r>
          </a:p>
          <a:p>
            <a:pPr lvl="1"/>
            <a:r>
              <a:rPr lang="en-US" smtClean="0"/>
              <a:t>- Second Level</a:t>
            </a:r>
          </a:p>
          <a:p>
            <a:pPr lvl="2"/>
            <a:r>
              <a:rPr lang="en-US" smtClean="0"/>
              <a:t>Third Level</a:t>
            </a:r>
          </a:p>
          <a:p>
            <a:pPr lvl="3"/>
            <a:r>
              <a:rPr lang="en-US" smtClean="0"/>
              <a:t>Fourth Level</a:t>
            </a:r>
          </a:p>
          <a:p>
            <a:pPr lvl="4"/>
            <a:r>
              <a:rPr lang="en-US" smtClean="0"/>
              <a:t>- Fifth Level</a:t>
            </a:r>
          </a:p>
        </p:txBody>
      </p:sp>
      <p:sp>
        <p:nvSpPr>
          <p:cNvPr id="1030" name="Rectangle 6"/>
          <p:cNvSpPr>
            <a:spLocks noGrp="1" noChangeArrowheads="1"/>
          </p:cNvSpPr>
          <p:nvPr>
            <p:ph type="sldNum" sz="quarter" idx="4"/>
          </p:nvPr>
        </p:nvSpPr>
        <p:spPr bwMode="auto">
          <a:xfrm>
            <a:off x="6946900" y="64357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pPr eaLnBrk="0" hangingPunct="0">
              <a:defRPr/>
            </a:pPr>
            <a:fld id="{A416DBC5-5FEE-4A74-9E6B-23A3E14AC388}" type="slidenum">
              <a:rPr lang="en-US" sz="1400">
                <a:solidFill>
                  <a:srgbClr val="000000"/>
                </a:solidFill>
              </a:rPr>
              <a:pPr eaLnBrk="0" hangingPunct="0">
                <a:defRPr/>
              </a:pPr>
              <a:t>‹#›</a:t>
            </a:fld>
            <a:endParaRPr lang="en-US" sz="1400">
              <a:solidFill>
                <a:srgbClr val="000000"/>
              </a:solidFill>
            </a:endParaRPr>
          </a:p>
        </p:txBody>
      </p:sp>
    </p:spTree>
    <p:extLst>
      <p:ext uri="{BB962C8B-B14F-4D97-AF65-F5344CB8AC3E}">
        <p14:creationId xmlns:p14="http://schemas.microsoft.com/office/powerpoint/2010/main" val="3468471472"/>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hf hdr="0" ftr="0" dt="0"/>
  <p:txStyles>
    <p:titleStyle>
      <a:lvl1pPr algn="ctr" rtl="0" eaLnBrk="0" fontAlgn="base" hangingPunct="0">
        <a:lnSpc>
          <a:spcPct val="90000"/>
        </a:lnSpc>
        <a:spcBef>
          <a:spcPct val="0"/>
        </a:spcBef>
        <a:spcAft>
          <a:spcPct val="0"/>
        </a:spcAft>
        <a:defRPr sz="3600" b="1">
          <a:solidFill>
            <a:srgbClr val="333399"/>
          </a:solidFill>
          <a:latin typeface="+mj-lt"/>
          <a:ea typeface="+mj-ea"/>
          <a:cs typeface="+mj-cs"/>
        </a:defRPr>
      </a:lvl1pPr>
      <a:lvl2pPr algn="ctr" rtl="0" eaLnBrk="0" fontAlgn="base" hangingPunct="0">
        <a:lnSpc>
          <a:spcPct val="90000"/>
        </a:lnSpc>
        <a:spcBef>
          <a:spcPct val="0"/>
        </a:spcBef>
        <a:spcAft>
          <a:spcPct val="0"/>
        </a:spcAft>
        <a:defRPr sz="3600" b="1">
          <a:solidFill>
            <a:srgbClr val="333399"/>
          </a:solidFill>
          <a:latin typeface="Times New Roman" pitchFamily="18" charset="0"/>
        </a:defRPr>
      </a:lvl2pPr>
      <a:lvl3pPr algn="ctr" rtl="0" eaLnBrk="0" fontAlgn="base" hangingPunct="0">
        <a:lnSpc>
          <a:spcPct val="90000"/>
        </a:lnSpc>
        <a:spcBef>
          <a:spcPct val="0"/>
        </a:spcBef>
        <a:spcAft>
          <a:spcPct val="0"/>
        </a:spcAft>
        <a:defRPr sz="3600" b="1">
          <a:solidFill>
            <a:srgbClr val="333399"/>
          </a:solidFill>
          <a:latin typeface="Times New Roman" pitchFamily="18" charset="0"/>
        </a:defRPr>
      </a:lvl3pPr>
      <a:lvl4pPr algn="ctr" rtl="0" eaLnBrk="0" fontAlgn="base" hangingPunct="0">
        <a:lnSpc>
          <a:spcPct val="90000"/>
        </a:lnSpc>
        <a:spcBef>
          <a:spcPct val="0"/>
        </a:spcBef>
        <a:spcAft>
          <a:spcPct val="0"/>
        </a:spcAft>
        <a:defRPr sz="3600" b="1">
          <a:solidFill>
            <a:srgbClr val="333399"/>
          </a:solidFill>
          <a:latin typeface="Times New Roman" pitchFamily="18" charset="0"/>
        </a:defRPr>
      </a:lvl4pPr>
      <a:lvl5pPr algn="ctr" rtl="0" eaLnBrk="0" fontAlgn="base" hangingPunct="0">
        <a:lnSpc>
          <a:spcPct val="90000"/>
        </a:lnSpc>
        <a:spcBef>
          <a:spcPct val="0"/>
        </a:spcBef>
        <a:spcAft>
          <a:spcPct val="0"/>
        </a:spcAft>
        <a:defRPr sz="3600" b="1">
          <a:solidFill>
            <a:srgbClr val="333399"/>
          </a:solidFill>
          <a:latin typeface="Times New Roman" pitchFamily="18" charset="0"/>
        </a:defRPr>
      </a:lvl5pPr>
      <a:lvl6pPr marL="457200" algn="ctr" rtl="0" eaLnBrk="0" fontAlgn="base" hangingPunct="0">
        <a:lnSpc>
          <a:spcPct val="90000"/>
        </a:lnSpc>
        <a:spcBef>
          <a:spcPct val="0"/>
        </a:spcBef>
        <a:spcAft>
          <a:spcPct val="0"/>
        </a:spcAft>
        <a:defRPr sz="3600" b="1">
          <a:solidFill>
            <a:srgbClr val="333399"/>
          </a:solidFill>
          <a:latin typeface="Times New Roman" pitchFamily="18" charset="0"/>
        </a:defRPr>
      </a:lvl6pPr>
      <a:lvl7pPr marL="914400" algn="ctr" rtl="0" eaLnBrk="0" fontAlgn="base" hangingPunct="0">
        <a:lnSpc>
          <a:spcPct val="90000"/>
        </a:lnSpc>
        <a:spcBef>
          <a:spcPct val="0"/>
        </a:spcBef>
        <a:spcAft>
          <a:spcPct val="0"/>
        </a:spcAft>
        <a:defRPr sz="3600" b="1">
          <a:solidFill>
            <a:srgbClr val="333399"/>
          </a:solidFill>
          <a:latin typeface="Times New Roman" pitchFamily="18" charset="0"/>
        </a:defRPr>
      </a:lvl7pPr>
      <a:lvl8pPr marL="1371600" algn="ctr" rtl="0" eaLnBrk="0" fontAlgn="base" hangingPunct="0">
        <a:lnSpc>
          <a:spcPct val="90000"/>
        </a:lnSpc>
        <a:spcBef>
          <a:spcPct val="0"/>
        </a:spcBef>
        <a:spcAft>
          <a:spcPct val="0"/>
        </a:spcAft>
        <a:defRPr sz="3600" b="1">
          <a:solidFill>
            <a:srgbClr val="333399"/>
          </a:solidFill>
          <a:latin typeface="Times New Roman" pitchFamily="18" charset="0"/>
        </a:defRPr>
      </a:lvl8pPr>
      <a:lvl9pPr marL="1828800" algn="ctr" rtl="0" eaLnBrk="0" fontAlgn="base" hangingPunct="0">
        <a:lnSpc>
          <a:spcPct val="90000"/>
        </a:lnSpc>
        <a:spcBef>
          <a:spcPct val="0"/>
        </a:spcBef>
        <a:spcAft>
          <a:spcPct val="0"/>
        </a:spcAft>
        <a:defRPr sz="3600" b="1">
          <a:solidFill>
            <a:srgbClr val="333399"/>
          </a:solidFill>
          <a:latin typeface="Times New Roman" pitchFamily="18" charset="0"/>
        </a:defRPr>
      </a:lvl9pPr>
    </p:titleStyle>
    <p:bodyStyle>
      <a:lvl1pPr marL="285750" indent="-285750" algn="l" rtl="0" eaLnBrk="0" fontAlgn="base" hangingPunct="0">
        <a:lnSpc>
          <a:spcPct val="90000"/>
        </a:lnSpc>
        <a:spcBef>
          <a:spcPct val="30000"/>
        </a:spcBef>
        <a:spcAft>
          <a:spcPct val="0"/>
        </a:spcAft>
        <a:buSzPct val="75000"/>
        <a:buFont typeface="Monotype Sorts" pitchFamily="2" charset="2"/>
        <a:defRPr sz="2400" b="1">
          <a:solidFill>
            <a:schemeClr val="tx1"/>
          </a:solidFill>
          <a:latin typeface="+mn-lt"/>
          <a:ea typeface="+mn-ea"/>
          <a:cs typeface="+mn-cs"/>
        </a:defRPr>
      </a:lvl1pPr>
      <a:lvl2pPr marL="685800" indent="-228600" algn="l" rtl="0" eaLnBrk="0" fontAlgn="base" hangingPunct="0">
        <a:lnSpc>
          <a:spcPct val="90000"/>
        </a:lnSpc>
        <a:spcBef>
          <a:spcPct val="30000"/>
        </a:spcBef>
        <a:spcAft>
          <a:spcPct val="0"/>
        </a:spcAft>
        <a:defRPr b="1">
          <a:solidFill>
            <a:schemeClr val="tx1"/>
          </a:solidFill>
          <a:latin typeface="+mn-lt"/>
        </a:defRPr>
      </a:lvl2pPr>
      <a:lvl3pPr marL="1143000" indent="-228600" algn="l" rtl="0" eaLnBrk="0" fontAlgn="base" hangingPunct="0">
        <a:lnSpc>
          <a:spcPct val="90000"/>
        </a:lnSpc>
        <a:spcBef>
          <a:spcPct val="30000"/>
        </a:spcBef>
        <a:spcAft>
          <a:spcPct val="0"/>
        </a:spcAft>
        <a:buSzPct val="100000"/>
        <a:buChar char="»"/>
        <a:defRPr b="1">
          <a:solidFill>
            <a:schemeClr val="tx1"/>
          </a:solidFill>
          <a:latin typeface="+mn-lt"/>
        </a:defRPr>
      </a:lvl3pPr>
      <a:lvl4pPr marL="1543050" indent="-171450" algn="l" rtl="0" eaLnBrk="0" fontAlgn="base" hangingPunct="0">
        <a:lnSpc>
          <a:spcPct val="90000"/>
        </a:lnSpc>
        <a:spcBef>
          <a:spcPct val="30000"/>
        </a:spcBef>
        <a:spcAft>
          <a:spcPct val="0"/>
        </a:spcAft>
        <a:buSzPct val="60000"/>
        <a:buFont typeface="Monotype Sorts" pitchFamily="2" charset="2"/>
        <a:buChar char="n"/>
        <a:defRPr sz="1400" b="1">
          <a:solidFill>
            <a:schemeClr val="tx1"/>
          </a:solidFill>
          <a:latin typeface="+mn-lt"/>
        </a:defRPr>
      </a:lvl4pPr>
      <a:lvl5pPr marL="2000250" indent="-171450" algn="l" rtl="0" eaLnBrk="0" fontAlgn="base" hangingPunct="0">
        <a:lnSpc>
          <a:spcPct val="90000"/>
        </a:lnSpc>
        <a:spcBef>
          <a:spcPct val="30000"/>
        </a:spcBef>
        <a:spcAft>
          <a:spcPct val="0"/>
        </a:spcAft>
        <a:defRPr sz="1400" b="1">
          <a:solidFill>
            <a:schemeClr val="tx1"/>
          </a:solidFill>
          <a:latin typeface="+mn-lt"/>
        </a:defRPr>
      </a:lvl5pPr>
      <a:lvl6pPr marL="2457450" indent="-171450" algn="l" rtl="0" eaLnBrk="0" fontAlgn="base" hangingPunct="0">
        <a:lnSpc>
          <a:spcPct val="90000"/>
        </a:lnSpc>
        <a:spcBef>
          <a:spcPct val="30000"/>
        </a:spcBef>
        <a:spcAft>
          <a:spcPct val="0"/>
        </a:spcAft>
        <a:defRPr sz="1400" b="1">
          <a:solidFill>
            <a:schemeClr val="tx1"/>
          </a:solidFill>
          <a:latin typeface="+mn-lt"/>
        </a:defRPr>
      </a:lvl6pPr>
      <a:lvl7pPr marL="2914650" indent="-171450" algn="l" rtl="0" eaLnBrk="0" fontAlgn="base" hangingPunct="0">
        <a:lnSpc>
          <a:spcPct val="90000"/>
        </a:lnSpc>
        <a:spcBef>
          <a:spcPct val="30000"/>
        </a:spcBef>
        <a:spcAft>
          <a:spcPct val="0"/>
        </a:spcAft>
        <a:defRPr sz="1400" b="1">
          <a:solidFill>
            <a:schemeClr val="tx1"/>
          </a:solidFill>
          <a:latin typeface="+mn-lt"/>
        </a:defRPr>
      </a:lvl7pPr>
      <a:lvl8pPr marL="3371850" indent="-171450" algn="l" rtl="0" eaLnBrk="0" fontAlgn="base" hangingPunct="0">
        <a:lnSpc>
          <a:spcPct val="90000"/>
        </a:lnSpc>
        <a:spcBef>
          <a:spcPct val="30000"/>
        </a:spcBef>
        <a:spcAft>
          <a:spcPct val="0"/>
        </a:spcAft>
        <a:defRPr sz="1400" b="1">
          <a:solidFill>
            <a:schemeClr val="tx1"/>
          </a:solidFill>
          <a:latin typeface="+mn-lt"/>
        </a:defRPr>
      </a:lvl8pPr>
      <a:lvl9pPr marL="3829050" indent="-171450" algn="l" rtl="0" eaLnBrk="0" fontAlgn="base" hangingPunct="0">
        <a:lnSpc>
          <a:spcPct val="90000"/>
        </a:lnSpc>
        <a:spcBef>
          <a:spcPct val="30000"/>
        </a:spcBef>
        <a:spcAft>
          <a:spcPct val="0"/>
        </a:spcAft>
        <a:defRPr sz="14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05000" y="274638"/>
            <a:ext cx="5715000" cy="715962"/>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295400"/>
            <a:ext cx="8229600" cy="5105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6553200" y="6553200"/>
            <a:ext cx="2133600" cy="168275"/>
          </a:xfrm>
          <a:prstGeom prst="rect">
            <a:avLst/>
          </a:prstGeom>
        </p:spPr>
        <p:txBody>
          <a:bodyPr vert="horz" lIns="91440" tIns="45720" rIns="91440" bIns="45720" rtlCol="0" anchor="ctr"/>
          <a:lstStyle>
            <a:lvl1pPr algn="r">
              <a:defRPr sz="800">
                <a:solidFill>
                  <a:schemeClr val="tx1">
                    <a:tint val="75000"/>
                  </a:schemeClr>
                </a:solidFill>
                <a:latin typeface="Arial" pitchFamily="34" charset="0"/>
                <a:cs typeface="Arial" pitchFamily="34" charset="0"/>
              </a:defRPr>
            </a:lvl1pPr>
          </a:lstStyle>
          <a:p>
            <a:pPr>
              <a:spcBef>
                <a:spcPct val="20000"/>
              </a:spcBef>
            </a:pPr>
            <a:fld id="{9D116B98-6443-4EDA-B510-448295DEF4B6}" type="slidenum">
              <a:rPr lang="en-US" smtClean="0">
                <a:solidFill>
                  <a:prstClr val="black">
                    <a:tint val="75000"/>
                  </a:prstClr>
                </a:solidFill>
              </a:rPr>
              <a:pPr>
                <a:spcBef>
                  <a:spcPct val="20000"/>
                </a:spcBef>
              </a:pPr>
              <a:t>‹#›</a:t>
            </a:fld>
            <a:endParaRPr lang="en-US" dirty="0">
              <a:solidFill>
                <a:prstClr val="black">
                  <a:tint val="75000"/>
                </a:prstClr>
              </a:solidFill>
            </a:endParaRPr>
          </a:p>
        </p:txBody>
      </p:sp>
      <p:pic>
        <p:nvPicPr>
          <p:cNvPr id="7" name="Picture 8" descr="DAU_Logo_wLegend_color_(4"/>
          <p:cNvPicPr>
            <a:picLocks noChangeAspect="1" noChangeArrowheads="1"/>
          </p:cNvPicPr>
          <p:nvPr/>
        </p:nvPicPr>
        <p:blipFill>
          <a:blip r:embed="rId14" cstate="print"/>
          <a:srcRect/>
          <a:stretch>
            <a:fillRect/>
          </a:stretch>
        </p:blipFill>
        <p:spPr bwMode="auto">
          <a:xfrm>
            <a:off x="0" y="0"/>
            <a:ext cx="1905000" cy="1041400"/>
          </a:xfrm>
          <a:prstGeom prst="rect">
            <a:avLst/>
          </a:prstGeom>
          <a:noFill/>
        </p:spPr>
      </p:pic>
      <p:sp>
        <p:nvSpPr>
          <p:cNvPr id="12" name="AutoShape 24"/>
          <p:cNvSpPr>
            <a:spLocks noChangeArrowheads="1"/>
          </p:cNvSpPr>
          <p:nvPr userDrawn="1"/>
        </p:nvSpPr>
        <p:spPr bwMode="auto">
          <a:xfrm>
            <a:off x="119063" y="1120775"/>
            <a:ext cx="8913812" cy="115888"/>
          </a:xfrm>
          <a:prstGeom prst="bevel">
            <a:avLst>
              <a:gd name="adj" fmla="val 23287"/>
            </a:avLst>
          </a:prstGeom>
          <a:gradFill rotWithShape="1">
            <a:gsLst>
              <a:gs pos="0">
                <a:srgbClr val="CC0000">
                  <a:gamma/>
                  <a:shade val="46275"/>
                  <a:invGamma/>
                </a:srgbClr>
              </a:gs>
              <a:gs pos="100000">
                <a:srgbClr val="CC0000"/>
              </a:gs>
            </a:gsLst>
            <a:lin ang="5400000" scaled="1"/>
          </a:gradFill>
          <a:ln w="3175">
            <a:noFill/>
            <a:miter lim="800000"/>
            <a:headEnd type="none" w="sm" len="sm"/>
            <a:tailEnd type="none" w="sm" len="sm"/>
          </a:ln>
          <a:effectLst/>
        </p:spPr>
        <p:txBody>
          <a:bodyPr wrap="none" anchor="ctr"/>
          <a:lstStyle/>
          <a:p>
            <a:pPr>
              <a:spcBef>
                <a:spcPct val="20000"/>
              </a:spcBef>
            </a:pPr>
            <a:endParaRPr lang="en-US" sz="2400">
              <a:solidFill>
                <a:prstClr val="black"/>
              </a:solidFill>
              <a:latin typeface="Arial Narrow" pitchFamily="34" charset="0"/>
            </a:endParaRPr>
          </a:p>
        </p:txBody>
      </p:sp>
    </p:spTree>
    <p:extLst>
      <p:ext uri="{BB962C8B-B14F-4D97-AF65-F5344CB8AC3E}">
        <p14:creationId xmlns:p14="http://schemas.microsoft.com/office/powerpoint/2010/main" val="3453355166"/>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Lst>
  <p:hf hdr="0" ftr="0" dt="0"/>
  <p:txStyles>
    <p:titleStyle>
      <a:lvl1pPr algn="ctr" defTabSz="914400" rtl="0" eaLnBrk="1" latinLnBrk="0"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1905000" y="274638"/>
            <a:ext cx="5715000"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Text Placeholder 2"/>
          <p:cNvSpPr>
            <a:spLocks noGrp="1"/>
          </p:cNvSpPr>
          <p:nvPr>
            <p:ph type="body" idx="1"/>
          </p:nvPr>
        </p:nvSpPr>
        <p:spPr bwMode="auto">
          <a:xfrm>
            <a:off x="457200" y="1295400"/>
            <a:ext cx="8229600"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553200"/>
            <a:ext cx="2133600" cy="168275"/>
          </a:xfrm>
          <a:prstGeom prst="rect">
            <a:avLst/>
          </a:prstGeom>
        </p:spPr>
        <p:txBody>
          <a:bodyPr vert="horz" lIns="91440" tIns="45720" rIns="91440" bIns="45720" rtlCol="0" anchor="ctr"/>
          <a:lstStyle>
            <a:lvl1pPr algn="l">
              <a:defRPr sz="800">
                <a:solidFill>
                  <a:schemeClr val="tx1">
                    <a:tint val="75000"/>
                  </a:schemeClr>
                </a:solidFill>
                <a:latin typeface="Arial" pitchFamily="34" charset="0"/>
                <a:cs typeface="Arial" pitchFamily="34" charset="0"/>
              </a:defRPr>
            </a:lvl1pPr>
          </a:lstStyle>
          <a:p>
            <a:pPr>
              <a:defRPr/>
            </a:pPr>
            <a:endParaRPr lang="en-US" b="0" dirty="0">
              <a:solidFill>
                <a:prstClr val="black">
                  <a:tint val="75000"/>
                </a:prstClr>
              </a:solidFill>
            </a:endParaRPr>
          </a:p>
        </p:txBody>
      </p:sp>
      <p:sp>
        <p:nvSpPr>
          <p:cNvPr id="6" name="Slide Number Placeholder 5"/>
          <p:cNvSpPr>
            <a:spLocks noGrp="1"/>
          </p:cNvSpPr>
          <p:nvPr>
            <p:ph type="sldNum" sz="quarter" idx="4"/>
          </p:nvPr>
        </p:nvSpPr>
        <p:spPr>
          <a:xfrm>
            <a:off x="6553200" y="6553200"/>
            <a:ext cx="2133600" cy="168275"/>
          </a:xfrm>
          <a:prstGeom prst="rect">
            <a:avLst/>
          </a:prstGeom>
        </p:spPr>
        <p:txBody>
          <a:bodyPr vert="horz" lIns="91440" tIns="45720" rIns="91440" bIns="45720" rtlCol="0" anchor="ctr"/>
          <a:lstStyle>
            <a:lvl1pPr algn="r">
              <a:defRPr sz="800">
                <a:solidFill>
                  <a:schemeClr val="tx1">
                    <a:tint val="75000"/>
                  </a:schemeClr>
                </a:solidFill>
                <a:latin typeface="Arial" pitchFamily="34" charset="0"/>
                <a:cs typeface="Arial" pitchFamily="34" charset="0"/>
              </a:defRPr>
            </a:lvl1pPr>
          </a:lstStyle>
          <a:p>
            <a:pPr>
              <a:defRPr/>
            </a:pPr>
            <a:fld id="{ADFC7648-784C-4C0F-B961-D41D70814BA0}" type="slidenum">
              <a:rPr lang="en-US" b="0">
                <a:solidFill>
                  <a:prstClr val="black">
                    <a:tint val="75000"/>
                  </a:prstClr>
                </a:solidFill>
              </a:rPr>
              <a:pPr>
                <a:defRPr/>
              </a:pPr>
              <a:t>‹#›</a:t>
            </a:fld>
            <a:endParaRPr lang="en-US" b="0" dirty="0">
              <a:solidFill>
                <a:prstClr val="black">
                  <a:tint val="75000"/>
                </a:prstClr>
              </a:solidFill>
            </a:endParaRPr>
          </a:p>
        </p:txBody>
      </p:sp>
      <p:pic>
        <p:nvPicPr>
          <p:cNvPr id="4103" name="Picture 8" descr="DAU_Logo_wLegend_color_(4"/>
          <p:cNvPicPr>
            <a:picLocks noChangeAspect="1" noChangeArrowheads="1"/>
          </p:cNvPicPr>
          <p:nvPr/>
        </p:nvPicPr>
        <p:blipFill>
          <a:blip r:embed="rId3" cstate="print"/>
          <a:srcRect/>
          <a:stretch>
            <a:fillRect/>
          </a:stretch>
        </p:blipFill>
        <p:spPr bwMode="auto">
          <a:xfrm>
            <a:off x="0" y="0"/>
            <a:ext cx="1905000" cy="1041400"/>
          </a:xfrm>
          <a:prstGeom prst="rect">
            <a:avLst/>
          </a:prstGeom>
          <a:noFill/>
          <a:ln w="9525">
            <a:noFill/>
            <a:miter lim="800000"/>
            <a:headEnd/>
            <a:tailEnd/>
          </a:ln>
        </p:spPr>
      </p:pic>
      <p:sp>
        <p:nvSpPr>
          <p:cNvPr id="12" name="AutoShape 15"/>
          <p:cNvSpPr>
            <a:spLocks noChangeArrowheads="1"/>
          </p:cNvSpPr>
          <p:nvPr userDrawn="1"/>
        </p:nvSpPr>
        <p:spPr bwMode="auto">
          <a:xfrm>
            <a:off x="119063" y="1120775"/>
            <a:ext cx="8913812" cy="115888"/>
          </a:xfrm>
          <a:prstGeom prst="bevel">
            <a:avLst>
              <a:gd name="adj" fmla="val 23287"/>
            </a:avLst>
          </a:prstGeom>
          <a:gradFill rotWithShape="1">
            <a:gsLst>
              <a:gs pos="0">
                <a:srgbClr val="CC0000">
                  <a:gamma/>
                  <a:shade val="46275"/>
                  <a:invGamma/>
                </a:srgbClr>
              </a:gs>
              <a:gs pos="100000">
                <a:srgbClr val="CC0000"/>
              </a:gs>
            </a:gsLst>
            <a:lin ang="5400000" scaled="1"/>
          </a:gradFill>
          <a:ln w="3175">
            <a:noFill/>
            <a:miter lim="800000"/>
            <a:headEnd type="none" w="sm" len="sm"/>
            <a:tailEnd type="none" w="sm" len="sm"/>
          </a:ln>
          <a:effectLst/>
        </p:spPr>
        <p:txBody>
          <a:bodyPr wrap="none" anchor="ctr"/>
          <a:lstStyle/>
          <a:p>
            <a:pPr>
              <a:defRPr/>
            </a:pPr>
            <a:endParaRPr lang="en-US" sz="1200" b="0">
              <a:solidFill>
                <a:prstClr val="black"/>
              </a:solidFill>
              <a:latin typeface="Arial Narrow" pitchFamily="34" charset="0"/>
            </a:endParaRPr>
          </a:p>
        </p:txBody>
      </p:sp>
    </p:spTree>
    <p:extLst>
      <p:ext uri="{BB962C8B-B14F-4D97-AF65-F5344CB8AC3E}">
        <p14:creationId xmlns:p14="http://schemas.microsoft.com/office/powerpoint/2010/main" val="1879543870"/>
      </p:ext>
    </p:extLst>
  </p:cSld>
  <p:clrMap bg1="lt1" tx1="dk1" bg2="lt2" tx2="dk2" accent1="accent1" accent2="accent2" accent3="accent3" accent4="accent4" accent5="accent5" accent6="accent6" hlink="hlink" folHlink="folHlink"/>
  <p:sldLayoutIdLst>
    <p:sldLayoutId id="2147483768" r:id="rId1"/>
  </p:sldLayoutIdLst>
  <p:hf hdr="0" ftr="0" dt="0"/>
  <p:txStyles>
    <p:titleStyle>
      <a:lvl1pPr algn="ctr" rtl="0" eaLnBrk="0" fontAlgn="base" hangingPunct="0">
        <a:spcBef>
          <a:spcPct val="0"/>
        </a:spcBef>
        <a:spcAft>
          <a:spcPct val="0"/>
        </a:spcAft>
        <a:defRPr sz="3600" b="1"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3600" b="1">
          <a:solidFill>
            <a:schemeClr val="tx1"/>
          </a:solidFill>
          <a:latin typeface="Arial" charset="0"/>
          <a:cs typeface="Arial" charset="0"/>
        </a:defRPr>
      </a:lvl2pPr>
      <a:lvl3pPr algn="ctr" rtl="0" eaLnBrk="0" fontAlgn="base" hangingPunct="0">
        <a:spcBef>
          <a:spcPct val="0"/>
        </a:spcBef>
        <a:spcAft>
          <a:spcPct val="0"/>
        </a:spcAft>
        <a:defRPr sz="3600" b="1">
          <a:solidFill>
            <a:schemeClr val="tx1"/>
          </a:solidFill>
          <a:latin typeface="Arial" charset="0"/>
          <a:cs typeface="Arial" charset="0"/>
        </a:defRPr>
      </a:lvl3pPr>
      <a:lvl4pPr algn="ctr" rtl="0" eaLnBrk="0" fontAlgn="base" hangingPunct="0">
        <a:spcBef>
          <a:spcPct val="0"/>
        </a:spcBef>
        <a:spcAft>
          <a:spcPct val="0"/>
        </a:spcAft>
        <a:defRPr sz="3600" b="1">
          <a:solidFill>
            <a:schemeClr val="tx1"/>
          </a:solidFill>
          <a:latin typeface="Arial" charset="0"/>
          <a:cs typeface="Arial" charset="0"/>
        </a:defRPr>
      </a:lvl4pPr>
      <a:lvl5pPr algn="ctr" rtl="0" eaLnBrk="0" fontAlgn="base" hangingPunct="0">
        <a:spcBef>
          <a:spcPct val="0"/>
        </a:spcBef>
        <a:spcAft>
          <a:spcPct val="0"/>
        </a:spcAft>
        <a:defRPr sz="3600" b="1">
          <a:solidFill>
            <a:schemeClr val="tx1"/>
          </a:solidFill>
          <a:latin typeface="Arial" charset="0"/>
          <a:cs typeface="Arial" charset="0"/>
        </a:defRPr>
      </a:lvl5pPr>
      <a:lvl6pPr marL="457200" algn="ctr" rtl="0" fontAlgn="base">
        <a:spcBef>
          <a:spcPct val="0"/>
        </a:spcBef>
        <a:spcAft>
          <a:spcPct val="0"/>
        </a:spcAft>
        <a:defRPr sz="3600" b="1">
          <a:solidFill>
            <a:schemeClr val="tx1"/>
          </a:solidFill>
          <a:latin typeface="Arial" charset="0"/>
          <a:cs typeface="Arial" charset="0"/>
        </a:defRPr>
      </a:lvl6pPr>
      <a:lvl7pPr marL="914400" algn="ctr" rtl="0" fontAlgn="base">
        <a:spcBef>
          <a:spcPct val="0"/>
        </a:spcBef>
        <a:spcAft>
          <a:spcPct val="0"/>
        </a:spcAft>
        <a:defRPr sz="3600" b="1">
          <a:solidFill>
            <a:schemeClr val="tx1"/>
          </a:solidFill>
          <a:latin typeface="Arial" charset="0"/>
          <a:cs typeface="Arial" charset="0"/>
        </a:defRPr>
      </a:lvl7pPr>
      <a:lvl8pPr marL="1371600" algn="ctr" rtl="0" fontAlgn="base">
        <a:spcBef>
          <a:spcPct val="0"/>
        </a:spcBef>
        <a:spcAft>
          <a:spcPct val="0"/>
        </a:spcAft>
        <a:defRPr sz="3600" b="1">
          <a:solidFill>
            <a:schemeClr val="tx1"/>
          </a:solidFill>
          <a:latin typeface="Arial" charset="0"/>
          <a:cs typeface="Arial" charset="0"/>
        </a:defRPr>
      </a:lvl8pPr>
      <a:lvl9pPr marL="1828800" algn="ctr" rtl="0" fontAlgn="base">
        <a:spcBef>
          <a:spcPct val="0"/>
        </a:spcBef>
        <a:spcAft>
          <a:spcPct val="0"/>
        </a:spcAft>
        <a:defRPr sz="3600" b="1">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1905000" y="274638"/>
            <a:ext cx="5715000"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Text Placeholder 2"/>
          <p:cNvSpPr>
            <a:spLocks noGrp="1"/>
          </p:cNvSpPr>
          <p:nvPr>
            <p:ph type="body" idx="1"/>
          </p:nvPr>
        </p:nvSpPr>
        <p:spPr bwMode="auto">
          <a:xfrm>
            <a:off x="457200" y="1295400"/>
            <a:ext cx="8229600"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553200"/>
            <a:ext cx="2133600" cy="168275"/>
          </a:xfrm>
          <a:prstGeom prst="rect">
            <a:avLst/>
          </a:prstGeom>
        </p:spPr>
        <p:txBody>
          <a:bodyPr vert="horz" lIns="91440" tIns="45720" rIns="91440" bIns="45720" rtlCol="0" anchor="ctr"/>
          <a:lstStyle>
            <a:lvl1pPr algn="l">
              <a:defRPr sz="800">
                <a:solidFill>
                  <a:schemeClr val="tx1">
                    <a:tint val="75000"/>
                  </a:schemeClr>
                </a:solidFill>
                <a:latin typeface="Arial" pitchFamily="34" charset="0"/>
                <a:cs typeface="Arial" pitchFamily="34" charset="0"/>
              </a:defRPr>
            </a:lvl1pPr>
          </a:lstStyle>
          <a:p>
            <a:pPr>
              <a:defRPr/>
            </a:pPr>
            <a:endParaRPr lang="en-US" b="0" dirty="0">
              <a:solidFill>
                <a:prstClr val="black">
                  <a:tint val="75000"/>
                </a:prstClr>
              </a:solidFill>
            </a:endParaRPr>
          </a:p>
        </p:txBody>
      </p:sp>
      <p:sp>
        <p:nvSpPr>
          <p:cNvPr id="6" name="Slide Number Placeholder 5"/>
          <p:cNvSpPr>
            <a:spLocks noGrp="1"/>
          </p:cNvSpPr>
          <p:nvPr>
            <p:ph type="sldNum" sz="quarter" idx="4"/>
          </p:nvPr>
        </p:nvSpPr>
        <p:spPr>
          <a:xfrm>
            <a:off x="6553200" y="6553200"/>
            <a:ext cx="2133600" cy="168275"/>
          </a:xfrm>
          <a:prstGeom prst="rect">
            <a:avLst/>
          </a:prstGeom>
        </p:spPr>
        <p:txBody>
          <a:bodyPr vert="horz" lIns="91440" tIns="45720" rIns="91440" bIns="45720" rtlCol="0" anchor="ctr"/>
          <a:lstStyle>
            <a:lvl1pPr algn="r">
              <a:defRPr sz="800">
                <a:solidFill>
                  <a:schemeClr val="tx1">
                    <a:tint val="75000"/>
                  </a:schemeClr>
                </a:solidFill>
                <a:latin typeface="Arial" pitchFamily="34" charset="0"/>
                <a:cs typeface="Arial" pitchFamily="34" charset="0"/>
              </a:defRPr>
            </a:lvl1pPr>
          </a:lstStyle>
          <a:p>
            <a:pPr>
              <a:defRPr/>
            </a:pPr>
            <a:fld id="{ADFC7648-784C-4C0F-B961-D41D70814BA0}" type="slidenum">
              <a:rPr lang="en-US" b="0">
                <a:solidFill>
                  <a:prstClr val="black">
                    <a:tint val="75000"/>
                  </a:prstClr>
                </a:solidFill>
              </a:rPr>
              <a:pPr>
                <a:defRPr/>
              </a:pPr>
              <a:t>‹#›</a:t>
            </a:fld>
            <a:endParaRPr lang="en-US" b="0" dirty="0">
              <a:solidFill>
                <a:prstClr val="black">
                  <a:tint val="75000"/>
                </a:prstClr>
              </a:solidFill>
            </a:endParaRPr>
          </a:p>
        </p:txBody>
      </p:sp>
      <p:pic>
        <p:nvPicPr>
          <p:cNvPr id="4103" name="Picture 8" descr="DAU_Logo_wLegend_color_(4"/>
          <p:cNvPicPr>
            <a:picLocks noChangeAspect="1" noChangeArrowheads="1"/>
          </p:cNvPicPr>
          <p:nvPr/>
        </p:nvPicPr>
        <p:blipFill>
          <a:blip r:embed="rId5" cstate="print"/>
          <a:srcRect/>
          <a:stretch>
            <a:fillRect/>
          </a:stretch>
        </p:blipFill>
        <p:spPr bwMode="auto">
          <a:xfrm>
            <a:off x="0" y="0"/>
            <a:ext cx="1905000" cy="1041400"/>
          </a:xfrm>
          <a:prstGeom prst="rect">
            <a:avLst/>
          </a:prstGeom>
          <a:noFill/>
          <a:ln w="9525">
            <a:noFill/>
            <a:miter lim="800000"/>
            <a:headEnd/>
            <a:tailEnd/>
          </a:ln>
        </p:spPr>
      </p:pic>
      <p:sp>
        <p:nvSpPr>
          <p:cNvPr id="12" name="AutoShape 15"/>
          <p:cNvSpPr>
            <a:spLocks noChangeArrowheads="1"/>
          </p:cNvSpPr>
          <p:nvPr userDrawn="1"/>
        </p:nvSpPr>
        <p:spPr bwMode="auto">
          <a:xfrm>
            <a:off x="119063" y="1120775"/>
            <a:ext cx="8913812" cy="115888"/>
          </a:xfrm>
          <a:prstGeom prst="bevel">
            <a:avLst>
              <a:gd name="adj" fmla="val 23287"/>
            </a:avLst>
          </a:prstGeom>
          <a:gradFill rotWithShape="1">
            <a:gsLst>
              <a:gs pos="0">
                <a:srgbClr val="CC0000">
                  <a:gamma/>
                  <a:shade val="46275"/>
                  <a:invGamma/>
                </a:srgbClr>
              </a:gs>
              <a:gs pos="100000">
                <a:srgbClr val="CC0000"/>
              </a:gs>
            </a:gsLst>
            <a:lin ang="5400000" scaled="1"/>
          </a:gradFill>
          <a:ln w="3175">
            <a:noFill/>
            <a:miter lim="800000"/>
            <a:headEnd type="none" w="sm" len="sm"/>
            <a:tailEnd type="none" w="sm" len="sm"/>
          </a:ln>
          <a:effectLst/>
        </p:spPr>
        <p:txBody>
          <a:bodyPr wrap="none" anchor="ctr"/>
          <a:lstStyle/>
          <a:p>
            <a:pPr>
              <a:defRPr/>
            </a:pPr>
            <a:endParaRPr lang="en-US" sz="1200" b="0">
              <a:solidFill>
                <a:prstClr val="black"/>
              </a:solidFill>
              <a:latin typeface="Arial Narrow" pitchFamily="34" charset="0"/>
            </a:endParaRPr>
          </a:p>
        </p:txBody>
      </p:sp>
    </p:spTree>
    <p:extLst>
      <p:ext uri="{BB962C8B-B14F-4D97-AF65-F5344CB8AC3E}">
        <p14:creationId xmlns:p14="http://schemas.microsoft.com/office/powerpoint/2010/main" val="2718623580"/>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3" r:id="rId3"/>
  </p:sldLayoutIdLst>
  <p:hf hdr="0" ftr="0" dt="0"/>
  <p:txStyles>
    <p:titleStyle>
      <a:lvl1pPr algn="ctr" rtl="0" eaLnBrk="0" fontAlgn="base" hangingPunct="0">
        <a:spcBef>
          <a:spcPct val="0"/>
        </a:spcBef>
        <a:spcAft>
          <a:spcPct val="0"/>
        </a:spcAft>
        <a:defRPr sz="3600" b="1"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3600" b="1">
          <a:solidFill>
            <a:schemeClr val="tx1"/>
          </a:solidFill>
          <a:latin typeface="Arial" charset="0"/>
          <a:cs typeface="Arial" charset="0"/>
        </a:defRPr>
      </a:lvl2pPr>
      <a:lvl3pPr algn="ctr" rtl="0" eaLnBrk="0" fontAlgn="base" hangingPunct="0">
        <a:spcBef>
          <a:spcPct val="0"/>
        </a:spcBef>
        <a:spcAft>
          <a:spcPct val="0"/>
        </a:spcAft>
        <a:defRPr sz="3600" b="1">
          <a:solidFill>
            <a:schemeClr val="tx1"/>
          </a:solidFill>
          <a:latin typeface="Arial" charset="0"/>
          <a:cs typeface="Arial" charset="0"/>
        </a:defRPr>
      </a:lvl3pPr>
      <a:lvl4pPr algn="ctr" rtl="0" eaLnBrk="0" fontAlgn="base" hangingPunct="0">
        <a:spcBef>
          <a:spcPct val="0"/>
        </a:spcBef>
        <a:spcAft>
          <a:spcPct val="0"/>
        </a:spcAft>
        <a:defRPr sz="3600" b="1">
          <a:solidFill>
            <a:schemeClr val="tx1"/>
          </a:solidFill>
          <a:latin typeface="Arial" charset="0"/>
          <a:cs typeface="Arial" charset="0"/>
        </a:defRPr>
      </a:lvl4pPr>
      <a:lvl5pPr algn="ctr" rtl="0" eaLnBrk="0" fontAlgn="base" hangingPunct="0">
        <a:spcBef>
          <a:spcPct val="0"/>
        </a:spcBef>
        <a:spcAft>
          <a:spcPct val="0"/>
        </a:spcAft>
        <a:defRPr sz="3600" b="1">
          <a:solidFill>
            <a:schemeClr val="tx1"/>
          </a:solidFill>
          <a:latin typeface="Arial" charset="0"/>
          <a:cs typeface="Arial" charset="0"/>
        </a:defRPr>
      </a:lvl5pPr>
      <a:lvl6pPr marL="457200" algn="ctr" rtl="0" fontAlgn="base">
        <a:spcBef>
          <a:spcPct val="0"/>
        </a:spcBef>
        <a:spcAft>
          <a:spcPct val="0"/>
        </a:spcAft>
        <a:defRPr sz="3600" b="1">
          <a:solidFill>
            <a:schemeClr val="tx1"/>
          </a:solidFill>
          <a:latin typeface="Arial" charset="0"/>
          <a:cs typeface="Arial" charset="0"/>
        </a:defRPr>
      </a:lvl6pPr>
      <a:lvl7pPr marL="914400" algn="ctr" rtl="0" fontAlgn="base">
        <a:spcBef>
          <a:spcPct val="0"/>
        </a:spcBef>
        <a:spcAft>
          <a:spcPct val="0"/>
        </a:spcAft>
        <a:defRPr sz="3600" b="1">
          <a:solidFill>
            <a:schemeClr val="tx1"/>
          </a:solidFill>
          <a:latin typeface="Arial" charset="0"/>
          <a:cs typeface="Arial" charset="0"/>
        </a:defRPr>
      </a:lvl7pPr>
      <a:lvl8pPr marL="1371600" algn="ctr" rtl="0" fontAlgn="base">
        <a:spcBef>
          <a:spcPct val="0"/>
        </a:spcBef>
        <a:spcAft>
          <a:spcPct val="0"/>
        </a:spcAft>
        <a:defRPr sz="3600" b="1">
          <a:solidFill>
            <a:schemeClr val="tx1"/>
          </a:solidFill>
          <a:latin typeface="Arial" charset="0"/>
          <a:cs typeface="Arial" charset="0"/>
        </a:defRPr>
      </a:lvl8pPr>
      <a:lvl9pPr marL="1828800" algn="ctr" rtl="0" fontAlgn="base">
        <a:spcBef>
          <a:spcPct val="0"/>
        </a:spcBef>
        <a:spcAft>
          <a:spcPct val="0"/>
        </a:spcAft>
        <a:defRPr sz="3600" b="1">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290" name="Title Placeholder 1"/>
          <p:cNvSpPr>
            <a:spLocks noGrp="1"/>
          </p:cNvSpPr>
          <p:nvPr>
            <p:ph type="title"/>
          </p:nvPr>
        </p:nvSpPr>
        <p:spPr bwMode="auto">
          <a:xfrm>
            <a:off x="1905000" y="274638"/>
            <a:ext cx="5715000"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2291" name="Text Placeholder 2"/>
          <p:cNvSpPr>
            <a:spLocks noGrp="1"/>
          </p:cNvSpPr>
          <p:nvPr>
            <p:ph type="body" idx="1"/>
          </p:nvPr>
        </p:nvSpPr>
        <p:spPr bwMode="auto">
          <a:xfrm>
            <a:off x="457200" y="1295400"/>
            <a:ext cx="8229600"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553200"/>
            <a:ext cx="2133600" cy="168275"/>
          </a:xfrm>
          <a:prstGeom prst="rect">
            <a:avLst/>
          </a:prstGeom>
        </p:spPr>
        <p:txBody>
          <a:bodyPr vert="horz" lIns="91440" tIns="45720" rIns="91440" bIns="45720" rtlCol="0" anchor="ctr"/>
          <a:lstStyle>
            <a:lvl1pPr algn="l">
              <a:defRPr sz="800" b="1">
                <a:solidFill>
                  <a:prstClr val="black">
                    <a:tint val="75000"/>
                  </a:prstClr>
                </a:solidFill>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3"/>
          </p:nvPr>
        </p:nvSpPr>
        <p:spPr>
          <a:xfrm>
            <a:off x="3124200" y="6553200"/>
            <a:ext cx="2895600" cy="168275"/>
          </a:xfrm>
          <a:prstGeom prst="rect">
            <a:avLst/>
          </a:prstGeom>
        </p:spPr>
        <p:txBody>
          <a:bodyPr vert="horz" lIns="91440" tIns="45720" rIns="91440" bIns="45720" rtlCol="0" anchor="ctr"/>
          <a:lstStyle>
            <a:lvl1pPr algn="ctr">
              <a:defRPr sz="800" b="1">
                <a:solidFill>
                  <a:prstClr val="black">
                    <a:tint val="75000"/>
                  </a:prstClr>
                </a:solidFill>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4"/>
          </p:nvPr>
        </p:nvSpPr>
        <p:spPr>
          <a:xfrm>
            <a:off x="6553200" y="6553200"/>
            <a:ext cx="2133600" cy="168275"/>
          </a:xfrm>
          <a:prstGeom prst="rect">
            <a:avLst/>
          </a:prstGeom>
        </p:spPr>
        <p:txBody>
          <a:bodyPr vert="horz" lIns="91440" tIns="45720" rIns="91440" bIns="45720" rtlCol="0" anchor="ctr"/>
          <a:lstStyle>
            <a:lvl1pPr algn="r">
              <a:defRPr sz="800" b="1">
                <a:solidFill>
                  <a:prstClr val="black">
                    <a:tint val="75000"/>
                  </a:prstClr>
                </a:solidFill>
                <a:latin typeface="Arial" pitchFamily="34" charset="0"/>
                <a:cs typeface="Arial" pitchFamily="34" charset="0"/>
              </a:defRPr>
            </a:lvl1pPr>
          </a:lstStyle>
          <a:p>
            <a:pPr>
              <a:defRPr/>
            </a:pPr>
            <a:fld id="{FDDCF377-F242-4341-B1FF-B02B7331E8DC}" type="slidenum">
              <a:rPr lang="en-US"/>
              <a:pPr>
                <a:defRPr/>
              </a:pPr>
              <a:t>‹#›</a:t>
            </a:fld>
            <a:endParaRPr lang="en-US" dirty="0"/>
          </a:p>
        </p:txBody>
      </p:sp>
      <p:pic>
        <p:nvPicPr>
          <p:cNvPr id="12295" name="Picture 8" descr="DAU_Logo_wLegend_color_(4"/>
          <p:cNvPicPr>
            <a:picLocks noChangeAspect="1" noChangeArrowheads="1"/>
          </p:cNvPicPr>
          <p:nvPr/>
        </p:nvPicPr>
        <p:blipFill>
          <a:blip r:embed="rId3" cstate="print"/>
          <a:srcRect/>
          <a:stretch>
            <a:fillRect/>
          </a:stretch>
        </p:blipFill>
        <p:spPr bwMode="auto">
          <a:xfrm>
            <a:off x="0" y="0"/>
            <a:ext cx="1905000" cy="1041400"/>
          </a:xfrm>
          <a:prstGeom prst="rect">
            <a:avLst/>
          </a:prstGeom>
          <a:noFill/>
          <a:ln w="9525">
            <a:noFill/>
            <a:miter lim="800000"/>
            <a:headEnd/>
            <a:tailEnd/>
          </a:ln>
        </p:spPr>
      </p:pic>
      <p:sp>
        <p:nvSpPr>
          <p:cNvPr id="12" name="AutoShape 5"/>
          <p:cNvSpPr>
            <a:spLocks noChangeArrowheads="1"/>
          </p:cNvSpPr>
          <p:nvPr userDrawn="1"/>
        </p:nvSpPr>
        <p:spPr bwMode="auto">
          <a:xfrm>
            <a:off x="119063" y="1120775"/>
            <a:ext cx="8913812" cy="115888"/>
          </a:xfrm>
          <a:prstGeom prst="bevel">
            <a:avLst>
              <a:gd name="adj" fmla="val 23287"/>
            </a:avLst>
          </a:prstGeom>
          <a:gradFill rotWithShape="1">
            <a:gsLst>
              <a:gs pos="0">
                <a:srgbClr val="CC0000">
                  <a:gamma/>
                  <a:shade val="46275"/>
                  <a:invGamma/>
                </a:srgbClr>
              </a:gs>
              <a:gs pos="100000">
                <a:srgbClr val="CC0000"/>
              </a:gs>
            </a:gsLst>
            <a:lin ang="5400000" scaled="1"/>
          </a:gradFill>
          <a:ln w="3175">
            <a:noFill/>
            <a:miter lim="800000"/>
            <a:headEnd type="none" w="sm" len="sm"/>
            <a:tailEnd type="none" w="sm" len="sm"/>
          </a:ln>
          <a:effectLst/>
        </p:spPr>
        <p:txBody>
          <a:bodyPr wrap="none" anchor="ctr"/>
          <a:lstStyle/>
          <a:p>
            <a:pPr>
              <a:defRPr/>
            </a:pPr>
            <a:endParaRPr lang="en-US" dirty="0">
              <a:solidFill>
                <a:prstClr val="black"/>
              </a:solidFill>
            </a:endParaRPr>
          </a:p>
        </p:txBody>
      </p:sp>
    </p:spTree>
    <p:extLst>
      <p:ext uri="{BB962C8B-B14F-4D97-AF65-F5344CB8AC3E}">
        <p14:creationId xmlns:p14="http://schemas.microsoft.com/office/powerpoint/2010/main" val="2933387801"/>
      </p:ext>
    </p:extLst>
  </p:cSld>
  <p:clrMap bg1="lt1" tx1="dk1" bg2="lt2" tx2="dk2" accent1="accent1" accent2="accent2" accent3="accent3" accent4="accent4" accent5="accent5" accent6="accent6" hlink="hlink" folHlink="folHlink"/>
  <p:sldLayoutIdLst>
    <p:sldLayoutId id="2147483775" r:id="rId1"/>
  </p:sldLayoutIdLst>
  <p:hf hdr="0" ftr="0" dt="0"/>
  <p:txStyles>
    <p:titleStyle>
      <a:lvl1pPr algn="ctr" rtl="0" eaLnBrk="0" fontAlgn="base" hangingPunct="0">
        <a:spcBef>
          <a:spcPct val="0"/>
        </a:spcBef>
        <a:spcAft>
          <a:spcPct val="0"/>
        </a:spcAft>
        <a:defRPr sz="3600" b="1"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3600" b="1">
          <a:solidFill>
            <a:schemeClr val="tx1"/>
          </a:solidFill>
          <a:latin typeface="Arial" charset="0"/>
          <a:cs typeface="Arial" charset="0"/>
        </a:defRPr>
      </a:lvl2pPr>
      <a:lvl3pPr algn="ctr" rtl="0" eaLnBrk="0" fontAlgn="base" hangingPunct="0">
        <a:spcBef>
          <a:spcPct val="0"/>
        </a:spcBef>
        <a:spcAft>
          <a:spcPct val="0"/>
        </a:spcAft>
        <a:defRPr sz="3600" b="1">
          <a:solidFill>
            <a:schemeClr val="tx1"/>
          </a:solidFill>
          <a:latin typeface="Arial" charset="0"/>
          <a:cs typeface="Arial" charset="0"/>
        </a:defRPr>
      </a:lvl3pPr>
      <a:lvl4pPr algn="ctr" rtl="0" eaLnBrk="0" fontAlgn="base" hangingPunct="0">
        <a:spcBef>
          <a:spcPct val="0"/>
        </a:spcBef>
        <a:spcAft>
          <a:spcPct val="0"/>
        </a:spcAft>
        <a:defRPr sz="3600" b="1">
          <a:solidFill>
            <a:schemeClr val="tx1"/>
          </a:solidFill>
          <a:latin typeface="Arial" charset="0"/>
          <a:cs typeface="Arial" charset="0"/>
        </a:defRPr>
      </a:lvl4pPr>
      <a:lvl5pPr algn="ctr" rtl="0" eaLnBrk="0" fontAlgn="base" hangingPunct="0">
        <a:spcBef>
          <a:spcPct val="0"/>
        </a:spcBef>
        <a:spcAft>
          <a:spcPct val="0"/>
        </a:spcAft>
        <a:defRPr sz="3600" b="1">
          <a:solidFill>
            <a:schemeClr val="tx1"/>
          </a:solidFill>
          <a:latin typeface="Arial" charset="0"/>
          <a:cs typeface="Arial" charset="0"/>
        </a:defRPr>
      </a:lvl5pPr>
      <a:lvl6pPr marL="457200" algn="ctr" rtl="0" fontAlgn="base">
        <a:spcBef>
          <a:spcPct val="0"/>
        </a:spcBef>
        <a:spcAft>
          <a:spcPct val="0"/>
        </a:spcAft>
        <a:defRPr sz="3600" b="1">
          <a:solidFill>
            <a:schemeClr val="tx1"/>
          </a:solidFill>
          <a:latin typeface="Arial" charset="0"/>
          <a:cs typeface="Arial" charset="0"/>
        </a:defRPr>
      </a:lvl6pPr>
      <a:lvl7pPr marL="914400" algn="ctr" rtl="0" fontAlgn="base">
        <a:spcBef>
          <a:spcPct val="0"/>
        </a:spcBef>
        <a:spcAft>
          <a:spcPct val="0"/>
        </a:spcAft>
        <a:defRPr sz="3600" b="1">
          <a:solidFill>
            <a:schemeClr val="tx1"/>
          </a:solidFill>
          <a:latin typeface="Arial" charset="0"/>
          <a:cs typeface="Arial" charset="0"/>
        </a:defRPr>
      </a:lvl7pPr>
      <a:lvl8pPr marL="1371600" algn="ctr" rtl="0" fontAlgn="base">
        <a:spcBef>
          <a:spcPct val="0"/>
        </a:spcBef>
        <a:spcAft>
          <a:spcPct val="0"/>
        </a:spcAft>
        <a:defRPr sz="3600" b="1">
          <a:solidFill>
            <a:schemeClr val="tx1"/>
          </a:solidFill>
          <a:latin typeface="Arial" charset="0"/>
          <a:cs typeface="Arial" charset="0"/>
        </a:defRPr>
      </a:lvl8pPr>
      <a:lvl9pPr marL="1828800" algn="ctr" rtl="0" fontAlgn="base">
        <a:spcBef>
          <a:spcPct val="0"/>
        </a:spcBef>
        <a:spcAft>
          <a:spcPct val="0"/>
        </a:spcAft>
        <a:defRPr sz="3600" b="1">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290" name="Title Placeholder 1"/>
          <p:cNvSpPr>
            <a:spLocks noGrp="1"/>
          </p:cNvSpPr>
          <p:nvPr>
            <p:ph type="title"/>
          </p:nvPr>
        </p:nvSpPr>
        <p:spPr bwMode="auto">
          <a:xfrm>
            <a:off x="1905000" y="274638"/>
            <a:ext cx="5715000"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2291" name="Text Placeholder 2"/>
          <p:cNvSpPr>
            <a:spLocks noGrp="1"/>
          </p:cNvSpPr>
          <p:nvPr>
            <p:ph type="body" idx="1"/>
          </p:nvPr>
        </p:nvSpPr>
        <p:spPr bwMode="auto">
          <a:xfrm>
            <a:off x="457200" y="1295400"/>
            <a:ext cx="8229600"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553200"/>
            <a:ext cx="2133600" cy="168275"/>
          </a:xfrm>
          <a:prstGeom prst="rect">
            <a:avLst/>
          </a:prstGeom>
        </p:spPr>
        <p:txBody>
          <a:bodyPr vert="horz" lIns="91440" tIns="45720" rIns="91440" bIns="45720" rtlCol="0" anchor="ctr"/>
          <a:lstStyle>
            <a:lvl1pPr algn="l">
              <a:defRPr sz="800" b="1">
                <a:solidFill>
                  <a:prstClr val="black">
                    <a:tint val="75000"/>
                  </a:prstClr>
                </a:solidFill>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3"/>
          </p:nvPr>
        </p:nvSpPr>
        <p:spPr>
          <a:xfrm>
            <a:off x="3124200" y="6553200"/>
            <a:ext cx="2895600" cy="168275"/>
          </a:xfrm>
          <a:prstGeom prst="rect">
            <a:avLst/>
          </a:prstGeom>
        </p:spPr>
        <p:txBody>
          <a:bodyPr vert="horz" lIns="91440" tIns="45720" rIns="91440" bIns="45720" rtlCol="0" anchor="ctr"/>
          <a:lstStyle>
            <a:lvl1pPr algn="ctr">
              <a:defRPr sz="800" b="1">
                <a:solidFill>
                  <a:prstClr val="black">
                    <a:tint val="75000"/>
                  </a:prstClr>
                </a:solidFill>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4"/>
          </p:nvPr>
        </p:nvSpPr>
        <p:spPr>
          <a:xfrm>
            <a:off x="6553200" y="6553200"/>
            <a:ext cx="2133600" cy="168275"/>
          </a:xfrm>
          <a:prstGeom prst="rect">
            <a:avLst/>
          </a:prstGeom>
        </p:spPr>
        <p:txBody>
          <a:bodyPr vert="horz" lIns="91440" tIns="45720" rIns="91440" bIns="45720" rtlCol="0" anchor="ctr"/>
          <a:lstStyle>
            <a:lvl1pPr algn="r">
              <a:defRPr sz="800" b="1">
                <a:solidFill>
                  <a:prstClr val="black">
                    <a:tint val="75000"/>
                  </a:prstClr>
                </a:solidFill>
                <a:latin typeface="Arial" pitchFamily="34" charset="0"/>
                <a:cs typeface="Arial" pitchFamily="34" charset="0"/>
              </a:defRPr>
            </a:lvl1pPr>
          </a:lstStyle>
          <a:p>
            <a:pPr>
              <a:defRPr/>
            </a:pPr>
            <a:fld id="{FDDCF377-F242-4341-B1FF-B02B7331E8DC}" type="slidenum">
              <a:rPr lang="en-US"/>
              <a:pPr>
                <a:defRPr/>
              </a:pPr>
              <a:t>‹#›</a:t>
            </a:fld>
            <a:endParaRPr lang="en-US" dirty="0"/>
          </a:p>
        </p:txBody>
      </p:sp>
      <p:pic>
        <p:nvPicPr>
          <p:cNvPr id="12295" name="Picture 8" descr="DAU_Logo_wLegend_color_(4"/>
          <p:cNvPicPr>
            <a:picLocks noChangeAspect="1" noChangeArrowheads="1"/>
          </p:cNvPicPr>
          <p:nvPr/>
        </p:nvPicPr>
        <p:blipFill>
          <a:blip r:embed="rId4" cstate="print"/>
          <a:srcRect/>
          <a:stretch>
            <a:fillRect/>
          </a:stretch>
        </p:blipFill>
        <p:spPr bwMode="auto">
          <a:xfrm>
            <a:off x="0" y="0"/>
            <a:ext cx="1905000" cy="1041400"/>
          </a:xfrm>
          <a:prstGeom prst="rect">
            <a:avLst/>
          </a:prstGeom>
          <a:noFill/>
          <a:ln w="9525">
            <a:noFill/>
            <a:miter lim="800000"/>
            <a:headEnd/>
            <a:tailEnd/>
          </a:ln>
        </p:spPr>
      </p:pic>
      <p:sp>
        <p:nvSpPr>
          <p:cNvPr id="12" name="AutoShape 5"/>
          <p:cNvSpPr>
            <a:spLocks noChangeArrowheads="1"/>
          </p:cNvSpPr>
          <p:nvPr userDrawn="1"/>
        </p:nvSpPr>
        <p:spPr bwMode="auto">
          <a:xfrm>
            <a:off x="119063" y="1120775"/>
            <a:ext cx="8913812" cy="115888"/>
          </a:xfrm>
          <a:prstGeom prst="bevel">
            <a:avLst>
              <a:gd name="adj" fmla="val 23287"/>
            </a:avLst>
          </a:prstGeom>
          <a:gradFill rotWithShape="1">
            <a:gsLst>
              <a:gs pos="0">
                <a:srgbClr val="CC0000">
                  <a:gamma/>
                  <a:shade val="46275"/>
                  <a:invGamma/>
                </a:srgbClr>
              </a:gs>
              <a:gs pos="100000">
                <a:srgbClr val="CC0000"/>
              </a:gs>
            </a:gsLst>
            <a:lin ang="5400000" scaled="1"/>
          </a:gradFill>
          <a:ln w="3175">
            <a:noFill/>
            <a:miter lim="800000"/>
            <a:headEnd type="none" w="sm" len="sm"/>
            <a:tailEnd type="none" w="sm" len="sm"/>
          </a:ln>
          <a:effectLst/>
        </p:spPr>
        <p:txBody>
          <a:bodyPr wrap="none" anchor="ctr"/>
          <a:lstStyle/>
          <a:p>
            <a:pPr>
              <a:defRPr/>
            </a:pPr>
            <a:endParaRPr lang="en-US" dirty="0">
              <a:solidFill>
                <a:prstClr val="black"/>
              </a:solidFill>
            </a:endParaRPr>
          </a:p>
        </p:txBody>
      </p:sp>
    </p:spTree>
    <p:extLst>
      <p:ext uri="{BB962C8B-B14F-4D97-AF65-F5344CB8AC3E}">
        <p14:creationId xmlns:p14="http://schemas.microsoft.com/office/powerpoint/2010/main" val="2933387801"/>
      </p:ext>
    </p:extLst>
  </p:cSld>
  <p:clrMap bg1="lt1" tx1="dk1" bg2="lt2" tx2="dk2" accent1="accent1" accent2="accent2" accent3="accent3" accent4="accent4" accent5="accent5" accent6="accent6" hlink="hlink" folHlink="folHlink"/>
  <p:sldLayoutIdLst>
    <p:sldLayoutId id="2147483777" r:id="rId1"/>
    <p:sldLayoutId id="2147483781" r:id="rId2"/>
  </p:sldLayoutIdLst>
  <p:hf hdr="0" ftr="0" dt="0"/>
  <p:txStyles>
    <p:titleStyle>
      <a:lvl1pPr algn="ctr" rtl="0" eaLnBrk="0" fontAlgn="base" hangingPunct="0">
        <a:spcBef>
          <a:spcPct val="0"/>
        </a:spcBef>
        <a:spcAft>
          <a:spcPct val="0"/>
        </a:spcAft>
        <a:defRPr sz="3600" b="1"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3600" b="1">
          <a:solidFill>
            <a:schemeClr val="tx1"/>
          </a:solidFill>
          <a:latin typeface="Arial" charset="0"/>
          <a:cs typeface="Arial" charset="0"/>
        </a:defRPr>
      </a:lvl2pPr>
      <a:lvl3pPr algn="ctr" rtl="0" eaLnBrk="0" fontAlgn="base" hangingPunct="0">
        <a:spcBef>
          <a:spcPct val="0"/>
        </a:spcBef>
        <a:spcAft>
          <a:spcPct val="0"/>
        </a:spcAft>
        <a:defRPr sz="3600" b="1">
          <a:solidFill>
            <a:schemeClr val="tx1"/>
          </a:solidFill>
          <a:latin typeface="Arial" charset="0"/>
          <a:cs typeface="Arial" charset="0"/>
        </a:defRPr>
      </a:lvl3pPr>
      <a:lvl4pPr algn="ctr" rtl="0" eaLnBrk="0" fontAlgn="base" hangingPunct="0">
        <a:spcBef>
          <a:spcPct val="0"/>
        </a:spcBef>
        <a:spcAft>
          <a:spcPct val="0"/>
        </a:spcAft>
        <a:defRPr sz="3600" b="1">
          <a:solidFill>
            <a:schemeClr val="tx1"/>
          </a:solidFill>
          <a:latin typeface="Arial" charset="0"/>
          <a:cs typeface="Arial" charset="0"/>
        </a:defRPr>
      </a:lvl4pPr>
      <a:lvl5pPr algn="ctr" rtl="0" eaLnBrk="0" fontAlgn="base" hangingPunct="0">
        <a:spcBef>
          <a:spcPct val="0"/>
        </a:spcBef>
        <a:spcAft>
          <a:spcPct val="0"/>
        </a:spcAft>
        <a:defRPr sz="3600" b="1">
          <a:solidFill>
            <a:schemeClr val="tx1"/>
          </a:solidFill>
          <a:latin typeface="Arial" charset="0"/>
          <a:cs typeface="Arial" charset="0"/>
        </a:defRPr>
      </a:lvl5pPr>
      <a:lvl6pPr marL="457200" algn="ctr" rtl="0" fontAlgn="base">
        <a:spcBef>
          <a:spcPct val="0"/>
        </a:spcBef>
        <a:spcAft>
          <a:spcPct val="0"/>
        </a:spcAft>
        <a:defRPr sz="3600" b="1">
          <a:solidFill>
            <a:schemeClr val="tx1"/>
          </a:solidFill>
          <a:latin typeface="Arial" charset="0"/>
          <a:cs typeface="Arial" charset="0"/>
        </a:defRPr>
      </a:lvl6pPr>
      <a:lvl7pPr marL="914400" algn="ctr" rtl="0" fontAlgn="base">
        <a:spcBef>
          <a:spcPct val="0"/>
        </a:spcBef>
        <a:spcAft>
          <a:spcPct val="0"/>
        </a:spcAft>
        <a:defRPr sz="3600" b="1">
          <a:solidFill>
            <a:schemeClr val="tx1"/>
          </a:solidFill>
          <a:latin typeface="Arial" charset="0"/>
          <a:cs typeface="Arial" charset="0"/>
        </a:defRPr>
      </a:lvl7pPr>
      <a:lvl8pPr marL="1371600" algn="ctr" rtl="0" fontAlgn="base">
        <a:spcBef>
          <a:spcPct val="0"/>
        </a:spcBef>
        <a:spcAft>
          <a:spcPct val="0"/>
        </a:spcAft>
        <a:defRPr sz="3600" b="1">
          <a:solidFill>
            <a:schemeClr val="tx1"/>
          </a:solidFill>
          <a:latin typeface="Arial" charset="0"/>
          <a:cs typeface="Arial" charset="0"/>
        </a:defRPr>
      </a:lvl8pPr>
      <a:lvl9pPr marL="1828800" algn="ctr" rtl="0" fontAlgn="base">
        <a:spcBef>
          <a:spcPct val="0"/>
        </a:spcBef>
        <a:spcAft>
          <a:spcPct val="0"/>
        </a:spcAft>
        <a:defRPr sz="3600" b="1">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228600"/>
            <a:ext cx="7772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09600" y="1447800"/>
            <a:ext cx="77724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Text Box 5"/>
          <p:cNvSpPr txBox="1">
            <a:spLocks noChangeArrowheads="1"/>
          </p:cNvSpPr>
          <p:nvPr/>
        </p:nvSpPr>
        <p:spPr bwMode="auto">
          <a:xfrm>
            <a:off x="914400" y="6172200"/>
            <a:ext cx="99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hangingPunct="0">
              <a:spcBef>
                <a:spcPct val="50000"/>
              </a:spcBef>
            </a:pPr>
            <a:endParaRPr lang="en-US" b="0" smtClean="0">
              <a:solidFill>
                <a:srgbClr val="000000"/>
              </a:solidFill>
            </a:endParaRPr>
          </a:p>
        </p:txBody>
      </p:sp>
      <p:sp>
        <p:nvSpPr>
          <p:cNvPr id="1029" name="Rectangle 9"/>
          <p:cNvSpPr>
            <a:spLocks noChangeArrowheads="1"/>
          </p:cNvSpPr>
          <p:nvPr userDrawn="1"/>
        </p:nvSpPr>
        <p:spPr bwMode="auto">
          <a:xfrm>
            <a:off x="8842375" y="6626225"/>
            <a:ext cx="369888"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p>
            <a:pPr algn="ctr" eaLnBrk="0" hangingPunct="0">
              <a:lnSpc>
                <a:spcPct val="90000"/>
              </a:lnSpc>
            </a:pPr>
            <a:fld id="{8ABAA4D7-BD3E-4FFE-825E-9758042D6B14}" type="slidenum">
              <a:rPr lang="en-US" sz="1200" b="0" smtClean="0">
                <a:solidFill>
                  <a:srgbClr val="000000"/>
                </a:solidFill>
              </a:rPr>
              <a:pPr algn="ctr" eaLnBrk="0" hangingPunct="0">
                <a:lnSpc>
                  <a:spcPct val="90000"/>
                </a:lnSpc>
              </a:pPr>
              <a:t>‹#›</a:t>
            </a:fld>
            <a:endParaRPr lang="en-US" sz="1200" b="0" smtClean="0">
              <a:solidFill>
                <a:srgbClr val="000000"/>
              </a:solidFill>
            </a:endParaRPr>
          </a:p>
        </p:txBody>
      </p:sp>
    </p:spTree>
    <p:extLst>
      <p:ext uri="{BB962C8B-B14F-4D97-AF65-F5344CB8AC3E}">
        <p14:creationId xmlns:p14="http://schemas.microsoft.com/office/powerpoint/2010/main" val="4090362058"/>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hf hdr="0" ftr="0" dt="0"/>
  <p:txStyles>
    <p:titleStyle>
      <a:lvl1pPr algn="ctr" rtl="0" eaLnBrk="0" fontAlgn="base" hangingPunct="0">
        <a:spcBef>
          <a:spcPct val="0"/>
        </a:spcBef>
        <a:spcAft>
          <a:spcPct val="0"/>
        </a:spcAft>
        <a:defRPr sz="4000" b="1">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Arial" charset="0"/>
        </a:defRPr>
      </a:lvl2pPr>
      <a:lvl3pPr algn="ctr" rtl="0" eaLnBrk="0" fontAlgn="base" hangingPunct="0">
        <a:spcBef>
          <a:spcPct val="0"/>
        </a:spcBef>
        <a:spcAft>
          <a:spcPct val="0"/>
        </a:spcAft>
        <a:defRPr sz="4000" b="1">
          <a:solidFill>
            <a:schemeClr val="tx2"/>
          </a:solidFill>
          <a:latin typeface="Arial" charset="0"/>
        </a:defRPr>
      </a:lvl3pPr>
      <a:lvl4pPr algn="ctr" rtl="0" eaLnBrk="0" fontAlgn="base" hangingPunct="0">
        <a:spcBef>
          <a:spcPct val="0"/>
        </a:spcBef>
        <a:spcAft>
          <a:spcPct val="0"/>
        </a:spcAft>
        <a:defRPr sz="4000" b="1">
          <a:solidFill>
            <a:schemeClr val="tx2"/>
          </a:solidFill>
          <a:latin typeface="Arial" charset="0"/>
        </a:defRPr>
      </a:lvl4pPr>
      <a:lvl5pPr algn="ctr" rtl="0" eaLnBrk="0" fontAlgn="base" hangingPunct="0">
        <a:spcBef>
          <a:spcPct val="0"/>
        </a:spcBef>
        <a:spcAft>
          <a:spcPct val="0"/>
        </a:spcAft>
        <a:defRPr sz="4000" b="1">
          <a:solidFill>
            <a:schemeClr val="tx2"/>
          </a:solidFill>
          <a:latin typeface="Arial" charset="0"/>
        </a:defRPr>
      </a:lvl5pPr>
      <a:lvl6pPr marL="457200" algn="ctr" rtl="0" eaLnBrk="0" fontAlgn="base" hangingPunct="0">
        <a:spcBef>
          <a:spcPct val="0"/>
        </a:spcBef>
        <a:spcAft>
          <a:spcPct val="0"/>
        </a:spcAft>
        <a:defRPr sz="4000" b="1">
          <a:solidFill>
            <a:schemeClr val="tx2"/>
          </a:solidFill>
          <a:latin typeface="Arial" charset="0"/>
        </a:defRPr>
      </a:lvl6pPr>
      <a:lvl7pPr marL="914400" algn="ctr" rtl="0" eaLnBrk="0" fontAlgn="base" hangingPunct="0">
        <a:spcBef>
          <a:spcPct val="0"/>
        </a:spcBef>
        <a:spcAft>
          <a:spcPct val="0"/>
        </a:spcAft>
        <a:defRPr sz="4000" b="1">
          <a:solidFill>
            <a:schemeClr val="tx2"/>
          </a:solidFill>
          <a:latin typeface="Arial" charset="0"/>
        </a:defRPr>
      </a:lvl7pPr>
      <a:lvl8pPr marL="1371600" algn="ctr" rtl="0" eaLnBrk="0" fontAlgn="base" hangingPunct="0">
        <a:spcBef>
          <a:spcPct val="0"/>
        </a:spcBef>
        <a:spcAft>
          <a:spcPct val="0"/>
        </a:spcAft>
        <a:defRPr sz="4000" b="1">
          <a:solidFill>
            <a:schemeClr val="tx2"/>
          </a:solidFill>
          <a:latin typeface="Arial" charset="0"/>
        </a:defRPr>
      </a:lvl8pPr>
      <a:lvl9pPr marL="1828800" algn="ctr" rtl="0" eaLnBrk="0" fontAlgn="base" hangingPunct="0">
        <a:spcBef>
          <a:spcPct val="0"/>
        </a:spcBef>
        <a:spcAft>
          <a:spcPct val="0"/>
        </a:spcAft>
        <a:defRPr sz="4000" b="1">
          <a:solidFill>
            <a:schemeClr val="tx2"/>
          </a:solidFill>
          <a:latin typeface="Arial" charset="0"/>
        </a:defRPr>
      </a:lvl9pPr>
    </p:titleStyle>
    <p:bodyStyle>
      <a:lvl1pPr marL="342900" indent="-342900" algn="l" rtl="0" eaLnBrk="0" fontAlgn="base" hangingPunct="0">
        <a:spcBef>
          <a:spcPct val="20000"/>
        </a:spcBef>
        <a:spcAft>
          <a:spcPct val="0"/>
        </a:spcAft>
        <a:buSzPct val="10000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sz="2800">
          <a:solidFill>
            <a:schemeClr val="tx1"/>
          </a:solidFill>
          <a:latin typeface="+mn-lt"/>
        </a:defRPr>
      </a:lvl2pPr>
      <a:lvl3pPr marL="1143000" indent="-228600" algn="l" rtl="0" eaLnBrk="0" fontAlgn="base" hangingPunct="0">
        <a:spcBef>
          <a:spcPct val="20000"/>
        </a:spcBef>
        <a:spcAft>
          <a:spcPct val="0"/>
        </a:spcAft>
        <a:buSzPct val="100000"/>
        <a:buChar char="•"/>
        <a:defRPr sz="2400">
          <a:solidFill>
            <a:schemeClr val="tx1"/>
          </a:solidFill>
          <a:latin typeface="+mn-lt"/>
        </a:defRPr>
      </a:lvl3pPr>
      <a:lvl4pPr marL="1600200" indent="-228600" algn="l" rtl="0" eaLnBrk="0" fontAlgn="base" hangingPunct="0">
        <a:spcBef>
          <a:spcPct val="20000"/>
        </a:spcBef>
        <a:spcAft>
          <a:spcPct val="0"/>
        </a:spcAft>
        <a:buSzPct val="100000"/>
        <a:buChar char="–"/>
        <a:defRPr sz="2000">
          <a:solidFill>
            <a:schemeClr val="tx1"/>
          </a:solidFill>
          <a:latin typeface="+mn-lt"/>
        </a:defRPr>
      </a:lvl4pPr>
      <a:lvl5pPr marL="2057400" indent="-228600" algn="l" rtl="0" eaLnBrk="0" fontAlgn="base" hangingPunct="0">
        <a:spcBef>
          <a:spcPct val="20000"/>
        </a:spcBef>
        <a:spcAft>
          <a:spcPct val="0"/>
        </a:spcAft>
        <a:buSzPct val="100000"/>
        <a:buChar char="•"/>
        <a:defRPr sz="2000">
          <a:solidFill>
            <a:schemeClr val="tx1"/>
          </a:solidFill>
          <a:latin typeface="+mn-lt"/>
        </a:defRPr>
      </a:lvl5pPr>
      <a:lvl6pPr marL="2514600" indent="-228600" algn="l" rtl="0" eaLnBrk="0" fontAlgn="base" hangingPunct="0">
        <a:spcBef>
          <a:spcPct val="20000"/>
        </a:spcBef>
        <a:spcAft>
          <a:spcPct val="0"/>
        </a:spcAft>
        <a:buSzPct val="100000"/>
        <a:buChar char="•"/>
        <a:defRPr sz="2000">
          <a:solidFill>
            <a:schemeClr val="tx1"/>
          </a:solidFill>
          <a:latin typeface="+mn-lt"/>
        </a:defRPr>
      </a:lvl6pPr>
      <a:lvl7pPr marL="2971800" indent="-228600" algn="l" rtl="0" eaLnBrk="0" fontAlgn="base" hangingPunct="0">
        <a:spcBef>
          <a:spcPct val="20000"/>
        </a:spcBef>
        <a:spcAft>
          <a:spcPct val="0"/>
        </a:spcAft>
        <a:buSzPct val="100000"/>
        <a:buChar char="•"/>
        <a:defRPr sz="2000">
          <a:solidFill>
            <a:schemeClr val="tx1"/>
          </a:solidFill>
          <a:latin typeface="+mn-lt"/>
        </a:defRPr>
      </a:lvl7pPr>
      <a:lvl8pPr marL="3429000" indent="-228600" algn="l" rtl="0" eaLnBrk="0" fontAlgn="base" hangingPunct="0">
        <a:spcBef>
          <a:spcPct val="20000"/>
        </a:spcBef>
        <a:spcAft>
          <a:spcPct val="0"/>
        </a:spcAft>
        <a:buSzPct val="100000"/>
        <a:buChar char="•"/>
        <a:defRPr sz="2000">
          <a:solidFill>
            <a:schemeClr val="tx1"/>
          </a:solidFill>
          <a:latin typeface="+mn-lt"/>
        </a:defRPr>
      </a:lvl8pPr>
      <a:lvl9pPr marL="3886200" indent="-228600" algn="l" rtl="0" eaLnBrk="0" fontAlgn="base" hangingPunct="0">
        <a:spcBef>
          <a:spcPct val="20000"/>
        </a:spcBef>
        <a:spcAft>
          <a:spcPct val="0"/>
        </a:spcAft>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userDrawn="1"/>
        </p:nvSpPr>
        <p:spPr bwMode="auto">
          <a:xfrm>
            <a:off x="0" y="0"/>
            <a:ext cx="9144000" cy="1243013"/>
          </a:xfrm>
          <a:prstGeom prst="rect">
            <a:avLst/>
          </a:prstGeom>
          <a:gradFill rotWithShape="1">
            <a:gsLst>
              <a:gs pos="0">
                <a:srgbClr val="99CCFF">
                  <a:alpha val="75000"/>
                </a:srgbClr>
              </a:gs>
              <a:gs pos="100000">
                <a:srgbClr val="FFFFFF">
                  <a:alpha val="5000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2400" b="0" smtClean="0">
              <a:solidFill>
                <a:srgbClr val="000000"/>
              </a:solidFill>
              <a:latin typeface="Times New Roman" pitchFamily="18" charset="0"/>
            </a:endParaRPr>
          </a:p>
        </p:txBody>
      </p:sp>
      <p:sp>
        <p:nvSpPr>
          <p:cNvPr id="1027" name="Rectangle 3"/>
          <p:cNvSpPr>
            <a:spLocks noChangeArrowheads="1"/>
          </p:cNvSpPr>
          <p:nvPr userDrawn="1"/>
        </p:nvSpPr>
        <p:spPr bwMode="auto">
          <a:xfrm rot="10800000">
            <a:off x="0" y="6732588"/>
            <a:ext cx="9144000" cy="125412"/>
          </a:xfrm>
          <a:prstGeom prst="rect">
            <a:avLst/>
          </a:prstGeom>
          <a:gradFill rotWithShape="1">
            <a:gsLst>
              <a:gs pos="0">
                <a:srgbClr val="99CCFF">
                  <a:alpha val="75000"/>
                </a:srgbClr>
              </a:gs>
              <a:gs pos="100000">
                <a:srgbClr val="FFFFFF">
                  <a:alpha val="5000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2400" b="0" smtClean="0">
              <a:solidFill>
                <a:srgbClr val="000000"/>
              </a:solidFill>
              <a:latin typeface="Times New Roman" pitchFamily="18" charset="0"/>
            </a:endParaRPr>
          </a:p>
        </p:txBody>
      </p:sp>
      <p:sp>
        <p:nvSpPr>
          <p:cNvPr id="1028" name="Rectangle 4"/>
          <p:cNvSpPr>
            <a:spLocks noGrp="1" noChangeArrowheads="1"/>
          </p:cNvSpPr>
          <p:nvPr>
            <p:ph type="title"/>
          </p:nvPr>
        </p:nvSpPr>
        <p:spPr bwMode="auto">
          <a:xfrm>
            <a:off x="1116013" y="76200"/>
            <a:ext cx="78755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5"/>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Text Box 7"/>
          <p:cNvSpPr txBox="1">
            <a:spLocks noChangeArrowheads="1"/>
          </p:cNvSpPr>
          <p:nvPr userDrawn="1"/>
        </p:nvSpPr>
        <p:spPr bwMode="auto">
          <a:xfrm>
            <a:off x="8743950" y="6542088"/>
            <a:ext cx="400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fld id="{5E9A9C1B-775B-4E2E-BE7E-2BBFCEF1EA37}" type="slidenum">
              <a:rPr lang="en-US" sz="1400" smtClean="0">
                <a:solidFill>
                  <a:srgbClr val="000066"/>
                </a:solidFill>
                <a:latin typeface="Arial" charset="0"/>
              </a:rPr>
              <a:pPr algn="r" eaLnBrk="1" hangingPunct="1"/>
              <a:t>‹#›</a:t>
            </a:fld>
            <a:endParaRPr lang="en-US" sz="1400" smtClean="0">
              <a:solidFill>
                <a:srgbClr val="000066"/>
              </a:solidFill>
              <a:latin typeface="Arial" charset="0"/>
            </a:endParaRPr>
          </a:p>
        </p:txBody>
      </p:sp>
    </p:spTree>
    <p:extLst>
      <p:ext uri="{BB962C8B-B14F-4D97-AF65-F5344CB8AC3E}">
        <p14:creationId xmlns:p14="http://schemas.microsoft.com/office/powerpoint/2010/main" val="2602863750"/>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Lst>
  <p:transition>
    <p:random/>
  </p:transition>
  <p:timing>
    <p:tnLst>
      <p:par>
        <p:cTn id="1" dur="indefinite" restart="never" nodeType="tmRoot"/>
      </p:par>
    </p:tnLst>
  </p:timing>
  <p:hf hdr="0" ftr="0" dt="0"/>
  <p:txStyles>
    <p:titleStyle>
      <a:lvl1pPr algn="ctr" rtl="0" eaLnBrk="0" fontAlgn="base" hangingPunct="0">
        <a:spcBef>
          <a:spcPct val="0"/>
        </a:spcBef>
        <a:spcAft>
          <a:spcPct val="0"/>
        </a:spcAft>
        <a:defRPr sz="3600" b="1">
          <a:solidFill>
            <a:schemeClr val="tx2"/>
          </a:solidFill>
          <a:latin typeface="+mj-lt"/>
          <a:ea typeface="+mj-ea"/>
          <a:cs typeface="+mj-cs"/>
        </a:defRPr>
      </a:lvl1pPr>
      <a:lvl2pPr algn="ctr" rtl="0" eaLnBrk="0" fontAlgn="base" hangingPunct="0">
        <a:spcBef>
          <a:spcPct val="0"/>
        </a:spcBef>
        <a:spcAft>
          <a:spcPct val="0"/>
        </a:spcAft>
        <a:defRPr sz="3600" b="1">
          <a:solidFill>
            <a:schemeClr val="tx2"/>
          </a:solidFill>
          <a:latin typeface="Arial" charset="0"/>
        </a:defRPr>
      </a:lvl2pPr>
      <a:lvl3pPr algn="ctr" rtl="0" eaLnBrk="0" fontAlgn="base" hangingPunct="0">
        <a:spcBef>
          <a:spcPct val="0"/>
        </a:spcBef>
        <a:spcAft>
          <a:spcPct val="0"/>
        </a:spcAft>
        <a:defRPr sz="3600" b="1">
          <a:solidFill>
            <a:schemeClr val="tx2"/>
          </a:solidFill>
          <a:latin typeface="Arial" charset="0"/>
        </a:defRPr>
      </a:lvl3pPr>
      <a:lvl4pPr algn="ctr" rtl="0" eaLnBrk="0" fontAlgn="base" hangingPunct="0">
        <a:spcBef>
          <a:spcPct val="0"/>
        </a:spcBef>
        <a:spcAft>
          <a:spcPct val="0"/>
        </a:spcAft>
        <a:defRPr sz="3600" b="1">
          <a:solidFill>
            <a:schemeClr val="tx2"/>
          </a:solidFill>
          <a:latin typeface="Arial" charset="0"/>
        </a:defRPr>
      </a:lvl4pPr>
      <a:lvl5pPr algn="ctr" rtl="0" eaLnBrk="0" fontAlgn="base" hangingPunct="0">
        <a:spcBef>
          <a:spcPct val="0"/>
        </a:spcBef>
        <a:spcAft>
          <a:spcPct val="0"/>
        </a:spcAft>
        <a:defRPr sz="3600" b="1">
          <a:solidFill>
            <a:schemeClr val="tx2"/>
          </a:solidFill>
          <a:latin typeface="Arial" charset="0"/>
        </a:defRPr>
      </a:lvl5pPr>
      <a:lvl6pPr marL="457200" algn="ctr" rtl="0" fontAlgn="base">
        <a:spcBef>
          <a:spcPct val="0"/>
        </a:spcBef>
        <a:spcAft>
          <a:spcPct val="0"/>
        </a:spcAft>
        <a:defRPr sz="3600" b="1">
          <a:solidFill>
            <a:schemeClr val="tx2"/>
          </a:solidFill>
          <a:latin typeface="Arial" charset="0"/>
        </a:defRPr>
      </a:lvl6pPr>
      <a:lvl7pPr marL="914400" algn="ctr" rtl="0" fontAlgn="base">
        <a:spcBef>
          <a:spcPct val="0"/>
        </a:spcBef>
        <a:spcAft>
          <a:spcPct val="0"/>
        </a:spcAft>
        <a:defRPr sz="3600" b="1">
          <a:solidFill>
            <a:schemeClr val="tx2"/>
          </a:solidFill>
          <a:latin typeface="Arial" charset="0"/>
        </a:defRPr>
      </a:lvl7pPr>
      <a:lvl8pPr marL="1371600" algn="ctr" rtl="0" fontAlgn="base">
        <a:spcBef>
          <a:spcPct val="0"/>
        </a:spcBef>
        <a:spcAft>
          <a:spcPct val="0"/>
        </a:spcAft>
        <a:defRPr sz="3600" b="1">
          <a:solidFill>
            <a:schemeClr val="tx2"/>
          </a:solidFill>
          <a:latin typeface="Arial" charset="0"/>
        </a:defRPr>
      </a:lvl8pPr>
      <a:lvl9pPr marL="1828800" algn="ctr" rtl="0" fontAlgn="base">
        <a:spcBef>
          <a:spcPct val="0"/>
        </a:spcBef>
        <a:spcAft>
          <a:spcPct val="0"/>
        </a:spcAft>
        <a:defRPr sz="3600" b="1">
          <a:solidFill>
            <a:schemeClr val="tx2"/>
          </a:solidFill>
          <a:latin typeface="Arial" charset="0"/>
        </a:defRPr>
      </a:lvl9pPr>
    </p:titleStyle>
    <p:bodyStyle>
      <a:lvl1pPr marL="280988" indent="-280988" algn="l" rtl="0" eaLnBrk="0" fontAlgn="base" hangingPunct="0">
        <a:spcBef>
          <a:spcPct val="50000"/>
        </a:spcBef>
        <a:spcAft>
          <a:spcPct val="0"/>
        </a:spcAft>
        <a:buFont typeface="Wingdings" pitchFamily="2" charset="2"/>
        <a:buChar char="§"/>
        <a:defRPr sz="2400" b="1">
          <a:solidFill>
            <a:schemeClr val="tx1"/>
          </a:solidFill>
          <a:latin typeface="+mn-lt"/>
          <a:ea typeface="+mn-ea"/>
          <a:cs typeface="+mn-cs"/>
        </a:defRPr>
      </a:lvl1pPr>
      <a:lvl2pPr marL="682625" indent="-287338" algn="l" rtl="0" eaLnBrk="0" fontAlgn="base" hangingPunct="0">
        <a:spcBef>
          <a:spcPct val="20000"/>
        </a:spcBef>
        <a:spcAft>
          <a:spcPct val="0"/>
        </a:spcAft>
        <a:buChar char="–"/>
        <a:defRPr sz="2000" b="1">
          <a:solidFill>
            <a:schemeClr val="tx1"/>
          </a:solidFill>
          <a:latin typeface="+mn-lt"/>
        </a:defRPr>
      </a:lvl2pPr>
      <a:lvl3pPr marL="1025525" indent="-228600" algn="l" rtl="0" eaLnBrk="0" fontAlgn="base" hangingPunct="0">
        <a:spcBef>
          <a:spcPct val="20000"/>
        </a:spcBef>
        <a:spcAft>
          <a:spcPct val="0"/>
        </a:spcAft>
        <a:buChar char="•"/>
        <a:defRPr b="1">
          <a:solidFill>
            <a:schemeClr val="tx1"/>
          </a:solidFill>
          <a:latin typeface="+mn-lt"/>
        </a:defRPr>
      </a:lvl3pPr>
      <a:lvl4pPr marL="1368425" indent="-228600" algn="l" rtl="0" eaLnBrk="0" fontAlgn="base" hangingPunct="0">
        <a:spcBef>
          <a:spcPct val="20000"/>
        </a:spcBef>
        <a:spcAft>
          <a:spcPct val="0"/>
        </a:spcAft>
        <a:buChar char="–"/>
        <a:defRPr sz="1600" b="1">
          <a:solidFill>
            <a:schemeClr val="tx1"/>
          </a:solidFill>
          <a:latin typeface="+mn-lt"/>
        </a:defRPr>
      </a:lvl4pPr>
      <a:lvl5pPr marL="1711325" indent="-228600" algn="l" rtl="0" eaLnBrk="0" fontAlgn="base" hangingPunct="0">
        <a:spcBef>
          <a:spcPct val="20000"/>
        </a:spcBef>
        <a:spcAft>
          <a:spcPct val="0"/>
        </a:spcAft>
        <a:buChar char="»"/>
        <a:defRPr sz="1600" b="1">
          <a:solidFill>
            <a:schemeClr val="tx1"/>
          </a:solidFill>
          <a:latin typeface="+mn-lt"/>
        </a:defRPr>
      </a:lvl5pPr>
      <a:lvl6pPr marL="2168525" indent="-228600" algn="l" rtl="0" fontAlgn="base">
        <a:spcBef>
          <a:spcPct val="20000"/>
        </a:spcBef>
        <a:spcAft>
          <a:spcPct val="0"/>
        </a:spcAft>
        <a:buChar char="»"/>
        <a:defRPr sz="1600" b="1">
          <a:solidFill>
            <a:schemeClr val="tx1"/>
          </a:solidFill>
          <a:latin typeface="+mn-lt"/>
        </a:defRPr>
      </a:lvl6pPr>
      <a:lvl7pPr marL="2625725" indent="-228600" algn="l" rtl="0" fontAlgn="base">
        <a:spcBef>
          <a:spcPct val="20000"/>
        </a:spcBef>
        <a:spcAft>
          <a:spcPct val="0"/>
        </a:spcAft>
        <a:buChar char="»"/>
        <a:defRPr sz="1600" b="1">
          <a:solidFill>
            <a:schemeClr val="tx1"/>
          </a:solidFill>
          <a:latin typeface="+mn-lt"/>
        </a:defRPr>
      </a:lvl7pPr>
      <a:lvl8pPr marL="3082925" indent="-228600" algn="l" rtl="0" fontAlgn="base">
        <a:spcBef>
          <a:spcPct val="20000"/>
        </a:spcBef>
        <a:spcAft>
          <a:spcPct val="0"/>
        </a:spcAft>
        <a:buChar char="»"/>
        <a:defRPr sz="1600" b="1">
          <a:solidFill>
            <a:schemeClr val="tx1"/>
          </a:solidFill>
          <a:latin typeface="+mn-lt"/>
        </a:defRPr>
      </a:lvl8pPr>
      <a:lvl9pPr marL="3540125" indent="-228600" algn="l" rtl="0" fontAlgn="base">
        <a:spcBef>
          <a:spcPct val="20000"/>
        </a:spcBef>
        <a:spcAft>
          <a:spcPct val="0"/>
        </a:spcAft>
        <a:buChar char="»"/>
        <a:defRPr sz="16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ChangeArrowheads="1"/>
          </p:cNvSpPr>
          <p:nvPr userDrawn="1"/>
        </p:nvSpPr>
        <p:spPr bwMode="auto">
          <a:xfrm>
            <a:off x="0" y="0"/>
            <a:ext cx="9144000" cy="1243013"/>
          </a:xfrm>
          <a:prstGeom prst="rect">
            <a:avLst/>
          </a:prstGeom>
          <a:gradFill rotWithShape="1">
            <a:gsLst>
              <a:gs pos="0">
                <a:srgbClr val="99CCFF">
                  <a:alpha val="75000"/>
                </a:srgbClr>
              </a:gs>
              <a:gs pos="100000">
                <a:srgbClr val="99CCFF">
                  <a:gamma/>
                  <a:tint val="0"/>
                  <a:invGamma/>
                  <a:alpha val="50000"/>
                </a:srgbClr>
              </a:gs>
            </a:gsLst>
            <a:lin ang="5400000" scaled="1"/>
          </a:gradFill>
          <a:ln w="9525">
            <a:noFill/>
            <a:miter lim="800000"/>
            <a:headEnd/>
            <a:tailEnd/>
          </a:ln>
          <a:effectLst/>
        </p:spPr>
        <p:txBody>
          <a:bodyPr wrap="none" anchor="ctr"/>
          <a:lstStyle/>
          <a:p>
            <a:pPr>
              <a:defRPr/>
            </a:pPr>
            <a:endParaRPr lang="en-US" sz="2400" b="0">
              <a:solidFill>
                <a:srgbClr val="000000"/>
              </a:solidFill>
              <a:latin typeface="Times New Roman" pitchFamily="18" charset="0"/>
            </a:endParaRPr>
          </a:p>
        </p:txBody>
      </p:sp>
      <p:sp>
        <p:nvSpPr>
          <p:cNvPr id="27651" name="Rectangle 3"/>
          <p:cNvSpPr>
            <a:spLocks noChangeArrowheads="1"/>
          </p:cNvSpPr>
          <p:nvPr userDrawn="1"/>
        </p:nvSpPr>
        <p:spPr bwMode="auto">
          <a:xfrm rot="-10800000">
            <a:off x="0" y="6732588"/>
            <a:ext cx="9144000" cy="125412"/>
          </a:xfrm>
          <a:prstGeom prst="rect">
            <a:avLst/>
          </a:prstGeom>
          <a:gradFill rotWithShape="1">
            <a:gsLst>
              <a:gs pos="0">
                <a:srgbClr val="99CCFF">
                  <a:alpha val="75000"/>
                </a:srgbClr>
              </a:gs>
              <a:gs pos="100000">
                <a:srgbClr val="99CCFF">
                  <a:gamma/>
                  <a:tint val="0"/>
                  <a:invGamma/>
                  <a:alpha val="50000"/>
                </a:srgbClr>
              </a:gs>
            </a:gsLst>
            <a:lin ang="5400000" scaled="1"/>
          </a:gradFill>
          <a:ln w="9525">
            <a:noFill/>
            <a:miter lim="800000"/>
            <a:headEnd/>
            <a:tailEnd/>
          </a:ln>
          <a:effectLst/>
        </p:spPr>
        <p:txBody>
          <a:bodyPr wrap="none" anchor="ctr"/>
          <a:lstStyle/>
          <a:p>
            <a:pPr>
              <a:defRPr/>
            </a:pPr>
            <a:endParaRPr lang="en-US" sz="2400" b="0">
              <a:solidFill>
                <a:srgbClr val="000000"/>
              </a:solidFill>
              <a:latin typeface="Times New Roman" pitchFamily="18" charset="0"/>
            </a:endParaRPr>
          </a:p>
        </p:txBody>
      </p:sp>
      <p:sp>
        <p:nvSpPr>
          <p:cNvPr id="1028" name="Rectangle 4"/>
          <p:cNvSpPr>
            <a:spLocks noGrp="1" noChangeArrowheads="1"/>
          </p:cNvSpPr>
          <p:nvPr>
            <p:ph type="title"/>
          </p:nvPr>
        </p:nvSpPr>
        <p:spPr bwMode="auto">
          <a:xfrm>
            <a:off x="1116013" y="76200"/>
            <a:ext cx="78755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5"/>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30" name="Picture 6"/>
          <p:cNvPicPr>
            <a:picLocks noChangeAspect="1" noChangeArrowheads="1"/>
          </p:cNvPicPr>
          <p:nvPr userDrawn="1"/>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8050" y="855663"/>
            <a:ext cx="82359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5" name="Text Box 7"/>
          <p:cNvSpPr txBox="1">
            <a:spLocks noChangeArrowheads="1"/>
          </p:cNvSpPr>
          <p:nvPr userDrawn="1"/>
        </p:nvSpPr>
        <p:spPr bwMode="auto">
          <a:xfrm>
            <a:off x="8743950" y="6542088"/>
            <a:ext cx="400050" cy="304800"/>
          </a:xfrm>
          <a:prstGeom prst="rect">
            <a:avLst/>
          </a:prstGeom>
          <a:noFill/>
          <a:ln w="9525">
            <a:noFill/>
            <a:miter lim="800000"/>
            <a:headEnd/>
            <a:tailEnd/>
          </a:ln>
          <a:effectLst/>
        </p:spPr>
        <p:txBody>
          <a:bodyPr wrap="none">
            <a:spAutoFit/>
          </a:bodyPr>
          <a:lstStyle/>
          <a:p>
            <a:pPr algn="r">
              <a:defRPr/>
            </a:pPr>
            <a:fld id="{BC6245BA-5DC5-4C50-8F3C-A6F067731015}" type="slidenum">
              <a:rPr lang="en-US" sz="1400">
                <a:solidFill>
                  <a:srgbClr val="000066"/>
                </a:solidFill>
              </a:rPr>
              <a:pPr algn="r">
                <a:defRPr/>
              </a:pPr>
              <a:t>‹#›</a:t>
            </a:fld>
            <a:endParaRPr lang="en-US" sz="1400">
              <a:solidFill>
                <a:srgbClr val="000066"/>
              </a:solidFill>
            </a:endParaRPr>
          </a:p>
        </p:txBody>
      </p:sp>
      <p:sp>
        <p:nvSpPr>
          <p:cNvPr id="27656" name="Rectangle 8"/>
          <p:cNvSpPr>
            <a:spLocks noChangeArrowheads="1"/>
          </p:cNvSpPr>
          <p:nvPr userDrawn="1"/>
        </p:nvSpPr>
        <p:spPr bwMode="auto">
          <a:xfrm>
            <a:off x="5638800" y="6629400"/>
            <a:ext cx="3200400" cy="222250"/>
          </a:xfrm>
          <a:prstGeom prst="rect">
            <a:avLst/>
          </a:prstGeom>
          <a:noFill/>
          <a:ln w="12700">
            <a:noFill/>
            <a:miter lim="800000"/>
            <a:headEnd/>
            <a:tailEnd/>
          </a:ln>
          <a:effectLst/>
        </p:spPr>
        <p:txBody>
          <a:bodyPr lIns="86493" tIns="43247" rIns="86493" bIns="43247" anchor="b">
            <a:spAutoFit/>
          </a:bodyPr>
          <a:lstStyle/>
          <a:p>
            <a:pPr algn="r" defTabSz="865188" eaLnBrk="0" hangingPunct="0">
              <a:spcBef>
                <a:spcPct val="60000"/>
              </a:spcBef>
              <a:defRPr/>
            </a:pPr>
            <a:r>
              <a:rPr lang="en-US" sz="900" b="0">
                <a:solidFill>
                  <a:srgbClr val="000066"/>
                </a:solidFill>
              </a:rPr>
              <a:t>G3-0875 – Specialized Training (LCMC) – 04/07/2008</a:t>
            </a:r>
          </a:p>
        </p:txBody>
      </p:sp>
      <p:sp>
        <p:nvSpPr>
          <p:cNvPr id="27657" name="Text Box 9"/>
          <p:cNvSpPr txBox="1">
            <a:spLocks noChangeArrowheads="1"/>
          </p:cNvSpPr>
          <p:nvPr userDrawn="1"/>
        </p:nvSpPr>
        <p:spPr bwMode="auto">
          <a:xfrm>
            <a:off x="0" y="6559550"/>
            <a:ext cx="4800600" cy="298450"/>
          </a:xfrm>
          <a:prstGeom prst="rect">
            <a:avLst/>
          </a:prstGeom>
          <a:noFill/>
          <a:ln w="9525">
            <a:noFill/>
            <a:miter lim="800000"/>
            <a:headEnd/>
            <a:tailEnd/>
          </a:ln>
          <a:effectLst/>
        </p:spPr>
        <p:txBody>
          <a:bodyPr lIns="91424" tIns="45712" rIns="91424" anchor="b">
            <a:spAutoFit/>
          </a:bodyPr>
          <a:lstStyle/>
          <a:p>
            <a:pPr eaLnBrk="0" hangingPunct="0">
              <a:lnSpc>
                <a:spcPct val="135000"/>
              </a:lnSpc>
              <a:defRPr/>
            </a:pPr>
            <a:r>
              <a:rPr lang="en-US" altLang="en-US" sz="1000">
                <a:solidFill>
                  <a:srgbClr val="000066"/>
                </a:solidFill>
              </a:rPr>
              <a:t>U.S. Army Aviation &amp; Missile Life Cycle Management Command</a:t>
            </a:r>
            <a:endParaRPr lang="en-US" altLang="en-US" sz="1000" b="0">
              <a:solidFill>
                <a:srgbClr val="000066"/>
              </a:solidFill>
            </a:endParaRPr>
          </a:p>
        </p:txBody>
      </p:sp>
      <p:grpSp>
        <p:nvGrpSpPr>
          <p:cNvPr id="1034" name="Group 10"/>
          <p:cNvGrpSpPr>
            <a:grpSpLocks/>
          </p:cNvGrpSpPr>
          <p:nvPr userDrawn="1"/>
        </p:nvGrpSpPr>
        <p:grpSpPr bwMode="auto">
          <a:xfrm>
            <a:off x="-41275" y="-130175"/>
            <a:ext cx="1204913" cy="1420813"/>
            <a:chOff x="-40" y="-89"/>
            <a:chExt cx="787" cy="928"/>
          </a:xfrm>
        </p:grpSpPr>
        <p:grpSp>
          <p:nvGrpSpPr>
            <p:cNvPr id="1035" name="Group 11"/>
            <p:cNvGrpSpPr>
              <a:grpSpLocks/>
            </p:cNvGrpSpPr>
            <p:nvPr userDrawn="1"/>
          </p:nvGrpSpPr>
          <p:grpSpPr bwMode="auto">
            <a:xfrm>
              <a:off x="-40" y="-89"/>
              <a:ext cx="787" cy="787"/>
              <a:chOff x="1440" y="720"/>
              <a:chExt cx="2880" cy="2880"/>
            </a:xfrm>
          </p:grpSpPr>
          <p:sp>
            <p:nvSpPr>
              <p:cNvPr id="27660" name="Freeform 12"/>
              <p:cNvSpPr>
                <a:spLocks/>
              </p:cNvSpPr>
              <p:nvPr/>
            </p:nvSpPr>
            <p:spPr bwMode="auto">
              <a:xfrm>
                <a:off x="2214" y="1118"/>
                <a:ext cx="1199" cy="1108"/>
              </a:xfrm>
              <a:custGeom>
                <a:avLst/>
                <a:gdLst/>
                <a:ahLst/>
                <a:cxnLst>
                  <a:cxn ang="0">
                    <a:pos x="4" y="276"/>
                  </a:cxn>
                  <a:cxn ang="0">
                    <a:pos x="2" y="240"/>
                  </a:cxn>
                  <a:cxn ang="0">
                    <a:pos x="14" y="190"/>
                  </a:cxn>
                  <a:cxn ang="0">
                    <a:pos x="26" y="134"/>
                  </a:cxn>
                  <a:cxn ang="0">
                    <a:pos x="328" y="2"/>
                  </a:cxn>
                  <a:cxn ang="0">
                    <a:pos x="638" y="128"/>
                  </a:cxn>
                  <a:cxn ang="0">
                    <a:pos x="566" y="500"/>
                  </a:cxn>
                  <a:cxn ang="0">
                    <a:pos x="374" y="590"/>
                  </a:cxn>
                  <a:cxn ang="0">
                    <a:pos x="186" y="534"/>
                  </a:cxn>
                  <a:cxn ang="0">
                    <a:pos x="4" y="276"/>
                  </a:cxn>
                </a:cxnLst>
                <a:rect l="0" t="0" r="r" b="b"/>
                <a:pathLst>
                  <a:path w="638" h="590">
                    <a:moveTo>
                      <a:pt x="4" y="276"/>
                    </a:moveTo>
                    <a:cubicBezTo>
                      <a:pt x="2" y="260"/>
                      <a:pt x="0" y="258"/>
                      <a:pt x="2" y="240"/>
                    </a:cubicBezTo>
                    <a:cubicBezTo>
                      <a:pt x="4" y="222"/>
                      <a:pt x="11" y="208"/>
                      <a:pt x="14" y="190"/>
                    </a:cubicBezTo>
                    <a:cubicBezTo>
                      <a:pt x="17" y="172"/>
                      <a:pt x="30" y="168"/>
                      <a:pt x="26" y="134"/>
                    </a:cubicBezTo>
                    <a:cubicBezTo>
                      <a:pt x="62" y="88"/>
                      <a:pt x="180" y="0"/>
                      <a:pt x="328" y="2"/>
                    </a:cubicBezTo>
                    <a:cubicBezTo>
                      <a:pt x="476" y="4"/>
                      <a:pt x="562" y="58"/>
                      <a:pt x="638" y="128"/>
                    </a:cubicBezTo>
                    <a:cubicBezTo>
                      <a:pt x="602" y="314"/>
                      <a:pt x="566" y="500"/>
                      <a:pt x="566" y="500"/>
                    </a:cubicBezTo>
                    <a:lnTo>
                      <a:pt x="374" y="590"/>
                    </a:lnTo>
                    <a:lnTo>
                      <a:pt x="186" y="534"/>
                    </a:lnTo>
                    <a:cubicBezTo>
                      <a:pt x="186" y="534"/>
                      <a:pt x="4" y="276"/>
                      <a:pt x="4" y="276"/>
                    </a:cubicBezTo>
                    <a:close/>
                  </a:path>
                </a:pathLst>
              </a:custGeom>
              <a:solidFill>
                <a:schemeClr val="bg1"/>
              </a:solidFill>
              <a:ln w="12700" cap="flat" cmpd="sng">
                <a:solidFill>
                  <a:schemeClr val="bg1"/>
                </a:solidFill>
                <a:prstDash val="solid"/>
                <a:round/>
                <a:headEnd/>
                <a:tailEnd/>
              </a:ln>
              <a:effectLst/>
            </p:spPr>
            <p:txBody>
              <a:bodyPr/>
              <a:lstStyle/>
              <a:p>
                <a:pPr>
                  <a:defRPr/>
                </a:pPr>
                <a:endParaRPr lang="en-US" sz="2400" b="0">
                  <a:solidFill>
                    <a:srgbClr val="000000"/>
                  </a:solidFill>
                  <a:latin typeface="Times New Roman" pitchFamily="18" charset="0"/>
                </a:endParaRPr>
              </a:p>
            </p:txBody>
          </p:sp>
          <p:sp>
            <p:nvSpPr>
              <p:cNvPr id="27661" name="Oval 13"/>
              <p:cNvSpPr>
                <a:spLocks noChangeArrowheads="1"/>
              </p:cNvSpPr>
              <p:nvPr/>
            </p:nvSpPr>
            <p:spPr bwMode="auto">
              <a:xfrm>
                <a:off x="1725" y="2162"/>
                <a:ext cx="1100" cy="1043"/>
              </a:xfrm>
              <a:prstGeom prst="ellipse">
                <a:avLst/>
              </a:prstGeom>
              <a:solidFill>
                <a:schemeClr val="bg1"/>
              </a:solidFill>
              <a:ln w="9525">
                <a:noFill/>
                <a:round/>
                <a:headEnd/>
                <a:tailEnd/>
              </a:ln>
              <a:effectLst/>
            </p:spPr>
            <p:txBody>
              <a:bodyPr anchor="ctr">
                <a:spAutoFit/>
              </a:bodyPr>
              <a:lstStyle/>
              <a:p>
                <a:pPr>
                  <a:defRPr/>
                </a:pPr>
                <a:endParaRPr lang="en-US" sz="2400" b="0">
                  <a:solidFill>
                    <a:srgbClr val="000000"/>
                  </a:solidFill>
                  <a:latin typeface="Times New Roman" pitchFamily="18" charset="0"/>
                </a:endParaRPr>
              </a:p>
            </p:txBody>
          </p:sp>
          <p:sp>
            <p:nvSpPr>
              <p:cNvPr id="27662" name="Oval 14"/>
              <p:cNvSpPr>
                <a:spLocks noChangeArrowheads="1"/>
              </p:cNvSpPr>
              <p:nvPr/>
            </p:nvSpPr>
            <p:spPr bwMode="auto">
              <a:xfrm>
                <a:off x="2954" y="2162"/>
                <a:ext cx="1009" cy="1017"/>
              </a:xfrm>
              <a:prstGeom prst="ellipse">
                <a:avLst/>
              </a:prstGeom>
              <a:solidFill>
                <a:schemeClr val="bg1"/>
              </a:solidFill>
              <a:ln w="9525">
                <a:noFill/>
                <a:round/>
                <a:headEnd/>
                <a:tailEnd/>
              </a:ln>
              <a:effectLst/>
            </p:spPr>
            <p:txBody>
              <a:bodyPr anchor="ctr">
                <a:spAutoFit/>
              </a:bodyPr>
              <a:lstStyle/>
              <a:p>
                <a:pPr>
                  <a:defRPr/>
                </a:pPr>
                <a:endParaRPr lang="en-US" sz="2400" b="0">
                  <a:solidFill>
                    <a:srgbClr val="000000"/>
                  </a:solidFill>
                  <a:latin typeface="Times New Roman" pitchFamily="18" charset="0"/>
                </a:endParaRPr>
              </a:p>
            </p:txBody>
          </p:sp>
          <p:pic>
            <p:nvPicPr>
              <p:cNvPr id="1040" name="Picture 15" descr="combined logo"/>
              <p:cNvPicPr>
                <a:picLocks noChangeAspect="1" noChangeArrowheads="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40" y="720"/>
                <a:ext cx="2880" cy="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6" name="Picture 16" descr="AMRDEC-logo no glow"/>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37" y="534"/>
              <a:ext cx="421"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4698570"/>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Lst>
  <p:transition>
    <p:random/>
  </p:transition>
  <p:timing>
    <p:tnLst>
      <p:par>
        <p:cTn id="1" dur="indefinite" restart="never" nodeType="tmRoot"/>
      </p:par>
    </p:tnLst>
  </p:timing>
  <p:hf hdr="0" ftr="0" dt="0"/>
  <p:txStyles>
    <p:titleStyle>
      <a:lvl1pPr algn="ctr" rtl="0" eaLnBrk="0" fontAlgn="base" hangingPunct="0">
        <a:spcBef>
          <a:spcPct val="0"/>
        </a:spcBef>
        <a:spcAft>
          <a:spcPct val="0"/>
        </a:spcAft>
        <a:defRPr sz="3600" b="1">
          <a:solidFill>
            <a:schemeClr val="tx2"/>
          </a:solidFill>
          <a:latin typeface="+mj-lt"/>
          <a:ea typeface="+mj-ea"/>
          <a:cs typeface="+mj-cs"/>
        </a:defRPr>
      </a:lvl1pPr>
      <a:lvl2pPr algn="ctr" rtl="0" eaLnBrk="0" fontAlgn="base" hangingPunct="0">
        <a:spcBef>
          <a:spcPct val="0"/>
        </a:spcBef>
        <a:spcAft>
          <a:spcPct val="0"/>
        </a:spcAft>
        <a:defRPr sz="3600" b="1">
          <a:solidFill>
            <a:schemeClr val="tx2"/>
          </a:solidFill>
          <a:latin typeface="Arial" charset="0"/>
        </a:defRPr>
      </a:lvl2pPr>
      <a:lvl3pPr algn="ctr" rtl="0" eaLnBrk="0" fontAlgn="base" hangingPunct="0">
        <a:spcBef>
          <a:spcPct val="0"/>
        </a:spcBef>
        <a:spcAft>
          <a:spcPct val="0"/>
        </a:spcAft>
        <a:defRPr sz="3600" b="1">
          <a:solidFill>
            <a:schemeClr val="tx2"/>
          </a:solidFill>
          <a:latin typeface="Arial" charset="0"/>
        </a:defRPr>
      </a:lvl3pPr>
      <a:lvl4pPr algn="ctr" rtl="0" eaLnBrk="0" fontAlgn="base" hangingPunct="0">
        <a:spcBef>
          <a:spcPct val="0"/>
        </a:spcBef>
        <a:spcAft>
          <a:spcPct val="0"/>
        </a:spcAft>
        <a:defRPr sz="3600" b="1">
          <a:solidFill>
            <a:schemeClr val="tx2"/>
          </a:solidFill>
          <a:latin typeface="Arial" charset="0"/>
        </a:defRPr>
      </a:lvl4pPr>
      <a:lvl5pPr algn="ctr" rtl="0" eaLnBrk="0" fontAlgn="base" hangingPunct="0">
        <a:spcBef>
          <a:spcPct val="0"/>
        </a:spcBef>
        <a:spcAft>
          <a:spcPct val="0"/>
        </a:spcAft>
        <a:defRPr sz="3600" b="1">
          <a:solidFill>
            <a:schemeClr val="tx2"/>
          </a:solidFill>
          <a:latin typeface="Arial" charset="0"/>
        </a:defRPr>
      </a:lvl5pPr>
      <a:lvl6pPr marL="457200" algn="ctr" rtl="0" fontAlgn="base">
        <a:spcBef>
          <a:spcPct val="0"/>
        </a:spcBef>
        <a:spcAft>
          <a:spcPct val="0"/>
        </a:spcAft>
        <a:defRPr sz="3600" b="1">
          <a:solidFill>
            <a:schemeClr val="tx2"/>
          </a:solidFill>
          <a:latin typeface="Arial" charset="0"/>
        </a:defRPr>
      </a:lvl6pPr>
      <a:lvl7pPr marL="914400" algn="ctr" rtl="0" fontAlgn="base">
        <a:spcBef>
          <a:spcPct val="0"/>
        </a:spcBef>
        <a:spcAft>
          <a:spcPct val="0"/>
        </a:spcAft>
        <a:defRPr sz="3600" b="1">
          <a:solidFill>
            <a:schemeClr val="tx2"/>
          </a:solidFill>
          <a:latin typeface="Arial" charset="0"/>
        </a:defRPr>
      </a:lvl7pPr>
      <a:lvl8pPr marL="1371600" algn="ctr" rtl="0" fontAlgn="base">
        <a:spcBef>
          <a:spcPct val="0"/>
        </a:spcBef>
        <a:spcAft>
          <a:spcPct val="0"/>
        </a:spcAft>
        <a:defRPr sz="3600" b="1">
          <a:solidFill>
            <a:schemeClr val="tx2"/>
          </a:solidFill>
          <a:latin typeface="Arial" charset="0"/>
        </a:defRPr>
      </a:lvl8pPr>
      <a:lvl9pPr marL="1828800" algn="ctr" rtl="0" fontAlgn="base">
        <a:spcBef>
          <a:spcPct val="0"/>
        </a:spcBef>
        <a:spcAft>
          <a:spcPct val="0"/>
        </a:spcAft>
        <a:defRPr sz="3600" b="1">
          <a:solidFill>
            <a:schemeClr val="tx2"/>
          </a:solidFill>
          <a:latin typeface="Arial" charset="0"/>
        </a:defRPr>
      </a:lvl9pPr>
    </p:titleStyle>
    <p:bodyStyle>
      <a:lvl1pPr marL="280988" indent="-280988" algn="l" rtl="0" eaLnBrk="0" fontAlgn="base" hangingPunct="0">
        <a:spcBef>
          <a:spcPct val="50000"/>
        </a:spcBef>
        <a:spcAft>
          <a:spcPct val="0"/>
        </a:spcAft>
        <a:buFont typeface="Wingdings" pitchFamily="2" charset="2"/>
        <a:buChar char="§"/>
        <a:defRPr sz="2400" b="1">
          <a:solidFill>
            <a:schemeClr val="tx1"/>
          </a:solidFill>
          <a:latin typeface="+mn-lt"/>
          <a:ea typeface="+mn-ea"/>
          <a:cs typeface="+mn-cs"/>
        </a:defRPr>
      </a:lvl1pPr>
      <a:lvl2pPr marL="682625" indent="-287338" algn="l" rtl="0" eaLnBrk="0" fontAlgn="base" hangingPunct="0">
        <a:spcBef>
          <a:spcPct val="20000"/>
        </a:spcBef>
        <a:spcAft>
          <a:spcPct val="0"/>
        </a:spcAft>
        <a:buChar char="–"/>
        <a:defRPr sz="2000" b="1">
          <a:solidFill>
            <a:schemeClr val="tx1"/>
          </a:solidFill>
          <a:latin typeface="+mn-lt"/>
        </a:defRPr>
      </a:lvl2pPr>
      <a:lvl3pPr marL="1025525" indent="-228600" algn="l" rtl="0" eaLnBrk="0" fontAlgn="base" hangingPunct="0">
        <a:spcBef>
          <a:spcPct val="20000"/>
        </a:spcBef>
        <a:spcAft>
          <a:spcPct val="0"/>
        </a:spcAft>
        <a:buChar char="•"/>
        <a:defRPr b="1">
          <a:solidFill>
            <a:schemeClr val="tx1"/>
          </a:solidFill>
          <a:latin typeface="+mn-lt"/>
        </a:defRPr>
      </a:lvl3pPr>
      <a:lvl4pPr marL="1368425" indent="-228600" algn="l" rtl="0" eaLnBrk="0" fontAlgn="base" hangingPunct="0">
        <a:spcBef>
          <a:spcPct val="20000"/>
        </a:spcBef>
        <a:spcAft>
          <a:spcPct val="0"/>
        </a:spcAft>
        <a:buChar char="–"/>
        <a:defRPr sz="1600" b="1">
          <a:solidFill>
            <a:schemeClr val="tx1"/>
          </a:solidFill>
          <a:latin typeface="+mn-lt"/>
        </a:defRPr>
      </a:lvl4pPr>
      <a:lvl5pPr marL="1711325" indent="-228600" algn="l" rtl="0" eaLnBrk="0" fontAlgn="base" hangingPunct="0">
        <a:spcBef>
          <a:spcPct val="20000"/>
        </a:spcBef>
        <a:spcAft>
          <a:spcPct val="0"/>
        </a:spcAft>
        <a:buChar char="»"/>
        <a:defRPr sz="1600" b="1">
          <a:solidFill>
            <a:schemeClr val="tx1"/>
          </a:solidFill>
          <a:latin typeface="+mn-lt"/>
        </a:defRPr>
      </a:lvl5pPr>
      <a:lvl6pPr marL="2168525" indent="-228600" algn="l" rtl="0" fontAlgn="base">
        <a:spcBef>
          <a:spcPct val="20000"/>
        </a:spcBef>
        <a:spcAft>
          <a:spcPct val="0"/>
        </a:spcAft>
        <a:buChar char="»"/>
        <a:defRPr sz="1600" b="1">
          <a:solidFill>
            <a:schemeClr val="tx1"/>
          </a:solidFill>
          <a:latin typeface="+mn-lt"/>
        </a:defRPr>
      </a:lvl6pPr>
      <a:lvl7pPr marL="2625725" indent="-228600" algn="l" rtl="0" fontAlgn="base">
        <a:spcBef>
          <a:spcPct val="20000"/>
        </a:spcBef>
        <a:spcAft>
          <a:spcPct val="0"/>
        </a:spcAft>
        <a:buChar char="»"/>
        <a:defRPr sz="1600" b="1">
          <a:solidFill>
            <a:schemeClr val="tx1"/>
          </a:solidFill>
          <a:latin typeface="+mn-lt"/>
        </a:defRPr>
      </a:lvl7pPr>
      <a:lvl8pPr marL="3082925" indent="-228600" algn="l" rtl="0" fontAlgn="base">
        <a:spcBef>
          <a:spcPct val="20000"/>
        </a:spcBef>
        <a:spcAft>
          <a:spcPct val="0"/>
        </a:spcAft>
        <a:buChar char="»"/>
        <a:defRPr sz="1600" b="1">
          <a:solidFill>
            <a:schemeClr val="tx1"/>
          </a:solidFill>
          <a:latin typeface="+mn-lt"/>
        </a:defRPr>
      </a:lvl8pPr>
      <a:lvl9pPr marL="3540125" indent="-228600" algn="l" rtl="0" fontAlgn="base">
        <a:spcBef>
          <a:spcPct val="20000"/>
        </a:spcBef>
        <a:spcAft>
          <a:spcPct val="0"/>
        </a:spcAft>
        <a:buChar char="»"/>
        <a:defRPr sz="16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oberta.tomasini@dau.mil"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6.xml"/><Relationship Id="rId1" Type="http://schemas.openxmlformats.org/officeDocument/2006/relationships/vmlDrawing" Target="../drawings/vmlDrawing1.vml"/><Relationship Id="rId5" Type="http://schemas.openxmlformats.org/officeDocument/2006/relationships/image" Target="../media/image9.wmf"/><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11.xml"/><Relationship Id="rId7" Type="http://schemas.openxmlformats.org/officeDocument/2006/relationships/image" Target="../media/image11.wmf"/><Relationship Id="rId2" Type="http://schemas.openxmlformats.org/officeDocument/2006/relationships/slideLayout" Target="../slideLayouts/slideLayout27.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0.wmf"/><Relationship Id="rId4" Type="http://schemas.openxmlformats.org/officeDocument/2006/relationships/oleObject" Target="../embeddings/oleObject2.bin"/><Relationship Id="rId9" Type="http://schemas.openxmlformats.org/officeDocument/2006/relationships/image" Target="../media/image12.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7.xml"/><Relationship Id="rId1" Type="http://schemas.openxmlformats.org/officeDocument/2006/relationships/vmlDrawing" Target="../drawings/vmlDrawing3.vml"/><Relationship Id="rId5" Type="http://schemas.openxmlformats.org/officeDocument/2006/relationships/image" Target="../media/image13.wmf"/><Relationship Id="rId4"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7.xml"/><Relationship Id="rId1" Type="http://schemas.openxmlformats.org/officeDocument/2006/relationships/vmlDrawing" Target="../drawings/vmlDrawing4.vml"/><Relationship Id="rId5" Type="http://schemas.openxmlformats.org/officeDocument/2006/relationships/image" Target="../media/image14.wmf"/><Relationship Id="rId4" Type="http://schemas.openxmlformats.org/officeDocument/2006/relationships/oleObject" Target="../embeddings/oleObject6.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7.xml"/><Relationship Id="rId1" Type="http://schemas.openxmlformats.org/officeDocument/2006/relationships/vmlDrawing" Target="../drawings/vmlDrawing5.vml"/><Relationship Id="rId5" Type="http://schemas.openxmlformats.org/officeDocument/2006/relationships/image" Target="../media/image15.wmf"/><Relationship Id="rId4" Type="http://schemas.openxmlformats.org/officeDocument/2006/relationships/oleObject" Target="../embeddings/oleObject7.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7.xml"/><Relationship Id="rId1" Type="http://schemas.openxmlformats.org/officeDocument/2006/relationships/vmlDrawing" Target="../drawings/vmlDrawing6.vml"/><Relationship Id="rId5" Type="http://schemas.openxmlformats.org/officeDocument/2006/relationships/image" Target="../media/image16.wmf"/><Relationship Id="rId4" Type="http://schemas.openxmlformats.org/officeDocument/2006/relationships/oleObject" Target="../embeddings/oleObject8.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9.xml"/><Relationship Id="rId1" Type="http://schemas.openxmlformats.org/officeDocument/2006/relationships/vmlDrawing" Target="../drawings/vmlDrawing7.vml"/><Relationship Id="rId5" Type="http://schemas.openxmlformats.org/officeDocument/2006/relationships/image" Target="../media/image17.wmf"/><Relationship Id="rId4" Type="http://schemas.openxmlformats.org/officeDocument/2006/relationships/oleObject" Target="../embeddings/oleObject9.bin"/></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24.xml"/><Relationship Id="rId1" Type="http://schemas.openxmlformats.org/officeDocument/2006/relationships/slideLayout" Target="../slideLayouts/slideLayout7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3.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4.xml"/><Relationship Id="rId1" Type="http://schemas.openxmlformats.org/officeDocument/2006/relationships/vmlDrawing" Target="../drawings/vmlDrawing8.vml"/><Relationship Id="rId5" Type="http://schemas.openxmlformats.org/officeDocument/2006/relationships/image" Target="../media/image19.wmf"/><Relationship Id="rId4" Type="http://schemas.openxmlformats.org/officeDocument/2006/relationships/oleObject" Target="../embeddings/oleObject10.bin"/></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ctrTitle"/>
          </p:nvPr>
        </p:nvSpPr>
        <p:spPr bwMode="auto">
          <a:xfrm>
            <a:off x="152400" y="2571750"/>
            <a:ext cx="8763000" cy="2305050"/>
          </a:xfrm>
          <a:noFill/>
          <a:ln>
            <a:miter lim="800000"/>
            <a:headEnd/>
            <a:tailEnd/>
          </a:ln>
        </p:spPr>
        <p:txBody>
          <a:bodyPr vert="horz" wrap="square" lIns="91440" tIns="45720" rIns="91440" bIns="45720" numCol="1" anchor="t" anchorCtr="0" compatLnSpc="1">
            <a:prstTxWarp prst="textNoShape">
              <a:avLst/>
            </a:prstTxWarp>
          </a:bodyPr>
          <a:lstStyle/>
          <a:p>
            <a:r>
              <a:rPr lang="en-US" sz="4000" i="1" dirty="0" smtClean="0">
                <a:solidFill>
                  <a:srgbClr val="FF0000"/>
                </a:solidFill>
                <a:latin typeface="+mj-lt"/>
              </a:rPr>
              <a:t>“Colors </a:t>
            </a:r>
            <a:r>
              <a:rPr lang="en-US" sz="4000" i="1" dirty="0" smtClean="0">
                <a:solidFill>
                  <a:srgbClr val="9933FF"/>
                </a:solidFill>
                <a:latin typeface="+mj-lt"/>
              </a:rPr>
              <a:t>of </a:t>
            </a:r>
            <a:r>
              <a:rPr lang="en-US" sz="4000" i="1" dirty="0" smtClean="0">
                <a:solidFill>
                  <a:srgbClr val="00B050"/>
                </a:solidFill>
                <a:latin typeface="+mj-lt"/>
              </a:rPr>
              <a:t>Money”</a:t>
            </a:r>
            <a:r>
              <a:rPr lang="en-US" sz="4000" i="1" dirty="0" smtClean="0">
                <a:solidFill>
                  <a:srgbClr val="9933FF"/>
                </a:solidFill>
                <a:latin typeface="+mj-lt"/>
              </a:rPr>
              <a:t/>
            </a:r>
            <a:br>
              <a:rPr lang="en-US" sz="4000" i="1" dirty="0" smtClean="0">
                <a:solidFill>
                  <a:srgbClr val="9933FF"/>
                </a:solidFill>
                <a:latin typeface="+mj-lt"/>
              </a:rPr>
            </a:br>
            <a:endParaRPr lang="en-US" sz="4000" b="0" i="1" dirty="0">
              <a:solidFill>
                <a:srgbClr val="9933FF"/>
              </a:solidFill>
              <a:latin typeface="+mj-lt"/>
            </a:endParaRPr>
          </a:p>
        </p:txBody>
      </p:sp>
      <p:sp>
        <p:nvSpPr>
          <p:cNvPr id="2" name="TextBox 1"/>
          <p:cNvSpPr txBox="1"/>
          <p:nvPr/>
        </p:nvSpPr>
        <p:spPr>
          <a:xfrm>
            <a:off x="1850218" y="5105400"/>
            <a:ext cx="5213287" cy="1600438"/>
          </a:xfrm>
          <a:prstGeom prst="rect">
            <a:avLst/>
          </a:prstGeom>
          <a:noFill/>
        </p:spPr>
        <p:txBody>
          <a:bodyPr wrap="none" rtlCol="0">
            <a:spAutoFit/>
          </a:bodyPr>
          <a:lstStyle/>
          <a:p>
            <a:pPr algn="ctr"/>
            <a:endParaRPr lang="en-US" dirty="0"/>
          </a:p>
          <a:p>
            <a:pPr algn="ctr"/>
            <a:r>
              <a:rPr lang="en-US" sz="2000" dirty="0" smtClean="0"/>
              <a:t>Roberta Tomasini</a:t>
            </a:r>
          </a:p>
          <a:p>
            <a:pPr algn="ctr"/>
            <a:r>
              <a:rPr lang="en-US" sz="2000" dirty="0" smtClean="0"/>
              <a:t>Professor of Financial Management, DAU</a:t>
            </a:r>
          </a:p>
          <a:p>
            <a:pPr algn="ctr"/>
            <a:r>
              <a:rPr lang="en-US" sz="2000" dirty="0" smtClean="0">
                <a:hlinkClick r:id="rId3"/>
              </a:rPr>
              <a:t>roberta.tomasini@dau.mil</a:t>
            </a:r>
            <a:endParaRPr lang="en-US" sz="2000" dirty="0" smtClean="0"/>
          </a:p>
          <a:p>
            <a:pPr algn="ctr"/>
            <a:r>
              <a:rPr lang="en-US" sz="2000" dirty="0" smtClean="0"/>
              <a:t>703-805-3764</a:t>
            </a:r>
            <a:endParaRPr lang="en-US"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rPr>
              <a:t>Outline</a:t>
            </a:r>
            <a:endParaRPr lang="en-US" dirty="0">
              <a:solidFill>
                <a:schemeClr val="accent1"/>
              </a:solidFill>
            </a:endParaRPr>
          </a:p>
        </p:txBody>
      </p:sp>
      <p:sp>
        <p:nvSpPr>
          <p:cNvPr id="3" name="Content Placeholder 2"/>
          <p:cNvSpPr>
            <a:spLocks noGrp="1"/>
          </p:cNvSpPr>
          <p:nvPr>
            <p:ph idx="1"/>
          </p:nvPr>
        </p:nvSpPr>
        <p:spPr>
          <a:xfrm>
            <a:off x="228600" y="1752600"/>
            <a:ext cx="8458200" cy="4343400"/>
          </a:xfrm>
        </p:spPr>
        <p:txBody>
          <a:bodyPr>
            <a:normAutofit fontScale="92500" lnSpcReduction="10000"/>
          </a:bodyPr>
          <a:lstStyle/>
          <a:p>
            <a:r>
              <a:rPr lang="en-US" dirty="0" smtClean="0"/>
              <a:t>Appropriation Categories (AKA “Colors of Money”)</a:t>
            </a:r>
          </a:p>
          <a:p>
            <a:r>
              <a:rPr lang="en-US" dirty="0" smtClean="0"/>
              <a:t>Building a Program Budget</a:t>
            </a:r>
            <a:endParaRPr lang="en-US" dirty="0" smtClean="0"/>
          </a:p>
          <a:p>
            <a:r>
              <a:rPr lang="en-US" dirty="0" smtClean="0"/>
              <a:t>Funding </a:t>
            </a:r>
            <a:r>
              <a:rPr lang="en-US" dirty="0" smtClean="0"/>
              <a:t>Policies</a:t>
            </a:r>
          </a:p>
          <a:p>
            <a:pPr lvl="1"/>
            <a:r>
              <a:rPr lang="en-US" dirty="0" smtClean="0"/>
              <a:t>Annual</a:t>
            </a:r>
          </a:p>
          <a:p>
            <a:pPr lvl="1"/>
            <a:r>
              <a:rPr lang="en-US" dirty="0" smtClean="0"/>
              <a:t>Incremental</a:t>
            </a:r>
          </a:p>
          <a:p>
            <a:pPr lvl="1"/>
            <a:r>
              <a:rPr lang="en-US" dirty="0" smtClean="0"/>
              <a:t>Full</a:t>
            </a:r>
          </a:p>
          <a:p>
            <a:r>
              <a:rPr lang="en-US" dirty="0" smtClean="0"/>
              <a:t>Exceptions to Full Funding Policy	</a:t>
            </a:r>
          </a:p>
          <a:p>
            <a:pPr lvl="1"/>
            <a:r>
              <a:rPr lang="en-US" dirty="0" smtClean="0"/>
              <a:t>Advance Procurement</a:t>
            </a:r>
          </a:p>
          <a:p>
            <a:pPr lvl="1"/>
            <a:r>
              <a:rPr lang="en-US" dirty="0" smtClean="0"/>
              <a:t>MYP (EOQ)</a:t>
            </a:r>
          </a:p>
          <a:p>
            <a:r>
              <a:rPr lang="en-US" dirty="0" smtClean="0"/>
              <a:t>Escalation</a:t>
            </a:r>
            <a:endParaRPr lang="en-US" dirty="0" smtClean="0"/>
          </a:p>
        </p:txBody>
      </p:sp>
      <p:sp>
        <p:nvSpPr>
          <p:cNvPr id="5" name="Slide Number Placeholder 4"/>
          <p:cNvSpPr>
            <a:spLocks noGrp="1"/>
          </p:cNvSpPr>
          <p:nvPr>
            <p:ph type="sldNum" sz="quarter" idx="11"/>
          </p:nvPr>
        </p:nvSpPr>
        <p:spPr/>
        <p:txBody>
          <a:bodyPr/>
          <a:lstStyle/>
          <a:p>
            <a:fld id="{9D116B98-6443-4EDA-B510-448295DEF4B6}"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6" name="Rectangle 403"/>
          <p:cNvSpPr>
            <a:spLocks noChangeArrowheads="1"/>
          </p:cNvSpPr>
          <p:nvPr/>
        </p:nvSpPr>
        <p:spPr bwMode="auto">
          <a:xfrm>
            <a:off x="1371600" y="304800"/>
            <a:ext cx="8286750" cy="500063"/>
          </a:xfrm>
          <a:prstGeom prst="rect">
            <a:avLst/>
          </a:prstGeom>
          <a:noFill/>
          <a:ln w="12700">
            <a:noFill/>
            <a:miter lim="800000"/>
            <a:headEnd/>
            <a:tailEnd/>
          </a:ln>
        </p:spPr>
        <p:txBody>
          <a:bodyPr wrap="none" lIns="85720" tIns="42859" rIns="85720" bIns="42859" anchor="ctr"/>
          <a:lstStyle/>
          <a:p>
            <a:pPr algn="ctr" defTabSz="838200">
              <a:lnSpc>
                <a:spcPct val="80000"/>
              </a:lnSpc>
            </a:pPr>
            <a:r>
              <a:rPr lang="en-US" sz="2800" b="1" dirty="0" smtClean="0">
                <a:solidFill>
                  <a:schemeClr val="accent1"/>
                </a:solidFill>
                <a:latin typeface="Arial" charset="0"/>
              </a:rPr>
              <a:t>FM Scope: From Requirement to Capability</a:t>
            </a:r>
            <a:endParaRPr lang="en-US" sz="2800" b="1" dirty="0">
              <a:solidFill>
                <a:schemeClr val="accent1"/>
              </a:solidFill>
              <a:latin typeface="Arial" charset="0"/>
            </a:endParaRPr>
          </a:p>
        </p:txBody>
      </p:sp>
      <p:grpSp>
        <p:nvGrpSpPr>
          <p:cNvPr id="2" name="Group 176"/>
          <p:cNvGrpSpPr>
            <a:grpSpLocks/>
          </p:cNvGrpSpPr>
          <p:nvPr/>
        </p:nvGrpSpPr>
        <p:grpSpPr bwMode="auto">
          <a:xfrm>
            <a:off x="8001000" y="4953000"/>
            <a:ext cx="890588" cy="527050"/>
            <a:chOff x="4218" y="3854"/>
            <a:chExt cx="561" cy="332"/>
          </a:xfrm>
        </p:grpSpPr>
        <p:sp>
          <p:nvSpPr>
            <p:cNvPr id="9332" name="Line 177"/>
            <p:cNvSpPr>
              <a:spLocks noChangeShapeType="1"/>
            </p:cNvSpPr>
            <p:nvPr/>
          </p:nvSpPr>
          <p:spPr bwMode="auto">
            <a:xfrm>
              <a:off x="4508" y="3891"/>
              <a:ext cx="0" cy="0"/>
            </a:xfrm>
            <a:prstGeom prst="line">
              <a:avLst/>
            </a:prstGeom>
            <a:noFill/>
            <a:ln w="12700">
              <a:solidFill>
                <a:srgbClr val="FFFFFF"/>
              </a:solidFill>
              <a:round/>
              <a:headEnd/>
              <a:tailEnd/>
            </a:ln>
          </p:spPr>
          <p:txBody>
            <a:bodyPr wrap="none" anchor="ctr"/>
            <a:lstStyle/>
            <a:p>
              <a:endParaRPr lang="en-US"/>
            </a:p>
          </p:txBody>
        </p:sp>
        <p:sp>
          <p:nvSpPr>
            <p:cNvPr id="9333" name="Line 178"/>
            <p:cNvSpPr>
              <a:spLocks noChangeShapeType="1"/>
            </p:cNvSpPr>
            <p:nvPr/>
          </p:nvSpPr>
          <p:spPr bwMode="auto">
            <a:xfrm>
              <a:off x="4512" y="3895"/>
              <a:ext cx="24" cy="0"/>
            </a:xfrm>
            <a:prstGeom prst="line">
              <a:avLst/>
            </a:prstGeom>
            <a:noFill/>
            <a:ln w="12700">
              <a:solidFill>
                <a:srgbClr val="000000"/>
              </a:solidFill>
              <a:round/>
              <a:headEnd/>
              <a:tailEnd/>
            </a:ln>
          </p:spPr>
          <p:txBody>
            <a:bodyPr wrap="none" anchor="ctr"/>
            <a:lstStyle/>
            <a:p>
              <a:endParaRPr lang="en-US"/>
            </a:p>
          </p:txBody>
        </p:sp>
        <p:sp>
          <p:nvSpPr>
            <p:cNvPr id="9334" name="Line 179"/>
            <p:cNvSpPr>
              <a:spLocks noChangeShapeType="1"/>
            </p:cNvSpPr>
            <p:nvPr/>
          </p:nvSpPr>
          <p:spPr bwMode="auto">
            <a:xfrm>
              <a:off x="4544" y="3899"/>
              <a:ext cx="0" cy="0"/>
            </a:xfrm>
            <a:prstGeom prst="line">
              <a:avLst/>
            </a:prstGeom>
            <a:noFill/>
            <a:ln w="12700">
              <a:solidFill>
                <a:srgbClr val="000000"/>
              </a:solidFill>
              <a:round/>
              <a:headEnd/>
              <a:tailEnd/>
            </a:ln>
          </p:spPr>
          <p:txBody>
            <a:bodyPr wrap="none" anchor="ctr"/>
            <a:lstStyle/>
            <a:p>
              <a:endParaRPr lang="en-US"/>
            </a:p>
          </p:txBody>
        </p:sp>
        <p:sp>
          <p:nvSpPr>
            <p:cNvPr id="9335" name="Line 180"/>
            <p:cNvSpPr>
              <a:spLocks noChangeShapeType="1"/>
            </p:cNvSpPr>
            <p:nvPr/>
          </p:nvSpPr>
          <p:spPr bwMode="auto">
            <a:xfrm>
              <a:off x="4548" y="3899"/>
              <a:ext cx="0" cy="0"/>
            </a:xfrm>
            <a:prstGeom prst="line">
              <a:avLst/>
            </a:prstGeom>
            <a:noFill/>
            <a:ln w="12700">
              <a:noFill/>
              <a:round/>
              <a:headEnd/>
              <a:tailEnd/>
            </a:ln>
          </p:spPr>
          <p:txBody>
            <a:bodyPr wrap="none" anchor="ctr"/>
            <a:lstStyle/>
            <a:p>
              <a:endParaRPr lang="en-US"/>
            </a:p>
          </p:txBody>
        </p:sp>
        <p:sp>
          <p:nvSpPr>
            <p:cNvPr id="9336" name="Line 181"/>
            <p:cNvSpPr>
              <a:spLocks noChangeShapeType="1"/>
            </p:cNvSpPr>
            <p:nvPr/>
          </p:nvSpPr>
          <p:spPr bwMode="auto">
            <a:xfrm>
              <a:off x="4552" y="3903"/>
              <a:ext cx="0" cy="0"/>
            </a:xfrm>
            <a:prstGeom prst="line">
              <a:avLst/>
            </a:prstGeom>
            <a:noFill/>
            <a:ln w="12700">
              <a:solidFill>
                <a:srgbClr val="000000"/>
              </a:solidFill>
              <a:round/>
              <a:headEnd/>
              <a:tailEnd/>
            </a:ln>
          </p:spPr>
          <p:txBody>
            <a:bodyPr wrap="none" anchor="ctr"/>
            <a:lstStyle/>
            <a:p>
              <a:endParaRPr lang="en-US"/>
            </a:p>
          </p:txBody>
        </p:sp>
        <p:sp>
          <p:nvSpPr>
            <p:cNvPr id="9337" name="Line 182"/>
            <p:cNvSpPr>
              <a:spLocks noChangeShapeType="1"/>
            </p:cNvSpPr>
            <p:nvPr/>
          </p:nvSpPr>
          <p:spPr bwMode="auto">
            <a:xfrm>
              <a:off x="4560" y="3911"/>
              <a:ext cx="0" cy="9"/>
            </a:xfrm>
            <a:prstGeom prst="line">
              <a:avLst/>
            </a:prstGeom>
            <a:noFill/>
            <a:ln w="12700">
              <a:solidFill>
                <a:srgbClr val="000000"/>
              </a:solidFill>
              <a:round/>
              <a:headEnd/>
              <a:tailEnd/>
            </a:ln>
          </p:spPr>
          <p:txBody>
            <a:bodyPr wrap="none" anchor="ctr"/>
            <a:lstStyle/>
            <a:p>
              <a:endParaRPr lang="en-US"/>
            </a:p>
          </p:txBody>
        </p:sp>
        <p:sp>
          <p:nvSpPr>
            <p:cNvPr id="9338" name="Line 183"/>
            <p:cNvSpPr>
              <a:spLocks noChangeShapeType="1"/>
            </p:cNvSpPr>
            <p:nvPr/>
          </p:nvSpPr>
          <p:spPr bwMode="auto">
            <a:xfrm>
              <a:off x="4564" y="3924"/>
              <a:ext cx="0" cy="0"/>
            </a:xfrm>
            <a:prstGeom prst="line">
              <a:avLst/>
            </a:prstGeom>
            <a:noFill/>
            <a:ln w="12700">
              <a:noFill/>
              <a:round/>
              <a:headEnd/>
              <a:tailEnd/>
            </a:ln>
          </p:spPr>
          <p:txBody>
            <a:bodyPr wrap="none" anchor="ctr"/>
            <a:lstStyle/>
            <a:p>
              <a:endParaRPr lang="en-US"/>
            </a:p>
          </p:txBody>
        </p:sp>
        <p:sp>
          <p:nvSpPr>
            <p:cNvPr id="9339" name="Line 184"/>
            <p:cNvSpPr>
              <a:spLocks noChangeShapeType="1"/>
            </p:cNvSpPr>
            <p:nvPr/>
          </p:nvSpPr>
          <p:spPr bwMode="auto">
            <a:xfrm>
              <a:off x="4568" y="3924"/>
              <a:ext cx="32" cy="0"/>
            </a:xfrm>
            <a:prstGeom prst="line">
              <a:avLst/>
            </a:prstGeom>
            <a:noFill/>
            <a:ln w="12700">
              <a:solidFill>
                <a:srgbClr val="000000"/>
              </a:solidFill>
              <a:round/>
              <a:headEnd/>
              <a:tailEnd/>
            </a:ln>
          </p:spPr>
          <p:txBody>
            <a:bodyPr wrap="none" anchor="ctr"/>
            <a:lstStyle/>
            <a:p>
              <a:endParaRPr lang="en-US"/>
            </a:p>
          </p:txBody>
        </p:sp>
        <p:sp>
          <p:nvSpPr>
            <p:cNvPr id="9340" name="Line 185"/>
            <p:cNvSpPr>
              <a:spLocks noChangeShapeType="1"/>
            </p:cNvSpPr>
            <p:nvPr/>
          </p:nvSpPr>
          <p:spPr bwMode="auto">
            <a:xfrm>
              <a:off x="4604" y="3924"/>
              <a:ext cx="0" cy="0"/>
            </a:xfrm>
            <a:prstGeom prst="line">
              <a:avLst/>
            </a:prstGeom>
            <a:noFill/>
            <a:ln w="12700">
              <a:noFill/>
              <a:round/>
              <a:headEnd/>
              <a:tailEnd/>
            </a:ln>
          </p:spPr>
          <p:txBody>
            <a:bodyPr wrap="none" anchor="ctr"/>
            <a:lstStyle/>
            <a:p>
              <a:endParaRPr lang="en-US"/>
            </a:p>
          </p:txBody>
        </p:sp>
        <p:sp>
          <p:nvSpPr>
            <p:cNvPr id="9341" name="Line 186"/>
            <p:cNvSpPr>
              <a:spLocks noChangeShapeType="1"/>
            </p:cNvSpPr>
            <p:nvPr/>
          </p:nvSpPr>
          <p:spPr bwMode="auto">
            <a:xfrm>
              <a:off x="4608" y="3928"/>
              <a:ext cx="0" cy="9"/>
            </a:xfrm>
            <a:prstGeom prst="line">
              <a:avLst/>
            </a:prstGeom>
            <a:noFill/>
            <a:ln w="12700">
              <a:solidFill>
                <a:srgbClr val="000000"/>
              </a:solidFill>
              <a:round/>
              <a:headEnd/>
              <a:tailEnd/>
            </a:ln>
          </p:spPr>
          <p:txBody>
            <a:bodyPr wrap="none" anchor="ctr"/>
            <a:lstStyle/>
            <a:p>
              <a:endParaRPr lang="en-US"/>
            </a:p>
          </p:txBody>
        </p:sp>
        <p:sp>
          <p:nvSpPr>
            <p:cNvPr id="9342" name="Line 187"/>
            <p:cNvSpPr>
              <a:spLocks noChangeShapeType="1"/>
            </p:cNvSpPr>
            <p:nvPr/>
          </p:nvSpPr>
          <p:spPr bwMode="auto">
            <a:xfrm>
              <a:off x="4612" y="3941"/>
              <a:ext cx="0" cy="0"/>
            </a:xfrm>
            <a:prstGeom prst="line">
              <a:avLst/>
            </a:prstGeom>
            <a:noFill/>
            <a:ln w="12700">
              <a:noFill/>
              <a:round/>
              <a:headEnd/>
              <a:tailEnd/>
            </a:ln>
          </p:spPr>
          <p:txBody>
            <a:bodyPr wrap="none" anchor="ctr"/>
            <a:lstStyle/>
            <a:p>
              <a:endParaRPr lang="en-US"/>
            </a:p>
          </p:txBody>
        </p:sp>
        <p:sp>
          <p:nvSpPr>
            <p:cNvPr id="9343" name="Line 188"/>
            <p:cNvSpPr>
              <a:spLocks noChangeShapeType="1"/>
            </p:cNvSpPr>
            <p:nvPr/>
          </p:nvSpPr>
          <p:spPr bwMode="auto">
            <a:xfrm>
              <a:off x="4616" y="3941"/>
              <a:ext cx="135" cy="0"/>
            </a:xfrm>
            <a:prstGeom prst="line">
              <a:avLst/>
            </a:prstGeom>
            <a:noFill/>
            <a:ln w="12700">
              <a:solidFill>
                <a:srgbClr val="000000"/>
              </a:solidFill>
              <a:round/>
              <a:headEnd/>
              <a:tailEnd/>
            </a:ln>
          </p:spPr>
          <p:txBody>
            <a:bodyPr wrap="none" anchor="ctr"/>
            <a:lstStyle/>
            <a:p>
              <a:endParaRPr lang="en-US"/>
            </a:p>
          </p:txBody>
        </p:sp>
        <p:sp>
          <p:nvSpPr>
            <p:cNvPr id="9344" name="Line 189"/>
            <p:cNvSpPr>
              <a:spLocks noChangeShapeType="1"/>
            </p:cNvSpPr>
            <p:nvPr/>
          </p:nvSpPr>
          <p:spPr bwMode="auto">
            <a:xfrm>
              <a:off x="4755" y="3941"/>
              <a:ext cx="0" cy="0"/>
            </a:xfrm>
            <a:prstGeom prst="line">
              <a:avLst/>
            </a:prstGeom>
            <a:noFill/>
            <a:ln w="12700">
              <a:noFill/>
              <a:round/>
              <a:headEnd/>
              <a:tailEnd/>
            </a:ln>
          </p:spPr>
          <p:txBody>
            <a:bodyPr wrap="none" anchor="ctr"/>
            <a:lstStyle/>
            <a:p>
              <a:endParaRPr lang="en-US"/>
            </a:p>
          </p:txBody>
        </p:sp>
        <p:sp>
          <p:nvSpPr>
            <p:cNvPr id="9345" name="Line 190"/>
            <p:cNvSpPr>
              <a:spLocks noChangeShapeType="1"/>
            </p:cNvSpPr>
            <p:nvPr/>
          </p:nvSpPr>
          <p:spPr bwMode="auto">
            <a:xfrm>
              <a:off x="4759" y="3945"/>
              <a:ext cx="0" cy="0"/>
            </a:xfrm>
            <a:prstGeom prst="line">
              <a:avLst/>
            </a:prstGeom>
            <a:noFill/>
            <a:ln w="12700">
              <a:solidFill>
                <a:srgbClr val="000000"/>
              </a:solidFill>
              <a:round/>
              <a:headEnd/>
              <a:tailEnd/>
            </a:ln>
          </p:spPr>
          <p:txBody>
            <a:bodyPr wrap="none" anchor="ctr"/>
            <a:lstStyle/>
            <a:p>
              <a:endParaRPr lang="en-US"/>
            </a:p>
          </p:txBody>
        </p:sp>
        <p:sp>
          <p:nvSpPr>
            <p:cNvPr id="9346" name="Line 191"/>
            <p:cNvSpPr>
              <a:spLocks noChangeShapeType="1"/>
            </p:cNvSpPr>
            <p:nvPr/>
          </p:nvSpPr>
          <p:spPr bwMode="auto">
            <a:xfrm>
              <a:off x="4763" y="3949"/>
              <a:ext cx="0" cy="0"/>
            </a:xfrm>
            <a:prstGeom prst="line">
              <a:avLst/>
            </a:prstGeom>
            <a:noFill/>
            <a:ln w="12700">
              <a:noFill/>
              <a:round/>
              <a:headEnd/>
              <a:tailEnd/>
            </a:ln>
          </p:spPr>
          <p:txBody>
            <a:bodyPr wrap="none" anchor="ctr"/>
            <a:lstStyle/>
            <a:p>
              <a:endParaRPr lang="en-US"/>
            </a:p>
          </p:txBody>
        </p:sp>
        <p:sp>
          <p:nvSpPr>
            <p:cNvPr id="9347" name="Line 192"/>
            <p:cNvSpPr>
              <a:spLocks noChangeShapeType="1"/>
            </p:cNvSpPr>
            <p:nvPr/>
          </p:nvSpPr>
          <p:spPr bwMode="auto">
            <a:xfrm flipH="1">
              <a:off x="4608" y="3949"/>
              <a:ext cx="159" cy="0"/>
            </a:xfrm>
            <a:prstGeom prst="line">
              <a:avLst/>
            </a:prstGeom>
            <a:noFill/>
            <a:ln w="12700">
              <a:solidFill>
                <a:srgbClr val="000000"/>
              </a:solidFill>
              <a:round/>
              <a:headEnd/>
              <a:tailEnd/>
            </a:ln>
          </p:spPr>
          <p:txBody>
            <a:bodyPr wrap="none" anchor="ctr"/>
            <a:lstStyle/>
            <a:p>
              <a:endParaRPr lang="en-US"/>
            </a:p>
          </p:txBody>
        </p:sp>
        <p:sp>
          <p:nvSpPr>
            <p:cNvPr id="9348" name="Line 193"/>
            <p:cNvSpPr>
              <a:spLocks noChangeShapeType="1"/>
            </p:cNvSpPr>
            <p:nvPr/>
          </p:nvSpPr>
          <p:spPr bwMode="auto">
            <a:xfrm>
              <a:off x="4612" y="3949"/>
              <a:ext cx="0" cy="0"/>
            </a:xfrm>
            <a:prstGeom prst="line">
              <a:avLst/>
            </a:prstGeom>
            <a:noFill/>
            <a:ln w="12700">
              <a:noFill/>
              <a:round/>
              <a:headEnd/>
              <a:tailEnd/>
            </a:ln>
          </p:spPr>
          <p:txBody>
            <a:bodyPr wrap="none" anchor="ctr"/>
            <a:lstStyle/>
            <a:p>
              <a:endParaRPr lang="en-US"/>
            </a:p>
          </p:txBody>
        </p:sp>
        <p:sp>
          <p:nvSpPr>
            <p:cNvPr id="9349" name="Line 194"/>
            <p:cNvSpPr>
              <a:spLocks noChangeShapeType="1"/>
            </p:cNvSpPr>
            <p:nvPr/>
          </p:nvSpPr>
          <p:spPr bwMode="auto">
            <a:xfrm flipH="1">
              <a:off x="4600" y="3949"/>
              <a:ext cx="16" cy="0"/>
            </a:xfrm>
            <a:prstGeom prst="line">
              <a:avLst/>
            </a:prstGeom>
            <a:noFill/>
            <a:ln w="12700">
              <a:solidFill>
                <a:srgbClr val="000000"/>
              </a:solidFill>
              <a:round/>
              <a:headEnd/>
              <a:tailEnd/>
            </a:ln>
          </p:spPr>
          <p:txBody>
            <a:bodyPr wrap="none" anchor="ctr"/>
            <a:lstStyle/>
            <a:p>
              <a:endParaRPr lang="en-US"/>
            </a:p>
          </p:txBody>
        </p:sp>
        <p:sp>
          <p:nvSpPr>
            <p:cNvPr id="9350" name="Line 195"/>
            <p:cNvSpPr>
              <a:spLocks noChangeShapeType="1"/>
            </p:cNvSpPr>
            <p:nvPr/>
          </p:nvSpPr>
          <p:spPr bwMode="auto">
            <a:xfrm flipH="1">
              <a:off x="4568" y="3953"/>
              <a:ext cx="40" cy="26"/>
            </a:xfrm>
            <a:prstGeom prst="line">
              <a:avLst/>
            </a:prstGeom>
            <a:noFill/>
            <a:ln w="12700">
              <a:solidFill>
                <a:srgbClr val="000000"/>
              </a:solidFill>
              <a:round/>
              <a:headEnd/>
              <a:tailEnd/>
            </a:ln>
          </p:spPr>
          <p:txBody>
            <a:bodyPr wrap="none" anchor="ctr"/>
            <a:lstStyle/>
            <a:p>
              <a:endParaRPr lang="en-US"/>
            </a:p>
          </p:txBody>
        </p:sp>
        <p:sp>
          <p:nvSpPr>
            <p:cNvPr id="9351" name="Line 196"/>
            <p:cNvSpPr>
              <a:spLocks noChangeShapeType="1"/>
            </p:cNvSpPr>
            <p:nvPr/>
          </p:nvSpPr>
          <p:spPr bwMode="auto">
            <a:xfrm flipH="1">
              <a:off x="4552" y="3987"/>
              <a:ext cx="24" cy="0"/>
            </a:xfrm>
            <a:prstGeom prst="line">
              <a:avLst/>
            </a:prstGeom>
            <a:noFill/>
            <a:ln w="12700">
              <a:solidFill>
                <a:srgbClr val="000000"/>
              </a:solidFill>
              <a:round/>
              <a:headEnd/>
              <a:tailEnd/>
            </a:ln>
          </p:spPr>
          <p:txBody>
            <a:bodyPr wrap="none" anchor="ctr"/>
            <a:lstStyle/>
            <a:p>
              <a:endParaRPr lang="en-US"/>
            </a:p>
          </p:txBody>
        </p:sp>
        <p:sp>
          <p:nvSpPr>
            <p:cNvPr id="9352" name="Line 197"/>
            <p:cNvSpPr>
              <a:spLocks noChangeShapeType="1"/>
            </p:cNvSpPr>
            <p:nvPr/>
          </p:nvSpPr>
          <p:spPr bwMode="auto">
            <a:xfrm>
              <a:off x="4556" y="3991"/>
              <a:ext cx="0" cy="0"/>
            </a:xfrm>
            <a:prstGeom prst="line">
              <a:avLst/>
            </a:prstGeom>
            <a:noFill/>
            <a:ln w="12700">
              <a:noFill/>
              <a:round/>
              <a:headEnd/>
              <a:tailEnd/>
            </a:ln>
          </p:spPr>
          <p:txBody>
            <a:bodyPr wrap="none" anchor="ctr"/>
            <a:lstStyle/>
            <a:p>
              <a:endParaRPr lang="en-US"/>
            </a:p>
          </p:txBody>
        </p:sp>
        <p:sp>
          <p:nvSpPr>
            <p:cNvPr id="9353" name="Line 198"/>
            <p:cNvSpPr>
              <a:spLocks noChangeShapeType="1"/>
            </p:cNvSpPr>
            <p:nvPr/>
          </p:nvSpPr>
          <p:spPr bwMode="auto">
            <a:xfrm>
              <a:off x="4560" y="3991"/>
              <a:ext cx="80" cy="0"/>
            </a:xfrm>
            <a:prstGeom prst="line">
              <a:avLst/>
            </a:prstGeom>
            <a:noFill/>
            <a:ln w="12700">
              <a:solidFill>
                <a:srgbClr val="000000"/>
              </a:solidFill>
              <a:round/>
              <a:headEnd/>
              <a:tailEnd/>
            </a:ln>
          </p:spPr>
          <p:txBody>
            <a:bodyPr wrap="none" anchor="ctr"/>
            <a:lstStyle/>
            <a:p>
              <a:endParaRPr lang="en-US"/>
            </a:p>
          </p:txBody>
        </p:sp>
        <p:sp>
          <p:nvSpPr>
            <p:cNvPr id="9354" name="Line 199"/>
            <p:cNvSpPr>
              <a:spLocks noChangeShapeType="1"/>
            </p:cNvSpPr>
            <p:nvPr/>
          </p:nvSpPr>
          <p:spPr bwMode="auto">
            <a:xfrm>
              <a:off x="4644" y="3991"/>
              <a:ext cx="0" cy="0"/>
            </a:xfrm>
            <a:prstGeom prst="line">
              <a:avLst/>
            </a:prstGeom>
            <a:noFill/>
            <a:ln w="12700">
              <a:noFill/>
              <a:round/>
              <a:headEnd/>
              <a:tailEnd/>
            </a:ln>
          </p:spPr>
          <p:txBody>
            <a:bodyPr wrap="none" anchor="ctr"/>
            <a:lstStyle/>
            <a:p>
              <a:endParaRPr lang="en-US"/>
            </a:p>
          </p:txBody>
        </p:sp>
        <p:sp>
          <p:nvSpPr>
            <p:cNvPr id="9355" name="Line 200"/>
            <p:cNvSpPr>
              <a:spLocks noChangeShapeType="1"/>
            </p:cNvSpPr>
            <p:nvPr/>
          </p:nvSpPr>
          <p:spPr bwMode="auto">
            <a:xfrm>
              <a:off x="4648" y="3995"/>
              <a:ext cx="8" cy="9"/>
            </a:xfrm>
            <a:prstGeom prst="line">
              <a:avLst/>
            </a:prstGeom>
            <a:noFill/>
            <a:ln w="12700">
              <a:solidFill>
                <a:srgbClr val="000000"/>
              </a:solidFill>
              <a:round/>
              <a:headEnd/>
              <a:tailEnd/>
            </a:ln>
          </p:spPr>
          <p:txBody>
            <a:bodyPr wrap="none" anchor="ctr"/>
            <a:lstStyle/>
            <a:p>
              <a:endParaRPr lang="en-US"/>
            </a:p>
          </p:txBody>
        </p:sp>
        <p:sp>
          <p:nvSpPr>
            <p:cNvPr id="9356" name="Line 201"/>
            <p:cNvSpPr>
              <a:spLocks noChangeShapeType="1"/>
            </p:cNvSpPr>
            <p:nvPr/>
          </p:nvSpPr>
          <p:spPr bwMode="auto">
            <a:xfrm>
              <a:off x="4660" y="4008"/>
              <a:ext cx="0" cy="0"/>
            </a:xfrm>
            <a:prstGeom prst="line">
              <a:avLst/>
            </a:prstGeom>
            <a:noFill/>
            <a:ln w="12700">
              <a:noFill/>
              <a:round/>
              <a:headEnd/>
              <a:tailEnd/>
            </a:ln>
          </p:spPr>
          <p:txBody>
            <a:bodyPr wrap="none" anchor="ctr"/>
            <a:lstStyle/>
            <a:p>
              <a:endParaRPr lang="en-US"/>
            </a:p>
          </p:txBody>
        </p:sp>
        <p:sp>
          <p:nvSpPr>
            <p:cNvPr id="9357" name="Line 202"/>
            <p:cNvSpPr>
              <a:spLocks noChangeShapeType="1"/>
            </p:cNvSpPr>
            <p:nvPr/>
          </p:nvSpPr>
          <p:spPr bwMode="auto">
            <a:xfrm>
              <a:off x="4664" y="4008"/>
              <a:ext cx="23" cy="0"/>
            </a:xfrm>
            <a:prstGeom prst="line">
              <a:avLst/>
            </a:prstGeom>
            <a:noFill/>
            <a:ln w="12700">
              <a:solidFill>
                <a:srgbClr val="000000"/>
              </a:solidFill>
              <a:round/>
              <a:headEnd/>
              <a:tailEnd/>
            </a:ln>
          </p:spPr>
          <p:txBody>
            <a:bodyPr wrap="none" anchor="ctr"/>
            <a:lstStyle/>
            <a:p>
              <a:endParaRPr lang="en-US"/>
            </a:p>
          </p:txBody>
        </p:sp>
        <p:sp>
          <p:nvSpPr>
            <p:cNvPr id="9358" name="Line 203"/>
            <p:cNvSpPr>
              <a:spLocks noChangeShapeType="1"/>
            </p:cNvSpPr>
            <p:nvPr/>
          </p:nvSpPr>
          <p:spPr bwMode="auto">
            <a:xfrm flipH="1">
              <a:off x="4679" y="4008"/>
              <a:ext cx="16" cy="0"/>
            </a:xfrm>
            <a:prstGeom prst="line">
              <a:avLst/>
            </a:prstGeom>
            <a:noFill/>
            <a:ln w="12700">
              <a:solidFill>
                <a:srgbClr val="000000"/>
              </a:solidFill>
              <a:round/>
              <a:headEnd/>
              <a:tailEnd/>
            </a:ln>
          </p:spPr>
          <p:txBody>
            <a:bodyPr wrap="none" anchor="ctr"/>
            <a:lstStyle/>
            <a:p>
              <a:endParaRPr lang="en-US"/>
            </a:p>
          </p:txBody>
        </p:sp>
        <p:sp>
          <p:nvSpPr>
            <p:cNvPr id="9359" name="Line 204"/>
            <p:cNvSpPr>
              <a:spLocks noChangeShapeType="1"/>
            </p:cNvSpPr>
            <p:nvPr/>
          </p:nvSpPr>
          <p:spPr bwMode="auto">
            <a:xfrm>
              <a:off x="4683" y="4008"/>
              <a:ext cx="0" cy="0"/>
            </a:xfrm>
            <a:prstGeom prst="line">
              <a:avLst/>
            </a:prstGeom>
            <a:noFill/>
            <a:ln w="12700">
              <a:noFill/>
              <a:round/>
              <a:headEnd/>
              <a:tailEnd/>
            </a:ln>
          </p:spPr>
          <p:txBody>
            <a:bodyPr wrap="none" anchor="ctr"/>
            <a:lstStyle/>
            <a:p>
              <a:endParaRPr lang="en-US"/>
            </a:p>
          </p:txBody>
        </p:sp>
        <p:sp>
          <p:nvSpPr>
            <p:cNvPr id="9360" name="Line 205"/>
            <p:cNvSpPr>
              <a:spLocks noChangeShapeType="1"/>
            </p:cNvSpPr>
            <p:nvPr/>
          </p:nvSpPr>
          <p:spPr bwMode="auto">
            <a:xfrm>
              <a:off x="4687" y="4012"/>
              <a:ext cx="40" cy="17"/>
            </a:xfrm>
            <a:prstGeom prst="line">
              <a:avLst/>
            </a:prstGeom>
            <a:noFill/>
            <a:ln w="12700">
              <a:solidFill>
                <a:srgbClr val="000000"/>
              </a:solidFill>
              <a:round/>
              <a:headEnd/>
              <a:tailEnd/>
            </a:ln>
          </p:spPr>
          <p:txBody>
            <a:bodyPr wrap="none" anchor="ctr"/>
            <a:lstStyle/>
            <a:p>
              <a:endParaRPr lang="en-US"/>
            </a:p>
          </p:txBody>
        </p:sp>
        <p:sp>
          <p:nvSpPr>
            <p:cNvPr id="9361" name="Line 206"/>
            <p:cNvSpPr>
              <a:spLocks noChangeShapeType="1"/>
            </p:cNvSpPr>
            <p:nvPr/>
          </p:nvSpPr>
          <p:spPr bwMode="auto">
            <a:xfrm>
              <a:off x="4731" y="4033"/>
              <a:ext cx="0" cy="0"/>
            </a:xfrm>
            <a:prstGeom prst="line">
              <a:avLst/>
            </a:prstGeom>
            <a:noFill/>
            <a:ln w="12700">
              <a:noFill/>
              <a:round/>
              <a:headEnd/>
              <a:tailEnd/>
            </a:ln>
          </p:spPr>
          <p:txBody>
            <a:bodyPr wrap="none" anchor="ctr"/>
            <a:lstStyle/>
            <a:p>
              <a:endParaRPr lang="en-US"/>
            </a:p>
          </p:txBody>
        </p:sp>
        <p:sp>
          <p:nvSpPr>
            <p:cNvPr id="9362" name="Line 207"/>
            <p:cNvSpPr>
              <a:spLocks noChangeShapeType="1"/>
            </p:cNvSpPr>
            <p:nvPr/>
          </p:nvSpPr>
          <p:spPr bwMode="auto">
            <a:xfrm>
              <a:off x="4735" y="4037"/>
              <a:ext cx="24" cy="0"/>
            </a:xfrm>
            <a:prstGeom prst="line">
              <a:avLst/>
            </a:prstGeom>
            <a:noFill/>
            <a:ln w="12700">
              <a:solidFill>
                <a:srgbClr val="000000"/>
              </a:solidFill>
              <a:round/>
              <a:headEnd/>
              <a:tailEnd/>
            </a:ln>
          </p:spPr>
          <p:txBody>
            <a:bodyPr wrap="none" anchor="ctr"/>
            <a:lstStyle/>
            <a:p>
              <a:endParaRPr lang="en-US"/>
            </a:p>
          </p:txBody>
        </p:sp>
        <p:sp>
          <p:nvSpPr>
            <p:cNvPr id="9363" name="Line 208"/>
            <p:cNvSpPr>
              <a:spLocks noChangeShapeType="1"/>
            </p:cNvSpPr>
            <p:nvPr/>
          </p:nvSpPr>
          <p:spPr bwMode="auto">
            <a:xfrm>
              <a:off x="4763" y="4041"/>
              <a:ext cx="0" cy="0"/>
            </a:xfrm>
            <a:prstGeom prst="line">
              <a:avLst/>
            </a:prstGeom>
            <a:noFill/>
            <a:ln w="12700">
              <a:noFill/>
              <a:round/>
              <a:headEnd/>
              <a:tailEnd/>
            </a:ln>
          </p:spPr>
          <p:txBody>
            <a:bodyPr wrap="none" anchor="ctr"/>
            <a:lstStyle/>
            <a:p>
              <a:endParaRPr lang="en-US"/>
            </a:p>
          </p:txBody>
        </p:sp>
        <p:sp>
          <p:nvSpPr>
            <p:cNvPr id="9364" name="Line 209"/>
            <p:cNvSpPr>
              <a:spLocks noChangeShapeType="1"/>
            </p:cNvSpPr>
            <p:nvPr/>
          </p:nvSpPr>
          <p:spPr bwMode="auto">
            <a:xfrm>
              <a:off x="4767" y="4045"/>
              <a:ext cx="0" cy="24"/>
            </a:xfrm>
            <a:prstGeom prst="line">
              <a:avLst/>
            </a:prstGeom>
            <a:noFill/>
            <a:ln w="12700">
              <a:solidFill>
                <a:srgbClr val="000000"/>
              </a:solidFill>
              <a:round/>
              <a:headEnd/>
              <a:tailEnd/>
            </a:ln>
          </p:spPr>
          <p:txBody>
            <a:bodyPr wrap="none" anchor="ctr"/>
            <a:lstStyle/>
            <a:p>
              <a:endParaRPr lang="en-US"/>
            </a:p>
          </p:txBody>
        </p:sp>
        <p:sp>
          <p:nvSpPr>
            <p:cNvPr id="9365" name="Line 210"/>
            <p:cNvSpPr>
              <a:spLocks noChangeShapeType="1"/>
            </p:cNvSpPr>
            <p:nvPr/>
          </p:nvSpPr>
          <p:spPr bwMode="auto">
            <a:xfrm>
              <a:off x="4771" y="4073"/>
              <a:ext cx="0" cy="0"/>
            </a:xfrm>
            <a:prstGeom prst="line">
              <a:avLst/>
            </a:prstGeom>
            <a:noFill/>
            <a:ln w="12700">
              <a:noFill/>
              <a:round/>
              <a:headEnd/>
              <a:tailEnd/>
            </a:ln>
          </p:spPr>
          <p:txBody>
            <a:bodyPr wrap="none" anchor="ctr"/>
            <a:lstStyle/>
            <a:p>
              <a:endParaRPr lang="en-US"/>
            </a:p>
          </p:txBody>
        </p:sp>
        <p:sp>
          <p:nvSpPr>
            <p:cNvPr id="9366" name="Line 211"/>
            <p:cNvSpPr>
              <a:spLocks noChangeShapeType="1"/>
            </p:cNvSpPr>
            <p:nvPr/>
          </p:nvSpPr>
          <p:spPr bwMode="auto">
            <a:xfrm flipH="1">
              <a:off x="4759" y="4077"/>
              <a:ext cx="16" cy="17"/>
            </a:xfrm>
            <a:prstGeom prst="line">
              <a:avLst/>
            </a:prstGeom>
            <a:noFill/>
            <a:ln w="12700">
              <a:solidFill>
                <a:srgbClr val="000000"/>
              </a:solidFill>
              <a:round/>
              <a:headEnd/>
              <a:tailEnd/>
            </a:ln>
          </p:spPr>
          <p:txBody>
            <a:bodyPr wrap="none" anchor="ctr"/>
            <a:lstStyle/>
            <a:p>
              <a:endParaRPr lang="en-US"/>
            </a:p>
          </p:txBody>
        </p:sp>
        <p:sp>
          <p:nvSpPr>
            <p:cNvPr id="9367" name="Line 212"/>
            <p:cNvSpPr>
              <a:spLocks noChangeShapeType="1"/>
            </p:cNvSpPr>
            <p:nvPr/>
          </p:nvSpPr>
          <p:spPr bwMode="auto">
            <a:xfrm>
              <a:off x="4763" y="4098"/>
              <a:ext cx="0" cy="0"/>
            </a:xfrm>
            <a:prstGeom prst="line">
              <a:avLst/>
            </a:prstGeom>
            <a:noFill/>
            <a:ln w="12700">
              <a:noFill/>
              <a:round/>
              <a:headEnd/>
              <a:tailEnd/>
            </a:ln>
          </p:spPr>
          <p:txBody>
            <a:bodyPr wrap="none" anchor="ctr"/>
            <a:lstStyle/>
            <a:p>
              <a:endParaRPr lang="en-US"/>
            </a:p>
          </p:txBody>
        </p:sp>
        <p:sp>
          <p:nvSpPr>
            <p:cNvPr id="9368" name="Line 213"/>
            <p:cNvSpPr>
              <a:spLocks noChangeShapeType="1"/>
            </p:cNvSpPr>
            <p:nvPr/>
          </p:nvSpPr>
          <p:spPr bwMode="auto">
            <a:xfrm flipH="1">
              <a:off x="4751" y="4102"/>
              <a:ext cx="16" cy="26"/>
            </a:xfrm>
            <a:prstGeom prst="line">
              <a:avLst/>
            </a:prstGeom>
            <a:noFill/>
            <a:ln w="12700">
              <a:solidFill>
                <a:srgbClr val="000000"/>
              </a:solidFill>
              <a:round/>
              <a:headEnd/>
              <a:tailEnd/>
            </a:ln>
          </p:spPr>
          <p:txBody>
            <a:bodyPr wrap="none" anchor="ctr"/>
            <a:lstStyle/>
            <a:p>
              <a:endParaRPr lang="en-US"/>
            </a:p>
          </p:txBody>
        </p:sp>
        <p:sp>
          <p:nvSpPr>
            <p:cNvPr id="9369" name="Line 214"/>
            <p:cNvSpPr>
              <a:spLocks noChangeShapeType="1"/>
            </p:cNvSpPr>
            <p:nvPr/>
          </p:nvSpPr>
          <p:spPr bwMode="auto">
            <a:xfrm flipH="1">
              <a:off x="4743" y="4132"/>
              <a:ext cx="16" cy="0"/>
            </a:xfrm>
            <a:prstGeom prst="line">
              <a:avLst/>
            </a:prstGeom>
            <a:noFill/>
            <a:ln w="12700">
              <a:solidFill>
                <a:srgbClr val="000000"/>
              </a:solidFill>
              <a:round/>
              <a:headEnd/>
              <a:tailEnd/>
            </a:ln>
          </p:spPr>
          <p:txBody>
            <a:bodyPr wrap="none" anchor="ctr"/>
            <a:lstStyle/>
            <a:p>
              <a:endParaRPr lang="en-US"/>
            </a:p>
          </p:txBody>
        </p:sp>
        <p:sp>
          <p:nvSpPr>
            <p:cNvPr id="9370" name="Line 215"/>
            <p:cNvSpPr>
              <a:spLocks noChangeShapeType="1"/>
            </p:cNvSpPr>
            <p:nvPr/>
          </p:nvSpPr>
          <p:spPr bwMode="auto">
            <a:xfrm>
              <a:off x="4747" y="4132"/>
              <a:ext cx="0" cy="0"/>
            </a:xfrm>
            <a:prstGeom prst="line">
              <a:avLst/>
            </a:prstGeom>
            <a:noFill/>
            <a:ln w="12700">
              <a:noFill/>
              <a:round/>
              <a:headEnd/>
              <a:tailEnd/>
            </a:ln>
          </p:spPr>
          <p:txBody>
            <a:bodyPr wrap="none" anchor="ctr"/>
            <a:lstStyle/>
            <a:p>
              <a:endParaRPr lang="en-US"/>
            </a:p>
          </p:txBody>
        </p:sp>
        <p:sp>
          <p:nvSpPr>
            <p:cNvPr id="9371" name="Line 216"/>
            <p:cNvSpPr>
              <a:spLocks noChangeShapeType="1"/>
            </p:cNvSpPr>
            <p:nvPr/>
          </p:nvSpPr>
          <p:spPr bwMode="auto">
            <a:xfrm flipH="1">
              <a:off x="4265" y="4132"/>
              <a:ext cx="486" cy="0"/>
            </a:xfrm>
            <a:prstGeom prst="line">
              <a:avLst/>
            </a:prstGeom>
            <a:noFill/>
            <a:ln w="12700">
              <a:solidFill>
                <a:srgbClr val="000000"/>
              </a:solidFill>
              <a:round/>
              <a:headEnd/>
              <a:tailEnd/>
            </a:ln>
          </p:spPr>
          <p:txBody>
            <a:bodyPr wrap="none" anchor="ctr"/>
            <a:lstStyle/>
            <a:p>
              <a:endParaRPr lang="en-US"/>
            </a:p>
          </p:txBody>
        </p:sp>
        <p:sp>
          <p:nvSpPr>
            <p:cNvPr id="9372" name="Line 217"/>
            <p:cNvSpPr>
              <a:spLocks noChangeShapeType="1"/>
            </p:cNvSpPr>
            <p:nvPr/>
          </p:nvSpPr>
          <p:spPr bwMode="auto">
            <a:xfrm>
              <a:off x="4269" y="4132"/>
              <a:ext cx="0" cy="0"/>
            </a:xfrm>
            <a:prstGeom prst="line">
              <a:avLst/>
            </a:prstGeom>
            <a:noFill/>
            <a:ln w="12700">
              <a:noFill/>
              <a:round/>
              <a:headEnd/>
              <a:tailEnd/>
            </a:ln>
          </p:spPr>
          <p:txBody>
            <a:bodyPr wrap="none" anchor="ctr"/>
            <a:lstStyle/>
            <a:p>
              <a:endParaRPr lang="en-US"/>
            </a:p>
          </p:txBody>
        </p:sp>
        <p:sp>
          <p:nvSpPr>
            <p:cNvPr id="9373" name="Line 218"/>
            <p:cNvSpPr>
              <a:spLocks noChangeShapeType="1"/>
            </p:cNvSpPr>
            <p:nvPr/>
          </p:nvSpPr>
          <p:spPr bwMode="auto">
            <a:xfrm flipV="1">
              <a:off x="4269" y="4103"/>
              <a:ext cx="0" cy="33"/>
            </a:xfrm>
            <a:prstGeom prst="line">
              <a:avLst/>
            </a:prstGeom>
            <a:noFill/>
            <a:ln w="12700">
              <a:solidFill>
                <a:srgbClr val="000000"/>
              </a:solidFill>
              <a:round/>
              <a:headEnd/>
              <a:tailEnd/>
            </a:ln>
          </p:spPr>
          <p:txBody>
            <a:bodyPr wrap="none" anchor="ctr"/>
            <a:lstStyle/>
            <a:p>
              <a:endParaRPr lang="en-US"/>
            </a:p>
          </p:txBody>
        </p:sp>
        <p:sp>
          <p:nvSpPr>
            <p:cNvPr id="9374" name="Line 219"/>
            <p:cNvSpPr>
              <a:spLocks noChangeShapeType="1"/>
            </p:cNvSpPr>
            <p:nvPr/>
          </p:nvSpPr>
          <p:spPr bwMode="auto">
            <a:xfrm>
              <a:off x="4269" y="4107"/>
              <a:ext cx="0" cy="0"/>
            </a:xfrm>
            <a:prstGeom prst="line">
              <a:avLst/>
            </a:prstGeom>
            <a:noFill/>
            <a:ln w="12700">
              <a:noFill/>
              <a:round/>
              <a:headEnd/>
              <a:tailEnd/>
            </a:ln>
          </p:spPr>
          <p:txBody>
            <a:bodyPr wrap="none" anchor="ctr"/>
            <a:lstStyle/>
            <a:p>
              <a:endParaRPr lang="en-US"/>
            </a:p>
          </p:txBody>
        </p:sp>
        <p:sp>
          <p:nvSpPr>
            <p:cNvPr id="9375" name="Line 220"/>
            <p:cNvSpPr>
              <a:spLocks noChangeShapeType="1"/>
            </p:cNvSpPr>
            <p:nvPr/>
          </p:nvSpPr>
          <p:spPr bwMode="auto">
            <a:xfrm flipV="1">
              <a:off x="4269" y="4086"/>
              <a:ext cx="0" cy="25"/>
            </a:xfrm>
            <a:prstGeom prst="line">
              <a:avLst/>
            </a:prstGeom>
            <a:noFill/>
            <a:ln w="12700">
              <a:solidFill>
                <a:srgbClr val="000000"/>
              </a:solidFill>
              <a:round/>
              <a:headEnd/>
              <a:tailEnd/>
            </a:ln>
          </p:spPr>
          <p:txBody>
            <a:bodyPr wrap="none" anchor="ctr"/>
            <a:lstStyle/>
            <a:p>
              <a:endParaRPr lang="en-US"/>
            </a:p>
          </p:txBody>
        </p:sp>
        <p:sp>
          <p:nvSpPr>
            <p:cNvPr id="9376" name="Line 221"/>
            <p:cNvSpPr>
              <a:spLocks noChangeShapeType="1"/>
            </p:cNvSpPr>
            <p:nvPr/>
          </p:nvSpPr>
          <p:spPr bwMode="auto">
            <a:xfrm>
              <a:off x="4269" y="4090"/>
              <a:ext cx="0" cy="0"/>
            </a:xfrm>
            <a:prstGeom prst="line">
              <a:avLst/>
            </a:prstGeom>
            <a:noFill/>
            <a:ln w="12700">
              <a:noFill/>
              <a:round/>
              <a:headEnd/>
              <a:tailEnd/>
            </a:ln>
          </p:spPr>
          <p:txBody>
            <a:bodyPr wrap="none" anchor="ctr"/>
            <a:lstStyle/>
            <a:p>
              <a:endParaRPr lang="en-US"/>
            </a:p>
          </p:txBody>
        </p:sp>
        <p:sp>
          <p:nvSpPr>
            <p:cNvPr id="9377" name="Line 222"/>
            <p:cNvSpPr>
              <a:spLocks noChangeShapeType="1"/>
            </p:cNvSpPr>
            <p:nvPr/>
          </p:nvSpPr>
          <p:spPr bwMode="auto">
            <a:xfrm flipH="1">
              <a:off x="4257" y="4090"/>
              <a:ext cx="16" cy="0"/>
            </a:xfrm>
            <a:prstGeom prst="line">
              <a:avLst/>
            </a:prstGeom>
            <a:noFill/>
            <a:ln w="12700">
              <a:solidFill>
                <a:srgbClr val="000000"/>
              </a:solidFill>
              <a:round/>
              <a:headEnd/>
              <a:tailEnd/>
            </a:ln>
          </p:spPr>
          <p:txBody>
            <a:bodyPr wrap="none" anchor="ctr"/>
            <a:lstStyle/>
            <a:p>
              <a:endParaRPr lang="en-US"/>
            </a:p>
          </p:txBody>
        </p:sp>
        <p:sp>
          <p:nvSpPr>
            <p:cNvPr id="9378" name="Line 223"/>
            <p:cNvSpPr>
              <a:spLocks noChangeShapeType="1"/>
            </p:cNvSpPr>
            <p:nvPr/>
          </p:nvSpPr>
          <p:spPr bwMode="auto">
            <a:xfrm flipH="1" flipV="1">
              <a:off x="4218" y="4061"/>
              <a:ext cx="47" cy="33"/>
            </a:xfrm>
            <a:prstGeom prst="line">
              <a:avLst/>
            </a:prstGeom>
            <a:noFill/>
            <a:ln w="12700">
              <a:solidFill>
                <a:srgbClr val="000000"/>
              </a:solidFill>
              <a:round/>
              <a:headEnd/>
              <a:tailEnd/>
            </a:ln>
          </p:spPr>
          <p:txBody>
            <a:bodyPr wrap="none" anchor="ctr"/>
            <a:lstStyle/>
            <a:p>
              <a:endParaRPr lang="en-US"/>
            </a:p>
          </p:txBody>
        </p:sp>
        <p:sp>
          <p:nvSpPr>
            <p:cNvPr id="9379" name="Line 224"/>
            <p:cNvSpPr>
              <a:spLocks noChangeShapeType="1"/>
            </p:cNvSpPr>
            <p:nvPr/>
          </p:nvSpPr>
          <p:spPr bwMode="auto">
            <a:xfrm>
              <a:off x="4222" y="4065"/>
              <a:ext cx="0" cy="0"/>
            </a:xfrm>
            <a:prstGeom prst="line">
              <a:avLst/>
            </a:prstGeom>
            <a:noFill/>
            <a:ln w="12700">
              <a:noFill/>
              <a:round/>
              <a:headEnd/>
              <a:tailEnd/>
            </a:ln>
          </p:spPr>
          <p:txBody>
            <a:bodyPr wrap="none" anchor="ctr"/>
            <a:lstStyle/>
            <a:p>
              <a:endParaRPr lang="en-US"/>
            </a:p>
          </p:txBody>
        </p:sp>
        <p:sp>
          <p:nvSpPr>
            <p:cNvPr id="9380" name="Line 225"/>
            <p:cNvSpPr>
              <a:spLocks noChangeShapeType="1"/>
            </p:cNvSpPr>
            <p:nvPr/>
          </p:nvSpPr>
          <p:spPr bwMode="auto">
            <a:xfrm flipV="1">
              <a:off x="4222" y="4012"/>
              <a:ext cx="0" cy="57"/>
            </a:xfrm>
            <a:prstGeom prst="line">
              <a:avLst/>
            </a:prstGeom>
            <a:noFill/>
            <a:ln w="12700">
              <a:solidFill>
                <a:srgbClr val="000000"/>
              </a:solidFill>
              <a:round/>
              <a:headEnd/>
              <a:tailEnd/>
            </a:ln>
          </p:spPr>
          <p:txBody>
            <a:bodyPr wrap="none" anchor="ctr"/>
            <a:lstStyle/>
            <a:p>
              <a:endParaRPr lang="en-US"/>
            </a:p>
          </p:txBody>
        </p:sp>
        <p:sp>
          <p:nvSpPr>
            <p:cNvPr id="9381" name="Line 226"/>
            <p:cNvSpPr>
              <a:spLocks noChangeShapeType="1"/>
            </p:cNvSpPr>
            <p:nvPr/>
          </p:nvSpPr>
          <p:spPr bwMode="auto">
            <a:xfrm>
              <a:off x="4222" y="4016"/>
              <a:ext cx="0" cy="0"/>
            </a:xfrm>
            <a:prstGeom prst="line">
              <a:avLst/>
            </a:prstGeom>
            <a:noFill/>
            <a:ln w="12700">
              <a:noFill/>
              <a:round/>
              <a:headEnd/>
              <a:tailEnd/>
            </a:ln>
          </p:spPr>
          <p:txBody>
            <a:bodyPr wrap="none" anchor="ctr"/>
            <a:lstStyle/>
            <a:p>
              <a:endParaRPr lang="en-US"/>
            </a:p>
          </p:txBody>
        </p:sp>
        <p:sp>
          <p:nvSpPr>
            <p:cNvPr id="9382" name="Line 227"/>
            <p:cNvSpPr>
              <a:spLocks noChangeShapeType="1"/>
            </p:cNvSpPr>
            <p:nvPr/>
          </p:nvSpPr>
          <p:spPr bwMode="auto">
            <a:xfrm>
              <a:off x="4222" y="4020"/>
              <a:ext cx="0" cy="0"/>
            </a:xfrm>
            <a:prstGeom prst="line">
              <a:avLst/>
            </a:prstGeom>
            <a:noFill/>
            <a:ln w="12700">
              <a:solidFill>
                <a:srgbClr val="000000"/>
              </a:solidFill>
              <a:round/>
              <a:headEnd/>
              <a:tailEnd/>
            </a:ln>
          </p:spPr>
          <p:txBody>
            <a:bodyPr wrap="none" anchor="ctr"/>
            <a:lstStyle/>
            <a:p>
              <a:endParaRPr lang="en-US"/>
            </a:p>
          </p:txBody>
        </p:sp>
        <p:sp>
          <p:nvSpPr>
            <p:cNvPr id="9383" name="Line 228"/>
            <p:cNvSpPr>
              <a:spLocks noChangeShapeType="1"/>
            </p:cNvSpPr>
            <p:nvPr/>
          </p:nvSpPr>
          <p:spPr bwMode="auto">
            <a:xfrm flipV="1">
              <a:off x="4226" y="3995"/>
              <a:ext cx="23" cy="33"/>
            </a:xfrm>
            <a:prstGeom prst="line">
              <a:avLst/>
            </a:prstGeom>
            <a:noFill/>
            <a:ln w="12700">
              <a:solidFill>
                <a:srgbClr val="000000"/>
              </a:solidFill>
              <a:round/>
              <a:headEnd/>
              <a:tailEnd/>
            </a:ln>
          </p:spPr>
          <p:txBody>
            <a:bodyPr wrap="none" anchor="ctr"/>
            <a:lstStyle/>
            <a:p>
              <a:endParaRPr lang="en-US"/>
            </a:p>
          </p:txBody>
        </p:sp>
        <p:sp>
          <p:nvSpPr>
            <p:cNvPr id="9384" name="Line 229"/>
            <p:cNvSpPr>
              <a:spLocks noChangeShapeType="1"/>
            </p:cNvSpPr>
            <p:nvPr/>
          </p:nvSpPr>
          <p:spPr bwMode="auto">
            <a:xfrm>
              <a:off x="4253" y="3999"/>
              <a:ext cx="0" cy="0"/>
            </a:xfrm>
            <a:prstGeom prst="line">
              <a:avLst/>
            </a:prstGeom>
            <a:noFill/>
            <a:ln w="12700">
              <a:noFill/>
              <a:round/>
              <a:headEnd/>
              <a:tailEnd/>
            </a:ln>
          </p:spPr>
          <p:txBody>
            <a:bodyPr wrap="none" anchor="ctr"/>
            <a:lstStyle/>
            <a:p>
              <a:endParaRPr lang="en-US"/>
            </a:p>
          </p:txBody>
        </p:sp>
        <p:sp>
          <p:nvSpPr>
            <p:cNvPr id="9385" name="Line 230"/>
            <p:cNvSpPr>
              <a:spLocks noChangeShapeType="1"/>
            </p:cNvSpPr>
            <p:nvPr/>
          </p:nvSpPr>
          <p:spPr bwMode="auto">
            <a:xfrm>
              <a:off x="4257" y="4003"/>
              <a:ext cx="8" cy="1"/>
            </a:xfrm>
            <a:prstGeom prst="line">
              <a:avLst/>
            </a:prstGeom>
            <a:noFill/>
            <a:ln w="12700">
              <a:solidFill>
                <a:srgbClr val="000000"/>
              </a:solidFill>
              <a:round/>
              <a:headEnd/>
              <a:tailEnd/>
            </a:ln>
          </p:spPr>
          <p:txBody>
            <a:bodyPr wrap="none" anchor="ctr"/>
            <a:lstStyle/>
            <a:p>
              <a:endParaRPr lang="en-US"/>
            </a:p>
          </p:txBody>
        </p:sp>
        <p:sp>
          <p:nvSpPr>
            <p:cNvPr id="9386" name="Line 231"/>
            <p:cNvSpPr>
              <a:spLocks noChangeShapeType="1"/>
            </p:cNvSpPr>
            <p:nvPr/>
          </p:nvSpPr>
          <p:spPr bwMode="auto">
            <a:xfrm>
              <a:off x="4269" y="4008"/>
              <a:ext cx="0" cy="0"/>
            </a:xfrm>
            <a:prstGeom prst="line">
              <a:avLst/>
            </a:prstGeom>
            <a:noFill/>
            <a:ln w="12700">
              <a:noFill/>
              <a:round/>
              <a:headEnd/>
              <a:tailEnd/>
            </a:ln>
          </p:spPr>
          <p:txBody>
            <a:bodyPr wrap="none" anchor="ctr"/>
            <a:lstStyle/>
            <a:p>
              <a:endParaRPr lang="en-US"/>
            </a:p>
          </p:txBody>
        </p:sp>
        <p:sp>
          <p:nvSpPr>
            <p:cNvPr id="9387" name="Line 232"/>
            <p:cNvSpPr>
              <a:spLocks noChangeShapeType="1"/>
            </p:cNvSpPr>
            <p:nvPr/>
          </p:nvSpPr>
          <p:spPr bwMode="auto">
            <a:xfrm flipV="1">
              <a:off x="4273" y="3995"/>
              <a:ext cx="0" cy="17"/>
            </a:xfrm>
            <a:prstGeom prst="line">
              <a:avLst/>
            </a:prstGeom>
            <a:noFill/>
            <a:ln w="12700">
              <a:solidFill>
                <a:srgbClr val="000000"/>
              </a:solidFill>
              <a:round/>
              <a:headEnd/>
              <a:tailEnd/>
            </a:ln>
          </p:spPr>
          <p:txBody>
            <a:bodyPr wrap="none" anchor="ctr"/>
            <a:lstStyle/>
            <a:p>
              <a:endParaRPr lang="en-US"/>
            </a:p>
          </p:txBody>
        </p:sp>
        <p:sp>
          <p:nvSpPr>
            <p:cNvPr id="9388" name="Line 233"/>
            <p:cNvSpPr>
              <a:spLocks noChangeShapeType="1"/>
            </p:cNvSpPr>
            <p:nvPr/>
          </p:nvSpPr>
          <p:spPr bwMode="auto">
            <a:xfrm flipH="1" flipV="1">
              <a:off x="4265" y="3987"/>
              <a:ext cx="16" cy="16"/>
            </a:xfrm>
            <a:prstGeom prst="line">
              <a:avLst/>
            </a:prstGeom>
            <a:noFill/>
            <a:ln w="12700">
              <a:solidFill>
                <a:srgbClr val="000000"/>
              </a:solidFill>
              <a:round/>
              <a:headEnd/>
              <a:tailEnd/>
            </a:ln>
          </p:spPr>
          <p:txBody>
            <a:bodyPr wrap="none" anchor="ctr"/>
            <a:lstStyle/>
            <a:p>
              <a:endParaRPr lang="en-US"/>
            </a:p>
          </p:txBody>
        </p:sp>
        <p:sp>
          <p:nvSpPr>
            <p:cNvPr id="9389" name="Line 234"/>
            <p:cNvSpPr>
              <a:spLocks noChangeShapeType="1"/>
            </p:cNvSpPr>
            <p:nvPr/>
          </p:nvSpPr>
          <p:spPr bwMode="auto">
            <a:xfrm>
              <a:off x="4269" y="3991"/>
              <a:ext cx="0" cy="0"/>
            </a:xfrm>
            <a:prstGeom prst="line">
              <a:avLst/>
            </a:prstGeom>
            <a:noFill/>
            <a:ln w="12700">
              <a:noFill/>
              <a:round/>
              <a:headEnd/>
              <a:tailEnd/>
            </a:ln>
          </p:spPr>
          <p:txBody>
            <a:bodyPr wrap="none" anchor="ctr"/>
            <a:lstStyle/>
            <a:p>
              <a:endParaRPr lang="en-US"/>
            </a:p>
          </p:txBody>
        </p:sp>
        <p:sp>
          <p:nvSpPr>
            <p:cNvPr id="9390" name="Line 235"/>
            <p:cNvSpPr>
              <a:spLocks noChangeShapeType="1"/>
            </p:cNvSpPr>
            <p:nvPr/>
          </p:nvSpPr>
          <p:spPr bwMode="auto">
            <a:xfrm>
              <a:off x="4273" y="3991"/>
              <a:ext cx="24" cy="0"/>
            </a:xfrm>
            <a:prstGeom prst="line">
              <a:avLst/>
            </a:prstGeom>
            <a:noFill/>
            <a:ln w="12700">
              <a:solidFill>
                <a:srgbClr val="000000"/>
              </a:solidFill>
              <a:round/>
              <a:headEnd/>
              <a:tailEnd/>
            </a:ln>
          </p:spPr>
          <p:txBody>
            <a:bodyPr wrap="none" anchor="ctr"/>
            <a:lstStyle/>
            <a:p>
              <a:endParaRPr lang="en-US"/>
            </a:p>
          </p:txBody>
        </p:sp>
        <p:sp>
          <p:nvSpPr>
            <p:cNvPr id="9391" name="Line 236"/>
            <p:cNvSpPr>
              <a:spLocks noChangeShapeType="1"/>
            </p:cNvSpPr>
            <p:nvPr/>
          </p:nvSpPr>
          <p:spPr bwMode="auto">
            <a:xfrm>
              <a:off x="4301" y="3991"/>
              <a:ext cx="0" cy="0"/>
            </a:xfrm>
            <a:prstGeom prst="line">
              <a:avLst/>
            </a:prstGeom>
            <a:noFill/>
            <a:ln w="12700">
              <a:noFill/>
              <a:round/>
              <a:headEnd/>
              <a:tailEnd/>
            </a:ln>
          </p:spPr>
          <p:txBody>
            <a:bodyPr wrap="none" anchor="ctr"/>
            <a:lstStyle/>
            <a:p>
              <a:endParaRPr lang="en-US"/>
            </a:p>
          </p:txBody>
        </p:sp>
        <p:sp>
          <p:nvSpPr>
            <p:cNvPr id="9392" name="Line 237"/>
            <p:cNvSpPr>
              <a:spLocks noChangeShapeType="1"/>
            </p:cNvSpPr>
            <p:nvPr/>
          </p:nvSpPr>
          <p:spPr bwMode="auto">
            <a:xfrm>
              <a:off x="4301" y="3995"/>
              <a:ext cx="0" cy="9"/>
            </a:xfrm>
            <a:prstGeom prst="line">
              <a:avLst/>
            </a:prstGeom>
            <a:noFill/>
            <a:ln w="12700">
              <a:solidFill>
                <a:srgbClr val="000000"/>
              </a:solidFill>
              <a:round/>
              <a:headEnd/>
              <a:tailEnd/>
            </a:ln>
          </p:spPr>
          <p:txBody>
            <a:bodyPr wrap="none" anchor="ctr"/>
            <a:lstStyle/>
            <a:p>
              <a:endParaRPr lang="en-US"/>
            </a:p>
          </p:txBody>
        </p:sp>
        <p:sp>
          <p:nvSpPr>
            <p:cNvPr id="9393" name="Line 238"/>
            <p:cNvSpPr>
              <a:spLocks noChangeShapeType="1"/>
            </p:cNvSpPr>
            <p:nvPr/>
          </p:nvSpPr>
          <p:spPr bwMode="auto">
            <a:xfrm>
              <a:off x="4301" y="4008"/>
              <a:ext cx="0" cy="0"/>
            </a:xfrm>
            <a:prstGeom prst="line">
              <a:avLst/>
            </a:prstGeom>
            <a:noFill/>
            <a:ln w="12700">
              <a:noFill/>
              <a:round/>
              <a:headEnd/>
              <a:tailEnd/>
            </a:ln>
          </p:spPr>
          <p:txBody>
            <a:bodyPr wrap="none" anchor="ctr"/>
            <a:lstStyle/>
            <a:p>
              <a:endParaRPr lang="en-US"/>
            </a:p>
          </p:txBody>
        </p:sp>
        <p:sp>
          <p:nvSpPr>
            <p:cNvPr id="9394" name="Line 239"/>
            <p:cNvSpPr>
              <a:spLocks noChangeShapeType="1"/>
            </p:cNvSpPr>
            <p:nvPr/>
          </p:nvSpPr>
          <p:spPr bwMode="auto">
            <a:xfrm>
              <a:off x="4305" y="4008"/>
              <a:ext cx="88" cy="0"/>
            </a:xfrm>
            <a:prstGeom prst="line">
              <a:avLst/>
            </a:prstGeom>
            <a:noFill/>
            <a:ln w="12700">
              <a:solidFill>
                <a:srgbClr val="000000"/>
              </a:solidFill>
              <a:round/>
              <a:headEnd/>
              <a:tailEnd/>
            </a:ln>
          </p:spPr>
          <p:txBody>
            <a:bodyPr wrap="none" anchor="ctr"/>
            <a:lstStyle/>
            <a:p>
              <a:endParaRPr lang="en-US"/>
            </a:p>
          </p:txBody>
        </p:sp>
        <p:sp>
          <p:nvSpPr>
            <p:cNvPr id="9395" name="Line 240"/>
            <p:cNvSpPr>
              <a:spLocks noChangeShapeType="1"/>
            </p:cNvSpPr>
            <p:nvPr/>
          </p:nvSpPr>
          <p:spPr bwMode="auto">
            <a:xfrm>
              <a:off x="4397" y="4008"/>
              <a:ext cx="0" cy="0"/>
            </a:xfrm>
            <a:prstGeom prst="line">
              <a:avLst/>
            </a:prstGeom>
            <a:noFill/>
            <a:ln w="12700">
              <a:noFill/>
              <a:round/>
              <a:headEnd/>
              <a:tailEnd/>
            </a:ln>
          </p:spPr>
          <p:txBody>
            <a:bodyPr wrap="none" anchor="ctr"/>
            <a:lstStyle/>
            <a:p>
              <a:endParaRPr lang="en-US"/>
            </a:p>
          </p:txBody>
        </p:sp>
        <p:sp>
          <p:nvSpPr>
            <p:cNvPr id="9396" name="Line 241"/>
            <p:cNvSpPr>
              <a:spLocks noChangeShapeType="1"/>
            </p:cNvSpPr>
            <p:nvPr/>
          </p:nvSpPr>
          <p:spPr bwMode="auto">
            <a:xfrm flipV="1">
              <a:off x="4397" y="3987"/>
              <a:ext cx="0" cy="25"/>
            </a:xfrm>
            <a:prstGeom prst="line">
              <a:avLst/>
            </a:prstGeom>
            <a:noFill/>
            <a:ln w="12700">
              <a:solidFill>
                <a:srgbClr val="000000"/>
              </a:solidFill>
              <a:round/>
              <a:headEnd/>
              <a:tailEnd/>
            </a:ln>
          </p:spPr>
          <p:txBody>
            <a:bodyPr wrap="none" anchor="ctr"/>
            <a:lstStyle/>
            <a:p>
              <a:endParaRPr lang="en-US"/>
            </a:p>
          </p:txBody>
        </p:sp>
        <p:sp>
          <p:nvSpPr>
            <p:cNvPr id="9397" name="Line 242"/>
            <p:cNvSpPr>
              <a:spLocks noChangeShapeType="1"/>
            </p:cNvSpPr>
            <p:nvPr/>
          </p:nvSpPr>
          <p:spPr bwMode="auto">
            <a:xfrm>
              <a:off x="4397" y="3991"/>
              <a:ext cx="0" cy="0"/>
            </a:xfrm>
            <a:prstGeom prst="line">
              <a:avLst/>
            </a:prstGeom>
            <a:noFill/>
            <a:ln w="12700">
              <a:noFill/>
              <a:round/>
              <a:headEnd/>
              <a:tailEnd/>
            </a:ln>
          </p:spPr>
          <p:txBody>
            <a:bodyPr wrap="none" anchor="ctr"/>
            <a:lstStyle/>
            <a:p>
              <a:endParaRPr lang="en-US"/>
            </a:p>
          </p:txBody>
        </p:sp>
        <p:sp>
          <p:nvSpPr>
            <p:cNvPr id="9398" name="Line 243"/>
            <p:cNvSpPr>
              <a:spLocks noChangeShapeType="1"/>
            </p:cNvSpPr>
            <p:nvPr/>
          </p:nvSpPr>
          <p:spPr bwMode="auto">
            <a:xfrm flipH="1">
              <a:off x="4329" y="3991"/>
              <a:ext cx="72" cy="0"/>
            </a:xfrm>
            <a:prstGeom prst="line">
              <a:avLst/>
            </a:prstGeom>
            <a:noFill/>
            <a:ln w="12700">
              <a:solidFill>
                <a:srgbClr val="000000"/>
              </a:solidFill>
              <a:round/>
              <a:headEnd/>
              <a:tailEnd/>
            </a:ln>
          </p:spPr>
          <p:txBody>
            <a:bodyPr wrap="none" anchor="ctr"/>
            <a:lstStyle/>
            <a:p>
              <a:endParaRPr lang="en-US"/>
            </a:p>
          </p:txBody>
        </p:sp>
        <p:sp>
          <p:nvSpPr>
            <p:cNvPr id="9399" name="Line 244"/>
            <p:cNvSpPr>
              <a:spLocks noChangeShapeType="1"/>
            </p:cNvSpPr>
            <p:nvPr/>
          </p:nvSpPr>
          <p:spPr bwMode="auto">
            <a:xfrm>
              <a:off x="4333" y="3991"/>
              <a:ext cx="0" cy="0"/>
            </a:xfrm>
            <a:prstGeom prst="line">
              <a:avLst/>
            </a:prstGeom>
            <a:noFill/>
            <a:ln w="12700">
              <a:noFill/>
              <a:round/>
              <a:headEnd/>
              <a:tailEnd/>
            </a:ln>
          </p:spPr>
          <p:txBody>
            <a:bodyPr wrap="none" anchor="ctr"/>
            <a:lstStyle/>
            <a:p>
              <a:endParaRPr lang="en-US"/>
            </a:p>
          </p:txBody>
        </p:sp>
        <p:sp>
          <p:nvSpPr>
            <p:cNvPr id="9400" name="Line 245"/>
            <p:cNvSpPr>
              <a:spLocks noChangeShapeType="1"/>
            </p:cNvSpPr>
            <p:nvPr/>
          </p:nvSpPr>
          <p:spPr bwMode="auto">
            <a:xfrm flipH="1" flipV="1">
              <a:off x="4321" y="3979"/>
              <a:ext cx="16" cy="16"/>
            </a:xfrm>
            <a:prstGeom prst="line">
              <a:avLst/>
            </a:prstGeom>
            <a:noFill/>
            <a:ln w="12700">
              <a:solidFill>
                <a:srgbClr val="000000"/>
              </a:solidFill>
              <a:round/>
              <a:headEnd/>
              <a:tailEnd/>
            </a:ln>
          </p:spPr>
          <p:txBody>
            <a:bodyPr wrap="none" anchor="ctr"/>
            <a:lstStyle/>
            <a:p>
              <a:endParaRPr lang="en-US"/>
            </a:p>
          </p:txBody>
        </p:sp>
        <p:sp>
          <p:nvSpPr>
            <p:cNvPr id="9401" name="Line 246"/>
            <p:cNvSpPr>
              <a:spLocks noChangeShapeType="1"/>
            </p:cNvSpPr>
            <p:nvPr/>
          </p:nvSpPr>
          <p:spPr bwMode="auto">
            <a:xfrm flipH="1">
              <a:off x="4313" y="3983"/>
              <a:ext cx="16" cy="0"/>
            </a:xfrm>
            <a:prstGeom prst="line">
              <a:avLst/>
            </a:prstGeom>
            <a:noFill/>
            <a:ln w="12700">
              <a:solidFill>
                <a:srgbClr val="000000"/>
              </a:solidFill>
              <a:round/>
              <a:headEnd/>
              <a:tailEnd/>
            </a:ln>
          </p:spPr>
          <p:txBody>
            <a:bodyPr wrap="none" anchor="ctr"/>
            <a:lstStyle/>
            <a:p>
              <a:endParaRPr lang="en-US"/>
            </a:p>
          </p:txBody>
        </p:sp>
        <p:sp>
          <p:nvSpPr>
            <p:cNvPr id="9402" name="Line 247"/>
            <p:cNvSpPr>
              <a:spLocks noChangeShapeType="1"/>
            </p:cNvSpPr>
            <p:nvPr/>
          </p:nvSpPr>
          <p:spPr bwMode="auto">
            <a:xfrm>
              <a:off x="4317" y="3983"/>
              <a:ext cx="0" cy="0"/>
            </a:xfrm>
            <a:prstGeom prst="line">
              <a:avLst/>
            </a:prstGeom>
            <a:noFill/>
            <a:ln w="12700">
              <a:noFill/>
              <a:round/>
              <a:headEnd/>
              <a:tailEnd/>
            </a:ln>
          </p:spPr>
          <p:txBody>
            <a:bodyPr wrap="none" anchor="ctr"/>
            <a:lstStyle/>
            <a:p>
              <a:endParaRPr lang="en-US"/>
            </a:p>
          </p:txBody>
        </p:sp>
        <p:sp>
          <p:nvSpPr>
            <p:cNvPr id="9403" name="Line 248"/>
            <p:cNvSpPr>
              <a:spLocks noChangeShapeType="1"/>
            </p:cNvSpPr>
            <p:nvPr/>
          </p:nvSpPr>
          <p:spPr bwMode="auto">
            <a:xfrm flipV="1">
              <a:off x="4317" y="3945"/>
              <a:ext cx="0" cy="42"/>
            </a:xfrm>
            <a:prstGeom prst="line">
              <a:avLst/>
            </a:prstGeom>
            <a:noFill/>
            <a:ln w="12700">
              <a:solidFill>
                <a:srgbClr val="000000"/>
              </a:solidFill>
              <a:round/>
              <a:headEnd/>
              <a:tailEnd/>
            </a:ln>
          </p:spPr>
          <p:txBody>
            <a:bodyPr wrap="none" anchor="ctr"/>
            <a:lstStyle/>
            <a:p>
              <a:endParaRPr lang="en-US"/>
            </a:p>
          </p:txBody>
        </p:sp>
        <p:sp>
          <p:nvSpPr>
            <p:cNvPr id="9404" name="Line 249"/>
            <p:cNvSpPr>
              <a:spLocks noChangeShapeType="1"/>
            </p:cNvSpPr>
            <p:nvPr/>
          </p:nvSpPr>
          <p:spPr bwMode="auto">
            <a:xfrm>
              <a:off x="4317" y="3949"/>
              <a:ext cx="0" cy="0"/>
            </a:xfrm>
            <a:prstGeom prst="line">
              <a:avLst/>
            </a:prstGeom>
            <a:noFill/>
            <a:ln w="12700">
              <a:noFill/>
              <a:round/>
              <a:headEnd/>
              <a:tailEnd/>
            </a:ln>
          </p:spPr>
          <p:txBody>
            <a:bodyPr wrap="none" anchor="ctr"/>
            <a:lstStyle/>
            <a:p>
              <a:endParaRPr lang="en-US"/>
            </a:p>
          </p:txBody>
        </p:sp>
        <p:sp>
          <p:nvSpPr>
            <p:cNvPr id="9405" name="Line 250"/>
            <p:cNvSpPr>
              <a:spLocks noChangeShapeType="1"/>
            </p:cNvSpPr>
            <p:nvPr/>
          </p:nvSpPr>
          <p:spPr bwMode="auto">
            <a:xfrm flipV="1">
              <a:off x="4317" y="3937"/>
              <a:ext cx="0" cy="16"/>
            </a:xfrm>
            <a:prstGeom prst="line">
              <a:avLst/>
            </a:prstGeom>
            <a:noFill/>
            <a:ln w="12700">
              <a:solidFill>
                <a:srgbClr val="000000"/>
              </a:solidFill>
              <a:round/>
              <a:headEnd/>
              <a:tailEnd/>
            </a:ln>
          </p:spPr>
          <p:txBody>
            <a:bodyPr wrap="none" anchor="ctr"/>
            <a:lstStyle/>
            <a:p>
              <a:endParaRPr lang="en-US"/>
            </a:p>
          </p:txBody>
        </p:sp>
        <p:sp>
          <p:nvSpPr>
            <p:cNvPr id="9406" name="Line 251"/>
            <p:cNvSpPr>
              <a:spLocks noChangeShapeType="1"/>
            </p:cNvSpPr>
            <p:nvPr/>
          </p:nvSpPr>
          <p:spPr bwMode="auto">
            <a:xfrm flipV="1">
              <a:off x="4321" y="3928"/>
              <a:ext cx="40" cy="17"/>
            </a:xfrm>
            <a:prstGeom prst="line">
              <a:avLst/>
            </a:prstGeom>
            <a:noFill/>
            <a:ln w="12700">
              <a:solidFill>
                <a:srgbClr val="000000"/>
              </a:solidFill>
              <a:round/>
              <a:headEnd/>
              <a:tailEnd/>
            </a:ln>
          </p:spPr>
          <p:txBody>
            <a:bodyPr wrap="none" anchor="ctr"/>
            <a:lstStyle/>
            <a:p>
              <a:endParaRPr lang="en-US"/>
            </a:p>
          </p:txBody>
        </p:sp>
        <p:sp>
          <p:nvSpPr>
            <p:cNvPr id="9407" name="Line 252"/>
            <p:cNvSpPr>
              <a:spLocks noChangeShapeType="1"/>
            </p:cNvSpPr>
            <p:nvPr/>
          </p:nvSpPr>
          <p:spPr bwMode="auto">
            <a:xfrm>
              <a:off x="4369" y="3932"/>
              <a:ext cx="0" cy="0"/>
            </a:xfrm>
            <a:prstGeom prst="line">
              <a:avLst/>
            </a:prstGeom>
            <a:noFill/>
            <a:ln w="12700">
              <a:solidFill>
                <a:srgbClr val="000000"/>
              </a:solidFill>
              <a:round/>
              <a:headEnd/>
              <a:tailEnd/>
            </a:ln>
          </p:spPr>
          <p:txBody>
            <a:bodyPr wrap="none" anchor="ctr"/>
            <a:lstStyle/>
            <a:p>
              <a:endParaRPr lang="en-US"/>
            </a:p>
          </p:txBody>
        </p:sp>
        <p:sp>
          <p:nvSpPr>
            <p:cNvPr id="9408" name="Line 253"/>
            <p:cNvSpPr>
              <a:spLocks noChangeShapeType="1"/>
            </p:cNvSpPr>
            <p:nvPr/>
          </p:nvSpPr>
          <p:spPr bwMode="auto">
            <a:xfrm>
              <a:off x="4373" y="3932"/>
              <a:ext cx="0" cy="0"/>
            </a:xfrm>
            <a:prstGeom prst="line">
              <a:avLst/>
            </a:prstGeom>
            <a:noFill/>
            <a:ln w="12700">
              <a:noFill/>
              <a:round/>
              <a:headEnd/>
              <a:tailEnd/>
            </a:ln>
          </p:spPr>
          <p:txBody>
            <a:bodyPr wrap="none" anchor="ctr"/>
            <a:lstStyle/>
            <a:p>
              <a:endParaRPr lang="en-US"/>
            </a:p>
          </p:txBody>
        </p:sp>
        <p:sp>
          <p:nvSpPr>
            <p:cNvPr id="9409" name="Line 254"/>
            <p:cNvSpPr>
              <a:spLocks noChangeShapeType="1"/>
            </p:cNvSpPr>
            <p:nvPr/>
          </p:nvSpPr>
          <p:spPr bwMode="auto">
            <a:xfrm flipV="1">
              <a:off x="4373" y="3912"/>
              <a:ext cx="0" cy="24"/>
            </a:xfrm>
            <a:prstGeom prst="line">
              <a:avLst/>
            </a:prstGeom>
            <a:noFill/>
            <a:ln w="12700">
              <a:solidFill>
                <a:srgbClr val="000000"/>
              </a:solidFill>
              <a:round/>
              <a:headEnd/>
              <a:tailEnd/>
            </a:ln>
          </p:spPr>
          <p:txBody>
            <a:bodyPr wrap="none" anchor="ctr"/>
            <a:lstStyle/>
            <a:p>
              <a:endParaRPr lang="en-US"/>
            </a:p>
          </p:txBody>
        </p:sp>
        <p:sp>
          <p:nvSpPr>
            <p:cNvPr id="9410" name="Line 255"/>
            <p:cNvSpPr>
              <a:spLocks noChangeShapeType="1"/>
            </p:cNvSpPr>
            <p:nvPr/>
          </p:nvSpPr>
          <p:spPr bwMode="auto">
            <a:xfrm>
              <a:off x="4373" y="3916"/>
              <a:ext cx="0" cy="0"/>
            </a:xfrm>
            <a:prstGeom prst="line">
              <a:avLst/>
            </a:prstGeom>
            <a:noFill/>
            <a:ln w="12700">
              <a:noFill/>
              <a:round/>
              <a:headEnd/>
              <a:tailEnd/>
            </a:ln>
          </p:spPr>
          <p:txBody>
            <a:bodyPr wrap="none" anchor="ctr"/>
            <a:lstStyle/>
            <a:p>
              <a:endParaRPr lang="en-US"/>
            </a:p>
          </p:txBody>
        </p:sp>
        <p:sp>
          <p:nvSpPr>
            <p:cNvPr id="9411" name="Line 256"/>
            <p:cNvSpPr>
              <a:spLocks noChangeShapeType="1"/>
            </p:cNvSpPr>
            <p:nvPr/>
          </p:nvSpPr>
          <p:spPr bwMode="auto">
            <a:xfrm>
              <a:off x="4377" y="3916"/>
              <a:ext cx="72" cy="0"/>
            </a:xfrm>
            <a:prstGeom prst="line">
              <a:avLst/>
            </a:prstGeom>
            <a:noFill/>
            <a:ln w="12700">
              <a:solidFill>
                <a:srgbClr val="000000"/>
              </a:solidFill>
              <a:round/>
              <a:headEnd/>
              <a:tailEnd/>
            </a:ln>
          </p:spPr>
          <p:txBody>
            <a:bodyPr wrap="none" anchor="ctr"/>
            <a:lstStyle/>
            <a:p>
              <a:endParaRPr lang="en-US"/>
            </a:p>
          </p:txBody>
        </p:sp>
        <p:sp>
          <p:nvSpPr>
            <p:cNvPr id="9412" name="Line 257"/>
            <p:cNvSpPr>
              <a:spLocks noChangeShapeType="1"/>
            </p:cNvSpPr>
            <p:nvPr/>
          </p:nvSpPr>
          <p:spPr bwMode="auto">
            <a:xfrm>
              <a:off x="4453" y="3916"/>
              <a:ext cx="0" cy="0"/>
            </a:xfrm>
            <a:prstGeom prst="line">
              <a:avLst/>
            </a:prstGeom>
            <a:noFill/>
            <a:ln w="12700">
              <a:noFill/>
              <a:round/>
              <a:headEnd/>
              <a:tailEnd/>
            </a:ln>
          </p:spPr>
          <p:txBody>
            <a:bodyPr wrap="none" anchor="ctr"/>
            <a:lstStyle/>
            <a:p>
              <a:endParaRPr lang="en-US"/>
            </a:p>
          </p:txBody>
        </p:sp>
        <p:sp>
          <p:nvSpPr>
            <p:cNvPr id="9413" name="Line 258"/>
            <p:cNvSpPr>
              <a:spLocks noChangeShapeType="1"/>
            </p:cNvSpPr>
            <p:nvPr/>
          </p:nvSpPr>
          <p:spPr bwMode="auto">
            <a:xfrm flipV="1">
              <a:off x="4457" y="3887"/>
              <a:ext cx="0" cy="33"/>
            </a:xfrm>
            <a:prstGeom prst="line">
              <a:avLst/>
            </a:prstGeom>
            <a:noFill/>
            <a:ln w="12700">
              <a:solidFill>
                <a:srgbClr val="000000"/>
              </a:solidFill>
              <a:round/>
              <a:headEnd/>
              <a:tailEnd/>
            </a:ln>
          </p:spPr>
          <p:txBody>
            <a:bodyPr wrap="none" anchor="ctr"/>
            <a:lstStyle/>
            <a:p>
              <a:endParaRPr lang="en-US"/>
            </a:p>
          </p:txBody>
        </p:sp>
        <p:sp>
          <p:nvSpPr>
            <p:cNvPr id="9414" name="Line 259"/>
            <p:cNvSpPr>
              <a:spLocks noChangeShapeType="1"/>
            </p:cNvSpPr>
            <p:nvPr/>
          </p:nvSpPr>
          <p:spPr bwMode="auto">
            <a:xfrm>
              <a:off x="4461" y="3891"/>
              <a:ext cx="0" cy="0"/>
            </a:xfrm>
            <a:prstGeom prst="line">
              <a:avLst/>
            </a:prstGeom>
            <a:noFill/>
            <a:ln w="12700">
              <a:noFill/>
              <a:round/>
              <a:headEnd/>
              <a:tailEnd/>
            </a:ln>
          </p:spPr>
          <p:txBody>
            <a:bodyPr wrap="none" anchor="ctr"/>
            <a:lstStyle/>
            <a:p>
              <a:endParaRPr lang="en-US"/>
            </a:p>
          </p:txBody>
        </p:sp>
        <p:sp>
          <p:nvSpPr>
            <p:cNvPr id="9415" name="Line 260"/>
            <p:cNvSpPr>
              <a:spLocks noChangeShapeType="1"/>
            </p:cNvSpPr>
            <p:nvPr/>
          </p:nvSpPr>
          <p:spPr bwMode="auto">
            <a:xfrm>
              <a:off x="4465" y="3891"/>
              <a:ext cx="39" cy="0"/>
            </a:xfrm>
            <a:prstGeom prst="line">
              <a:avLst/>
            </a:prstGeom>
            <a:noFill/>
            <a:ln w="12700">
              <a:solidFill>
                <a:srgbClr val="000000"/>
              </a:solidFill>
              <a:round/>
              <a:headEnd/>
              <a:tailEnd/>
            </a:ln>
          </p:spPr>
          <p:txBody>
            <a:bodyPr wrap="none" anchor="ctr"/>
            <a:lstStyle/>
            <a:p>
              <a:endParaRPr lang="en-US"/>
            </a:p>
          </p:txBody>
        </p:sp>
        <p:sp>
          <p:nvSpPr>
            <p:cNvPr id="9416" name="Line 261"/>
            <p:cNvSpPr>
              <a:spLocks noChangeShapeType="1"/>
            </p:cNvSpPr>
            <p:nvPr/>
          </p:nvSpPr>
          <p:spPr bwMode="auto">
            <a:xfrm>
              <a:off x="4508" y="3891"/>
              <a:ext cx="0" cy="0"/>
            </a:xfrm>
            <a:prstGeom prst="line">
              <a:avLst/>
            </a:prstGeom>
            <a:noFill/>
            <a:ln w="12700">
              <a:noFill/>
              <a:round/>
              <a:headEnd/>
              <a:tailEnd/>
            </a:ln>
          </p:spPr>
          <p:txBody>
            <a:bodyPr wrap="none" anchor="ctr"/>
            <a:lstStyle/>
            <a:p>
              <a:endParaRPr lang="en-US"/>
            </a:p>
          </p:txBody>
        </p:sp>
        <p:sp>
          <p:nvSpPr>
            <p:cNvPr id="9417" name="Line 262"/>
            <p:cNvSpPr>
              <a:spLocks noChangeShapeType="1"/>
            </p:cNvSpPr>
            <p:nvPr/>
          </p:nvSpPr>
          <p:spPr bwMode="auto">
            <a:xfrm>
              <a:off x="4512" y="3891"/>
              <a:ext cx="8" cy="0"/>
            </a:xfrm>
            <a:prstGeom prst="line">
              <a:avLst/>
            </a:prstGeom>
            <a:noFill/>
            <a:ln w="12700">
              <a:solidFill>
                <a:srgbClr val="000000"/>
              </a:solidFill>
              <a:round/>
              <a:headEnd/>
              <a:tailEnd/>
            </a:ln>
          </p:spPr>
          <p:txBody>
            <a:bodyPr wrap="none" anchor="ctr"/>
            <a:lstStyle/>
            <a:p>
              <a:endParaRPr lang="en-US"/>
            </a:p>
          </p:txBody>
        </p:sp>
        <p:sp>
          <p:nvSpPr>
            <p:cNvPr id="9418" name="Line 263"/>
            <p:cNvSpPr>
              <a:spLocks noChangeShapeType="1"/>
            </p:cNvSpPr>
            <p:nvPr/>
          </p:nvSpPr>
          <p:spPr bwMode="auto">
            <a:xfrm>
              <a:off x="4528" y="3895"/>
              <a:ext cx="16" cy="0"/>
            </a:xfrm>
            <a:prstGeom prst="line">
              <a:avLst/>
            </a:prstGeom>
            <a:noFill/>
            <a:ln w="12700">
              <a:solidFill>
                <a:srgbClr val="000000"/>
              </a:solidFill>
              <a:round/>
              <a:headEnd/>
              <a:tailEnd/>
            </a:ln>
          </p:spPr>
          <p:txBody>
            <a:bodyPr wrap="none" anchor="ctr"/>
            <a:lstStyle/>
            <a:p>
              <a:endParaRPr lang="en-US"/>
            </a:p>
          </p:txBody>
        </p:sp>
        <p:sp>
          <p:nvSpPr>
            <p:cNvPr id="9419" name="Line 264"/>
            <p:cNvSpPr>
              <a:spLocks noChangeShapeType="1"/>
            </p:cNvSpPr>
            <p:nvPr/>
          </p:nvSpPr>
          <p:spPr bwMode="auto">
            <a:xfrm>
              <a:off x="4552" y="3903"/>
              <a:ext cx="0" cy="0"/>
            </a:xfrm>
            <a:prstGeom prst="line">
              <a:avLst/>
            </a:prstGeom>
            <a:noFill/>
            <a:ln w="12700">
              <a:solidFill>
                <a:srgbClr val="000000"/>
              </a:solidFill>
              <a:round/>
              <a:headEnd/>
              <a:tailEnd/>
            </a:ln>
          </p:spPr>
          <p:txBody>
            <a:bodyPr wrap="none" anchor="ctr"/>
            <a:lstStyle/>
            <a:p>
              <a:endParaRPr lang="en-US"/>
            </a:p>
          </p:txBody>
        </p:sp>
        <p:sp>
          <p:nvSpPr>
            <p:cNvPr id="9420" name="Line 265"/>
            <p:cNvSpPr>
              <a:spLocks noChangeShapeType="1"/>
            </p:cNvSpPr>
            <p:nvPr/>
          </p:nvSpPr>
          <p:spPr bwMode="auto">
            <a:xfrm>
              <a:off x="4560" y="3911"/>
              <a:ext cx="0" cy="9"/>
            </a:xfrm>
            <a:prstGeom prst="line">
              <a:avLst/>
            </a:prstGeom>
            <a:noFill/>
            <a:ln w="12700">
              <a:solidFill>
                <a:srgbClr val="000000"/>
              </a:solidFill>
              <a:round/>
              <a:headEnd/>
              <a:tailEnd/>
            </a:ln>
          </p:spPr>
          <p:txBody>
            <a:bodyPr wrap="none" anchor="ctr"/>
            <a:lstStyle/>
            <a:p>
              <a:endParaRPr lang="en-US"/>
            </a:p>
          </p:txBody>
        </p:sp>
        <p:sp>
          <p:nvSpPr>
            <p:cNvPr id="9421" name="Line 266"/>
            <p:cNvSpPr>
              <a:spLocks noChangeShapeType="1"/>
            </p:cNvSpPr>
            <p:nvPr/>
          </p:nvSpPr>
          <p:spPr bwMode="auto">
            <a:xfrm>
              <a:off x="4568" y="3924"/>
              <a:ext cx="32" cy="0"/>
            </a:xfrm>
            <a:prstGeom prst="line">
              <a:avLst/>
            </a:prstGeom>
            <a:noFill/>
            <a:ln w="12700">
              <a:solidFill>
                <a:srgbClr val="000000"/>
              </a:solidFill>
              <a:round/>
              <a:headEnd/>
              <a:tailEnd/>
            </a:ln>
          </p:spPr>
          <p:txBody>
            <a:bodyPr wrap="none" anchor="ctr"/>
            <a:lstStyle/>
            <a:p>
              <a:endParaRPr lang="en-US"/>
            </a:p>
          </p:txBody>
        </p:sp>
        <p:sp>
          <p:nvSpPr>
            <p:cNvPr id="9422" name="Line 267"/>
            <p:cNvSpPr>
              <a:spLocks noChangeShapeType="1"/>
            </p:cNvSpPr>
            <p:nvPr/>
          </p:nvSpPr>
          <p:spPr bwMode="auto">
            <a:xfrm>
              <a:off x="4608" y="3928"/>
              <a:ext cx="0" cy="9"/>
            </a:xfrm>
            <a:prstGeom prst="line">
              <a:avLst/>
            </a:prstGeom>
            <a:noFill/>
            <a:ln w="12700">
              <a:solidFill>
                <a:srgbClr val="000000"/>
              </a:solidFill>
              <a:round/>
              <a:headEnd/>
              <a:tailEnd/>
            </a:ln>
          </p:spPr>
          <p:txBody>
            <a:bodyPr wrap="none" anchor="ctr"/>
            <a:lstStyle/>
            <a:p>
              <a:endParaRPr lang="en-US"/>
            </a:p>
          </p:txBody>
        </p:sp>
        <p:sp>
          <p:nvSpPr>
            <p:cNvPr id="9423" name="Line 268"/>
            <p:cNvSpPr>
              <a:spLocks noChangeShapeType="1"/>
            </p:cNvSpPr>
            <p:nvPr/>
          </p:nvSpPr>
          <p:spPr bwMode="auto">
            <a:xfrm>
              <a:off x="4616" y="3941"/>
              <a:ext cx="135" cy="0"/>
            </a:xfrm>
            <a:prstGeom prst="line">
              <a:avLst/>
            </a:prstGeom>
            <a:noFill/>
            <a:ln w="12700">
              <a:solidFill>
                <a:srgbClr val="000000"/>
              </a:solidFill>
              <a:round/>
              <a:headEnd/>
              <a:tailEnd/>
            </a:ln>
          </p:spPr>
          <p:txBody>
            <a:bodyPr wrap="none" anchor="ctr"/>
            <a:lstStyle/>
            <a:p>
              <a:endParaRPr lang="en-US"/>
            </a:p>
          </p:txBody>
        </p:sp>
        <p:sp>
          <p:nvSpPr>
            <p:cNvPr id="9424" name="Line 269"/>
            <p:cNvSpPr>
              <a:spLocks noChangeShapeType="1"/>
            </p:cNvSpPr>
            <p:nvPr/>
          </p:nvSpPr>
          <p:spPr bwMode="auto">
            <a:xfrm>
              <a:off x="4759" y="3945"/>
              <a:ext cx="0" cy="0"/>
            </a:xfrm>
            <a:prstGeom prst="line">
              <a:avLst/>
            </a:prstGeom>
            <a:noFill/>
            <a:ln w="12700">
              <a:solidFill>
                <a:srgbClr val="000000"/>
              </a:solidFill>
              <a:round/>
              <a:headEnd/>
              <a:tailEnd/>
            </a:ln>
          </p:spPr>
          <p:txBody>
            <a:bodyPr wrap="none" anchor="ctr"/>
            <a:lstStyle/>
            <a:p>
              <a:endParaRPr lang="en-US"/>
            </a:p>
          </p:txBody>
        </p:sp>
        <p:sp>
          <p:nvSpPr>
            <p:cNvPr id="9425" name="Line 270"/>
            <p:cNvSpPr>
              <a:spLocks noChangeShapeType="1"/>
            </p:cNvSpPr>
            <p:nvPr/>
          </p:nvSpPr>
          <p:spPr bwMode="auto">
            <a:xfrm flipH="1">
              <a:off x="4608" y="3949"/>
              <a:ext cx="159" cy="0"/>
            </a:xfrm>
            <a:prstGeom prst="line">
              <a:avLst/>
            </a:prstGeom>
            <a:noFill/>
            <a:ln w="12700">
              <a:solidFill>
                <a:srgbClr val="000000"/>
              </a:solidFill>
              <a:round/>
              <a:headEnd/>
              <a:tailEnd/>
            </a:ln>
          </p:spPr>
          <p:txBody>
            <a:bodyPr wrap="none" anchor="ctr"/>
            <a:lstStyle/>
            <a:p>
              <a:endParaRPr lang="en-US"/>
            </a:p>
          </p:txBody>
        </p:sp>
        <p:sp>
          <p:nvSpPr>
            <p:cNvPr id="9426" name="Line 271"/>
            <p:cNvSpPr>
              <a:spLocks noChangeShapeType="1"/>
            </p:cNvSpPr>
            <p:nvPr/>
          </p:nvSpPr>
          <p:spPr bwMode="auto">
            <a:xfrm flipH="1">
              <a:off x="4600" y="3949"/>
              <a:ext cx="16" cy="0"/>
            </a:xfrm>
            <a:prstGeom prst="line">
              <a:avLst/>
            </a:prstGeom>
            <a:noFill/>
            <a:ln w="12700">
              <a:solidFill>
                <a:srgbClr val="000000"/>
              </a:solidFill>
              <a:round/>
              <a:headEnd/>
              <a:tailEnd/>
            </a:ln>
          </p:spPr>
          <p:txBody>
            <a:bodyPr wrap="none" anchor="ctr"/>
            <a:lstStyle/>
            <a:p>
              <a:endParaRPr lang="en-US"/>
            </a:p>
          </p:txBody>
        </p:sp>
        <p:sp>
          <p:nvSpPr>
            <p:cNvPr id="9427" name="Line 272"/>
            <p:cNvSpPr>
              <a:spLocks noChangeShapeType="1"/>
            </p:cNvSpPr>
            <p:nvPr/>
          </p:nvSpPr>
          <p:spPr bwMode="auto">
            <a:xfrm flipH="1">
              <a:off x="4576" y="3953"/>
              <a:ext cx="32" cy="9"/>
            </a:xfrm>
            <a:prstGeom prst="line">
              <a:avLst/>
            </a:prstGeom>
            <a:noFill/>
            <a:ln w="12700">
              <a:solidFill>
                <a:srgbClr val="000000"/>
              </a:solidFill>
              <a:round/>
              <a:headEnd/>
              <a:tailEnd/>
            </a:ln>
          </p:spPr>
          <p:txBody>
            <a:bodyPr wrap="none" anchor="ctr"/>
            <a:lstStyle/>
            <a:p>
              <a:endParaRPr lang="en-US"/>
            </a:p>
          </p:txBody>
        </p:sp>
        <p:sp>
          <p:nvSpPr>
            <p:cNvPr id="9428" name="Line 273"/>
            <p:cNvSpPr>
              <a:spLocks noChangeShapeType="1"/>
            </p:cNvSpPr>
            <p:nvPr/>
          </p:nvSpPr>
          <p:spPr bwMode="auto">
            <a:xfrm flipH="1">
              <a:off x="4560" y="3970"/>
              <a:ext cx="24" cy="0"/>
            </a:xfrm>
            <a:prstGeom prst="line">
              <a:avLst/>
            </a:prstGeom>
            <a:noFill/>
            <a:ln w="12700">
              <a:solidFill>
                <a:srgbClr val="000000"/>
              </a:solidFill>
              <a:round/>
              <a:headEnd/>
              <a:tailEnd/>
            </a:ln>
          </p:spPr>
          <p:txBody>
            <a:bodyPr wrap="none" anchor="ctr"/>
            <a:lstStyle/>
            <a:p>
              <a:endParaRPr lang="en-US"/>
            </a:p>
          </p:txBody>
        </p:sp>
        <p:sp>
          <p:nvSpPr>
            <p:cNvPr id="9429" name="Line 274"/>
            <p:cNvSpPr>
              <a:spLocks noChangeShapeType="1"/>
            </p:cNvSpPr>
            <p:nvPr/>
          </p:nvSpPr>
          <p:spPr bwMode="auto">
            <a:xfrm flipH="1">
              <a:off x="4552" y="3978"/>
              <a:ext cx="16" cy="9"/>
            </a:xfrm>
            <a:prstGeom prst="line">
              <a:avLst/>
            </a:prstGeom>
            <a:noFill/>
            <a:ln w="12700">
              <a:solidFill>
                <a:srgbClr val="000000"/>
              </a:solidFill>
              <a:round/>
              <a:headEnd/>
              <a:tailEnd/>
            </a:ln>
          </p:spPr>
          <p:txBody>
            <a:bodyPr wrap="none" anchor="ctr"/>
            <a:lstStyle/>
            <a:p>
              <a:endParaRPr lang="en-US"/>
            </a:p>
          </p:txBody>
        </p:sp>
        <p:sp>
          <p:nvSpPr>
            <p:cNvPr id="9430" name="Line 275"/>
            <p:cNvSpPr>
              <a:spLocks noChangeShapeType="1"/>
            </p:cNvSpPr>
            <p:nvPr/>
          </p:nvSpPr>
          <p:spPr bwMode="auto">
            <a:xfrm>
              <a:off x="4560" y="3991"/>
              <a:ext cx="80" cy="0"/>
            </a:xfrm>
            <a:prstGeom prst="line">
              <a:avLst/>
            </a:prstGeom>
            <a:noFill/>
            <a:ln w="12700">
              <a:solidFill>
                <a:srgbClr val="000000"/>
              </a:solidFill>
              <a:round/>
              <a:headEnd/>
              <a:tailEnd/>
            </a:ln>
          </p:spPr>
          <p:txBody>
            <a:bodyPr wrap="none" anchor="ctr"/>
            <a:lstStyle/>
            <a:p>
              <a:endParaRPr lang="en-US"/>
            </a:p>
          </p:txBody>
        </p:sp>
        <p:sp>
          <p:nvSpPr>
            <p:cNvPr id="9431" name="Line 276"/>
            <p:cNvSpPr>
              <a:spLocks noChangeShapeType="1"/>
            </p:cNvSpPr>
            <p:nvPr/>
          </p:nvSpPr>
          <p:spPr bwMode="auto">
            <a:xfrm>
              <a:off x="4648" y="3995"/>
              <a:ext cx="8" cy="9"/>
            </a:xfrm>
            <a:prstGeom prst="line">
              <a:avLst/>
            </a:prstGeom>
            <a:noFill/>
            <a:ln w="12700">
              <a:solidFill>
                <a:srgbClr val="000000"/>
              </a:solidFill>
              <a:round/>
              <a:headEnd/>
              <a:tailEnd/>
            </a:ln>
          </p:spPr>
          <p:txBody>
            <a:bodyPr wrap="none" anchor="ctr"/>
            <a:lstStyle/>
            <a:p>
              <a:endParaRPr lang="en-US"/>
            </a:p>
          </p:txBody>
        </p:sp>
        <p:sp>
          <p:nvSpPr>
            <p:cNvPr id="9432" name="Line 277"/>
            <p:cNvSpPr>
              <a:spLocks noChangeShapeType="1"/>
            </p:cNvSpPr>
            <p:nvPr/>
          </p:nvSpPr>
          <p:spPr bwMode="auto">
            <a:xfrm>
              <a:off x="4664" y="4008"/>
              <a:ext cx="0" cy="0"/>
            </a:xfrm>
            <a:prstGeom prst="line">
              <a:avLst/>
            </a:prstGeom>
            <a:noFill/>
            <a:ln w="12700">
              <a:solidFill>
                <a:srgbClr val="000000"/>
              </a:solidFill>
              <a:round/>
              <a:headEnd/>
              <a:tailEnd/>
            </a:ln>
          </p:spPr>
          <p:txBody>
            <a:bodyPr wrap="none" anchor="ctr"/>
            <a:lstStyle/>
            <a:p>
              <a:endParaRPr lang="en-US"/>
            </a:p>
          </p:txBody>
        </p:sp>
        <p:sp>
          <p:nvSpPr>
            <p:cNvPr id="9433" name="Line 278"/>
            <p:cNvSpPr>
              <a:spLocks noChangeShapeType="1"/>
            </p:cNvSpPr>
            <p:nvPr/>
          </p:nvSpPr>
          <p:spPr bwMode="auto">
            <a:xfrm>
              <a:off x="4672" y="4008"/>
              <a:ext cx="0" cy="0"/>
            </a:xfrm>
            <a:prstGeom prst="line">
              <a:avLst/>
            </a:prstGeom>
            <a:noFill/>
            <a:ln w="12700">
              <a:solidFill>
                <a:srgbClr val="000000"/>
              </a:solidFill>
              <a:round/>
              <a:headEnd/>
              <a:tailEnd/>
            </a:ln>
          </p:spPr>
          <p:txBody>
            <a:bodyPr wrap="none" anchor="ctr"/>
            <a:lstStyle/>
            <a:p>
              <a:endParaRPr lang="en-US"/>
            </a:p>
          </p:txBody>
        </p:sp>
        <p:sp>
          <p:nvSpPr>
            <p:cNvPr id="9434" name="Line 279"/>
            <p:cNvSpPr>
              <a:spLocks noChangeShapeType="1"/>
            </p:cNvSpPr>
            <p:nvPr/>
          </p:nvSpPr>
          <p:spPr bwMode="auto">
            <a:xfrm>
              <a:off x="4676" y="4008"/>
              <a:ext cx="7" cy="0"/>
            </a:xfrm>
            <a:prstGeom prst="line">
              <a:avLst/>
            </a:prstGeom>
            <a:noFill/>
            <a:ln w="12700">
              <a:solidFill>
                <a:srgbClr val="000000"/>
              </a:solidFill>
              <a:round/>
              <a:headEnd/>
              <a:tailEnd/>
            </a:ln>
          </p:spPr>
          <p:txBody>
            <a:bodyPr wrap="none" anchor="ctr"/>
            <a:lstStyle/>
            <a:p>
              <a:endParaRPr lang="en-US"/>
            </a:p>
          </p:txBody>
        </p:sp>
        <p:sp>
          <p:nvSpPr>
            <p:cNvPr id="9435" name="Line 280"/>
            <p:cNvSpPr>
              <a:spLocks noChangeShapeType="1"/>
            </p:cNvSpPr>
            <p:nvPr/>
          </p:nvSpPr>
          <p:spPr bwMode="auto">
            <a:xfrm>
              <a:off x="4687" y="4012"/>
              <a:ext cx="40" cy="17"/>
            </a:xfrm>
            <a:prstGeom prst="line">
              <a:avLst/>
            </a:prstGeom>
            <a:noFill/>
            <a:ln w="12700">
              <a:solidFill>
                <a:srgbClr val="000000"/>
              </a:solidFill>
              <a:round/>
              <a:headEnd/>
              <a:tailEnd/>
            </a:ln>
          </p:spPr>
          <p:txBody>
            <a:bodyPr wrap="none" anchor="ctr"/>
            <a:lstStyle/>
            <a:p>
              <a:endParaRPr lang="en-US"/>
            </a:p>
          </p:txBody>
        </p:sp>
        <p:sp>
          <p:nvSpPr>
            <p:cNvPr id="9436" name="Line 281"/>
            <p:cNvSpPr>
              <a:spLocks noChangeShapeType="1"/>
            </p:cNvSpPr>
            <p:nvPr/>
          </p:nvSpPr>
          <p:spPr bwMode="auto">
            <a:xfrm>
              <a:off x="4735" y="4037"/>
              <a:ext cx="24" cy="0"/>
            </a:xfrm>
            <a:prstGeom prst="line">
              <a:avLst/>
            </a:prstGeom>
            <a:noFill/>
            <a:ln w="12700">
              <a:solidFill>
                <a:srgbClr val="000000"/>
              </a:solidFill>
              <a:round/>
              <a:headEnd/>
              <a:tailEnd/>
            </a:ln>
          </p:spPr>
          <p:txBody>
            <a:bodyPr wrap="none" anchor="ctr"/>
            <a:lstStyle/>
            <a:p>
              <a:endParaRPr lang="en-US"/>
            </a:p>
          </p:txBody>
        </p:sp>
        <p:sp>
          <p:nvSpPr>
            <p:cNvPr id="9437" name="Line 282"/>
            <p:cNvSpPr>
              <a:spLocks noChangeShapeType="1"/>
            </p:cNvSpPr>
            <p:nvPr/>
          </p:nvSpPr>
          <p:spPr bwMode="auto">
            <a:xfrm>
              <a:off x="4767" y="4045"/>
              <a:ext cx="0" cy="24"/>
            </a:xfrm>
            <a:prstGeom prst="line">
              <a:avLst/>
            </a:prstGeom>
            <a:noFill/>
            <a:ln w="12700">
              <a:solidFill>
                <a:srgbClr val="000000"/>
              </a:solidFill>
              <a:round/>
              <a:headEnd/>
              <a:tailEnd/>
            </a:ln>
          </p:spPr>
          <p:txBody>
            <a:bodyPr wrap="none" anchor="ctr"/>
            <a:lstStyle/>
            <a:p>
              <a:endParaRPr lang="en-US"/>
            </a:p>
          </p:txBody>
        </p:sp>
        <p:sp>
          <p:nvSpPr>
            <p:cNvPr id="9438" name="Line 283"/>
            <p:cNvSpPr>
              <a:spLocks noChangeShapeType="1"/>
            </p:cNvSpPr>
            <p:nvPr/>
          </p:nvSpPr>
          <p:spPr bwMode="auto">
            <a:xfrm flipH="1">
              <a:off x="4759" y="4077"/>
              <a:ext cx="16" cy="17"/>
            </a:xfrm>
            <a:prstGeom prst="line">
              <a:avLst/>
            </a:prstGeom>
            <a:noFill/>
            <a:ln w="12700">
              <a:solidFill>
                <a:srgbClr val="000000"/>
              </a:solidFill>
              <a:round/>
              <a:headEnd/>
              <a:tailEnd/>
            </a:ln>
          </p:spPr>
          <p:txBody>
            <a:bodyPr wrap="none" anchor="ctr"/>
            <a:lstStyle/>
            <a:p>
              <a:endParaRPr lang="en-US"/>
            </a:p>
          </p:txBody>
        </p:sp>
        <p:sp>
          <p:nvSpPr>
            <p:cNvPr id="9439" name="Line 284"/>
            <p:cNvSpPr>
              <a:spLocks noChangeShapeType="1"/>
            </p:cNvSpPr>
            <p:nvPr/>
          </p:nvSpPr>
          <p:spPr bwMode="auto">
            <a:xfrm flipH="1">
              <a:off x="4751" y="4102"/>
              <a:ext cx="16" cy="9"/>
            </a:xfrm>
            <a:prstGeom prst="line">
              <a:avLst/>
            </a:prstGeom>
            <a:noFill/>
            <a:ln w="12700">
              <a:solidFill>
                <a:srgbClr val="000000"/>
              </a:solidFill>
              <a:round/>
              <a:headEnd/>
              <a:tailEnd/>
            </a:ln>
          </p:spPr>
          <p:txBody>
            <a:bodyPr wrap="none" anchor="ctr"/>
            <a:lstStyle/>
            <a:p>
              <a:endParaRPr lang="en-US"/>
            </a:p>
          </p:txBody>
        </p:sp>
        <p:sp>
          <p:nvSpPr>
            <p:cNvPr id="9440" name="Line 285"/>
            <p:cNvSpPr>
              <a:spLocks noChangeShapeType="1"/>
            </p:cNvSpPr>
            <p:nvPr/>
          </p:nvSpPr>
          <p:spPr bwMode="auto">
            <a:xfrm flipH="1">
              <a:off x="4743" y="4119"/>
              <a:ext cx="16" cy="9"/>
            </a:xfrm>
            <a:prstGeom prst="line">
              <a:avLst/>
            </a:prstGeom>
            <a:noFill/>
            <a:ln w="12700">
              <a:solidFill>
                <a:srgbClr val="000000"/>
              </a:solidFill>
              <a:round/>
              <a:headEnd/>
              <a:tailEnd/>
            </a:ln>
          </p:spPr>
          <p:txBody>
            <a:bodyPr wrap="none" anchor="ctr"/>
            <a:lstStyle/>
            <a:p>
              <a:endParaRPr lang="en-US"/>
            </a:p>
          </p:txBody>
        </p:sp>
        <p:sp>
          <p:nvSpPr>
            <p:cNvPr id="9441" name="Line 286"/>
            <p:cNvSpPr>
              <a:spLocks noChangeShapeType="1"/>
            </p:cNvSpPr>
            <p:nvPr/>
          </p:nvSpPr>
          <p:spPr bwMode="auto">
            <a:xfrm flipH="1">
              <a:off x="4265" y="4132"/>
              <a:ext cx="486" cy="0"/>
            </a:xfrm>
            <a:prstGeom prst="line">
              <a:avLst/>
            </a:prstGeom>
            <a:noFill/>
            <a:ln w="12700">
              <a:solidFill>
                <a:srgbClr val="000000"/>
              </a:solidFill>
              <a:round/>
              <a:headEnd/>
              <a:tailEnd/>
            </a:ln>
          </p:spPr>
          <p:txBody>
            <a:bodyPr wrap="none" anchor="ctr"/>
            <a:lstStyle/>
            <a:p>
              <a:endParaRPr lang="en-US"/>
            </a:p>
          </p:txBody>
        </p:sp>
        <p:sp>
          <p:nvSpPr>
            <p:cNvPr id="9442" name="Line 287"/>
            <p:cNvSpPr>
              <a:spLocks noChangeShapeType="1"/>
            </p:cNvSpPr>
            <p:nvPr/>
          </p:nvSpPr>
          <p:spPr bwMode="auto">
            <a:xfrm flipV="1">
              <a:off x="4269" y="4103"/>
              <a:ext cx="0" cy="33"/>
            </a:xfrm>
            <a:prstGeom prst="line">
              <a:avLst/>
            </a:prstGeom>
            <a:noFill/>
            <a:ln w="12700">
              <a:solidFill>
                <a:srgbClr val="000000"/>
              </a:solidFill>
              <a:round/>
              <a:headEnd/>
              <a:tailEnd/>
            </a:ln>
          </p:spPr>
          <p:txBody>
            <a:bodyPr wrap="none" anchor="ctr"/>
            <a:lstStyle/>
            <a:p>
              <a:endParaRPr lang="en-US"/>
            </a:p>
          </p:txBody>
        </p:sp>
        <p:sp>
          <p:nvSpPr>
            <p:cNvPr id="9443" name="Line 288"/>
            <p:cNvSpPr>
              <a:spLocks noChangeShapeType="1"/>
            </p:cNvSpPr>
            <p:nvPr/>
          </p:nvSpPr>
          <p:spPr bwMode="auto">
            <a:xfrm flipV="1">
              <a:off x="4269" y="4086"/>
              <a:ext cx="0" cy="25"/>
            </a:xfrm>
            <a:prstGeom prst="line">
              <a:avLst/>
            </a:prstGeom>
            <a:noFill/>
            <a:ln w="12700">
              <a:solidFill>
                <a:srgbClr val="000000"/>
              </a:solidFill>
              <a:round/>
              <a:headEnd/>
              <a:tailEnd/>
            </a:ln>
          </p:spPr>
          <p:txBody>
            <a:bodyPr wrap="none" anchor="ctr"/>
            <a:lstStyle/>
            <a:p>
              <a:endParaRPr lang="en-US"/>
            </a:p>
          </p:txBody>
        </p:sp>
        <p:sp>
          <p:nvSpPr>
            <p:cNvPr id="9444" name="Line 289"/>
            <p:cNvSpPr>
              <a:spLocks noChangeShapeType="1"/>
            </p:cNvSpPr>
            <p:nvPr/>
          </p:nvSpPr>
          <p:spPr bwMode="auto">
            <a:xfrm flipH="1" flipV="1">
              <a:off x="4234" y="4069"/>
              <a:ext cx="39" cy="25"/>
            </a:xfrm>
            <a:prstGeom prst="line">
              <a:avLst/>
            </a:prstGeom>
            <a:noFill/>
            <a:ln w="12700">
              <a:solidFill>
                <a:srgbClr val="000000"/>
              </a:solidFill>
              <a:round/>
              <a:headEnd/>
              <a:tailEnd/>
            </a:ln>
          </p:spPr>
          <p:txBody>
            <a:bodyPr wrap="none" anchor="ctr"/>
            <a:lstStyle/>
            <a:p>
              <a:endParaRPr lang="en-US"/>
            </a:p>
          </p:txBody>
        </p:sp>
        <p:sp>
          <p:nvSpPr>
            <p:cNvPr id="9445" name="Line 290"/>
            <p:cNvSpPr>
              <a:spLocks noChangeShapeType="1"/>
            </p:cNvSpPr>
            <p:nvPr/>
          </p:nvSpPr>
          <p:spPr bwMode="auto">
            <a:xfrm flipH="1" flipV="1">
              <a:off x="4218" y="4061"/>
              <a:ext cx="24" cy="16"/>
            </a:xfrm>
            <a:prstGeom prst="line">
              <a:avLst/>
            </a:prstGeom>
            <a:noFill/>
            <a:ln w="12700">
              <a:solidFill>
                <a:srgbClr val="000000"/>
              </a:solidFill>
              <a:round/>
              <a:headEnd/>
              <a:tailEnd/>
            </a:ln>
          </p:spPr>
          <p:txBody>
            <a:bodyPr wrap="none" anchor="ctr"/>
            <a:lstStyle/>
            <a:p>
              <a:endParaRPr lang="en-US"/>
            </a:p>
          </p:txBody>
        </p:sp>
        <p:sp>
          <p:nvSpPr>
            <p:cNvPr id="9446" name="Line 291"/>
            <p:cNvSpPr>
              <a:spLocks noChangeShapeType="1"/>
            </p:cNvSpPr>
            <p:nvPr/>
          </p:nvSpPr>
          <p:spPr bwMode="auto">
            <a:xfrm>
              <a:off x="4222" y="4065"/>
              <a:ext cx="0" cy="0"/>
            </a:xfrm>
            <a:prstGeom prst="line">
              <a:avLst/>
            </a:prstGeom>
            <a:noFill/>
            <a:ln w="12700">
              <a:noFill/>
              <a:round/>
              <a:headEnd/>
              <a:tailEnd/>
            </a:ln>
          </p:spPr>
          <p:txBody>
            <a:bodyPr wrap="none" anchor="ctr"/>
            <a:lstStyle/>
            <a:p>
              <a:endParaRPr lang="en-US"/>
            </a:p>
          </p:txBody>
        </p:sp>
        <p:sp>
          <p:nvSpPr>
            <p:cNvPr id="9447" name="Line 292"/>
            <p:cNvSpPr>
              <a:spLocks noChangeShapeType="1"/>
            </p:cNvSpPr>
            <p:nvPr/>
          </p:nvSpPr>
          <p:spPr bwMode="auto">
            <a:xfrm flipV="1">
              <a:off x="4222" y="4012"/>
              <a:ext cx="0" cy="57"/>
            </a:xfrm>
            <a:prstGeom prst="line">
              <a:avLst/>
            </a:prstGeom>
            <a:noFill/>
            <a:ln w="12700">
              <a:solidFill>
                <a:srgbClr val="000000"/>
              </a:solidFill>
              <a:round/>
              <a:headEnd/>
              <a:tailEnd/>
            </a:ln>
          </p:spPr>
          <p:txBody>
            <a:bodyPr wrap="none" anchor="ctr"/>
            <a:lstStyle/>
            <a:p>
              <a:endParaRPr lang="en-US"/>
            </a:p>
          </p:txBody>
        </p:sp>
        <p:sp>
          <p:nvSpPr>
            <p:cNvPr id="9448" name="Line 293"/>
            <p:cNvSpPr>
              <a:spLocks noChangeShapeType="1"/>
            </p:cNvSpPr>
            <p:nvPr/>
          </p:nvSpPr>
          <p:spPr bwMode="auto">
            <a:xfrm flipV="1">
              <a:off x="4222" y="4004"/>
              <a:ext cx="0" cy="16"/>
            </a:xfrm>
            <a:prstGeom prst="line">
              <a:avLst/>
            </a:prstGeom>
            <a:noFill/>
            <a:ln w="12700">
              <a:solidFill>
                <a:srgbClr val="000000"/>
              </a:solidFill>
              <a:round/>
              <a:headEnd/>
              <a:tailEnd/>
            </a:ln>
          </p:spPr>
          <p:txBody>
            <a:bodyPr wrap="none" anchor="ctr"/>
            <a:lstStyle/>
            <a:p>
              <a:endParaRPr lang="en-US"/>
            </a:p>
          </p:txBody>
        </p:sp>
        <p:sp>
          <p:nvSpPr>
            <p:cNvPr id="9449" name="Line 294"/>
            <p:cNvSpPr>
              <a:spLocks noChangeShapeType="1"/>
            </p:cNvSpPr>
            <p:nvPr/>
          </p:nvSpPr>
          <p:spPr bwMode="auto">
            <a:xfrm>
              <a:off x="4226" y="4008"/>
              <a:ext cx="8" cy="0"/>
            </a:xfrm>
            <a:prstGeom prst="line">
              <a:avLst/>
            </a:prstGeom>
            <a:noFill/>
            <a:ln w="12700">
              <a:solidFill>
                <a:srgbClr val="000000"/>
              </a:solidFill>
              <a:round/>
              <a:headEnd/>
              <a:tailEnd/>
            </a:ln>
          </p:spPr>
          <p:txBody>
            <a:bodyPr wrap="none" anchor="ctr"/>
            <a:lstStyle/>
            <a:p>
              <a:endParaRPr lang="en-US"/>
            </a:p>
          </p:txBody>
        </p:sp>
        <p:sp>
          <p:nvSpPr>
            <p:cNvPr id="9450" name="Line 295"/>
            <p:cNvSpPr>
              <a:spLocks noChangeShapeType="1"/>
            </p:cNvSpPr>
            <p:nvPr/>
          </p:nvSpPr>
          <p:spPr bwMode="auto">
            <a:xfrm flipV="1">
              <a:off x="4242" y="3995"/>
              <a:ext cx="7" cy="17"/>
            </a:xfrm>
            <a:prstGeom prst="line">
              <a:avLst/>
            </a:prstGeom>
            <a:noFill/>
            <a:ln w="12700">
              <a:solidFill>
                <a:srgbClr val="000000"/>
              </a:solidFill>
              <a:round/>
              <a:headEnd/>
              <a:tailEnd/>
            </a:ln>
          </p:spPr>
          <p:txBody>
            <a:bodyPr wrap="none" anchor="ctr"/>
            <a:lstStyle/>
            <a:p>
              <a:endParaRPr lang="en-US"/>
            </a:p>
          </p:txBody>
        </p:sp>
        <p:sp>
          <p:nvSpPr>
            <p:cNvPr id="9451" name="Line 296"/>
            <p:cNvSpPr>
              <a:spLocks noChangeShapeType="1"/>
            </p:cNvSpPr>
            <p:nvPr/>
          </p:nvSpPr>
          <p:spPr bwMode="auto">
            <a:xfrm>
              <a:off x="4257" y="4003"/>
              <a:ext cx="8" cy="1"/>
            </a:xfrm>
            <a:prstGeom prst="line">
              <a:avLst/>
            </a:prstGeom>
            <a:noFill/>
            <a:ln w="12700">
              <a:solidFill>
                <a:srgbClr val="000000"/>
              </a:solidFill>
              <a:round/>
              <a:headEnd/>
              <a:tailEnd/>
            </a:ln>
          </p:spPr>
          <p:txBody>
            <a:bodyPr wrap="none" anchor="ctr"/>
            <a:lstStyle/>
            <a:p>
              <a:endParaRPr lang="en-US"/>
            </a:p>
          </p:txBody>
        </p:sp>
        <p:sp>
          <p:nvSpPr>
            <p:cNvPr id="9452" name="Line 297"/>
            <p:cNvSpPr>
              <a:spLocks noChangeShapeType="1"/>
            </p:cNvSpPr>
            <p:nvPr/>
          </p:nvSpPr>
          <p:spPr bwMode="auto">
            <a:xfrm flipV="1">
              <a:off x="4269" y="3995"/>
              <a:ext cx="0" cy="17"/>
            </a:xfrm>
            <a:prstGeom prst="line">
              <a:avLst/>
            </a:prstGeom>
            <a:noFill/>
            <a:ln w="12700">
              <a:solidFill>
                <a:srgbClr val="000000"/>
              </a:solidFill>
              <a:round/>
              <a:headEnd/>
              <a:tailEnd/>
            </a:ln>
          </p:spPr>
          <p:txBody>
            <a:bodyPr wrap="none" anchor="ctr"/>
            <a:lstStyle/>
            <a:p>
              <a:endParaRPr lang="en-US"/>
            </a:p>
          </p:txBody>
        </p:sp>
        <p:sp>
          <p:nvSpPr>
            <p:cNvPr id="9453" name="Line 298"/>
            <p:cNvSpPr>
              <a:spLocks noChangeShapeType="1"/>
            </p:cNvSpPr>
            <p:nvPr/>
          </p:nvSpPr>
          <p:spPr bwMode="auto">
            <a:xfrm flipV="1">
              <a:off x="4269" y="3987"/>
              <a:ext cx="0" cy="16"/>
            </a:xfrm>
            <a:prstGeom prst="line">
              <a:avLst/>
            </a:prstGeom>
            <a:noFill/>
            <a:ln w="12700">
              <a:solidFill>
                <a:srgbClr val="000000"/>
              </a:solidFill>
              <a:round/>
              <a:headEnd/>
              <a:tailEnd/>
            </a:ln>
          </p:spPr>
          <p:txBody>
            <a:bodyPr wrap="none" anchor="ctr"/>
            <a:lstStyle/>
            <a:p>
              <a:endParaRPr lang="en-US"/>
            </a:p>
          </p:txBody>
        </p:sp>
        <p:sp>
          <p:nvSpPr>
            <p:cNvPr id="9454" name="Line 299"/>
            <p:cNvSpPr>
              <a:spLocks noChangeShapeType="1"/>
            </p:cNvSpPr>
            <p:nvPr/>
          </p:nvSpPr>
          <p:spPr bwMode="auto">
            <a:xfrm>
              <a:off x="4273" y="3991"/>
              <a:ext cx="24" cy="0"/>
            </a:xfrm>
            <a:prstGeom prst="line">
              <a:avLst/>
            </a:prstGeom>
            <a:noFill/>
            <a:ln w="12700">
              <a:solidFill>
                <a:srgbClr val="000000"/>
              </a:solidFill>
              <a:round/>
              <a:headEnd/>
              <a:tailEnd/>
            </a:ln>
          </p:spPr>
          <p:txBody>
            <a:bodyPr wrap="none" anchor="ctr"/>
            <a:lstStyle/>
            <a:p>
              <a:endParaRPr lang="en-US"/>
            </a:p>
          </p:txBody>
        </p:sp>
        <p:sp>
          <p:nvSpPr>
            <p:cNvPr id="9455" name="Line 300"/>
            <p:cNvSpPr>
              <a:spLocks noChangeShapeType="1"/>
            </p:cNvSpPr>
            <p:nvPr/>
          </p:nvSpPr>
          <p:spPr bwMode="auto">
            <a:xfrm>
              <a:off x="4301" y="3995"/>
              <a:ext cx="0" cy="9"/>
            </a:xfrm>
            <a:prstGeom prst="line">
              <a:avLst/>
            </a:prstGeom>
            <a:noFill/>
            <a:ln w="12700">
              <a:solidFill>
                <a:srgbClr val="000000"/>
              </a:solidFill>
              <a:round/>
              <a:headEnd/>
              <a:tailEnd/>
            </a:ln>
          </p:spPr>
          <p:txBody>
            <a:bodyPr wrap="none" anchor="ctr"/>
            <a:lstStyle/>
            <a:p>
              <a:endParaRPr lang="en-US"/>
            </a:p>
          </p:txBody>
        </p:sp>
        <p:sp>
          <p:nvSpPr>
            <p:cNvPr id="9456" name="Line 301"/>
            <p:cNvSpPr>
              <a:spLocks noChangeShapeType="1"/>
            </p:cNvSpPr>
            <p:nvPr/>
          </p:nvSpPr>
          <p:spPr bwMode="auto">
            <a:xfrm>
              <a:off x="4305" y="4008"/>
              <a:ext cx="88" cy="0"/>
            </a:xfrm>
            <a:prstGeom prst="line">
              <a:avLst/>
            </a:prstGeom>
            <a:noFill/>
            <a:ln w="12700">
              <a:solidFill>
                <a:srgbClr val="000000"/>
              </a:solidFill>
              <a:round/>
              <a:headEnd/>
              <a:tailEnd/>
            </a:ln>
          </p:spPr>
          <p:txBody>
            <a:bodyPr wrap="none" anchor="ctr"/>
            <a:lstStyle/>
            <a:p>
              <a:endParaRPr lang="en-US"/>
            </a:p>
          </p:txBody>
        </p:sp>
        <p:sp>
          <p:nvSpPr>
            <p:cNvPr id="9457" name="Line 302"/>
            <p:cNvSpPr>
              <a:spLocks noChangeShapeType="1"/>
            </p:cNvSpPr>
            <p:nvPr/>
          </p:nvSpPr>
          <p:spPr bwMode="auto">
            <a:xfrm flipV="1">
              <a:off x="4397" y="3987"/>
              <a:ext cx="0" cy="25"/>
            </a:xfrm>
            <a:prstGeom prst="line">
              <a:avLst/>
            </a:prstGeom>
            <a:noFill/>
            <a:ln w="12700">
              <a:solidFill>
                <a:srgbClr val="000000"/>
              </a:solidFill>
              <a:round/>
              <a:headEnd/>
              <a:tailEnd/>
            </a:ln>
          </p:spPr>
          <p:txBody>
            <a:bodyPr wrap="none" anchor="ctr"/>
            <a:lstStyle/>
            <a:p>
              <a:endParaRPr lang="en-US"/>
            </a:p>
          </p:txBody>
        </p:sp>
        <p:sp>
          <p:nvSpPr>
            <p:cNvPr id="9458" name="Line 303"/>
            <p:cNvSpPr>
              <a:spLocks noChangeShapeType="1"/>
            </p:cNvSpPr>
            <p:nvPr/>
          </p:nvSpPr>
          <p:spPr bwMode="auto">
            <a:xfrm flipH="1">
              <a:off x="4329" y="3991"/>
              <a:ext cx="72" cy="0"/>
            </a:xfrm>
            <a:prstGeom prst="line">
              <a:avLst/>
            </a:prstGeom>
            <a:noFill/>
            <a:ln w="12700">
              <a:solidFill>
                <a:srgbClr val="000000"/>
              </a:solidFill>
              <a:round/>
              <a:headEnd/>
              <a:tailEnd/>
            </a:ln>
          </p:spPr>
          <p:txBody>
            <a:bodyPr wrap="none" anchor="ctr"/>
            <a:lstStyle/>
            <a:p>
              <a:endParaRPr lang="en-US"/>
            </a:p>
          </p:txBody>
        </p:sp>
        <p:sp>
          <p:nvSpPr>
            <p:cNvPr id="9459" name="Line 304"/>
            <p:cNvSpPr>
              <a:spLocks noChangeShapeType="1"/>
            </p:cNvSpPr>
            <p:nvPr/>
          </p:nvSpPr>
          <p:spPr bwMode="auto">
            <a:xfrm flipH="1" flipV="1">
              <a:off x="4313" y="3979"/>
              <a:ext cx="24" cy="16"/>
            </a:xfrm>
            <a:prstGeom prst="line">
              <a:avLst/>
            </a:prstGeom>
            <a:noFill/>
            <a:ln w="12700">
              <a:solidFill>
                <a:srgbClr val="000000"/>
              </a:solidFill>
              <a:round/>
              <a:headEnd/>
              <a:tailEnd/>
            </a:ln>
          </p:spPr>
          <p:txBody>
            <a:bodyPr wrap="none" anchor="ctr"/>
            <a:lstStyle/>
            <a:p>
              <a:endParaRPr lang="en-US"/>
            </a:p>
          </p:txBody>
        </p:sp>
        <p:sp>
          <p:nvSpPr>
            <p:cNvPr id="9460" name="Line 305"/>
            <p:cNvSpPr>
              <a:spLocks noChangeShapeType="1"/>
            </p:cNvSpPr>
            <p:nvPr/>
          </p:nvSpPr>
          <p:spPr bwMode="auto">
            <a:xfrm flipV="1">
              <a:off x="4317" y="3945"/>
              <a:ext cx="0" cy="42"/>
            </a:xfrm>
            <a:prstGeom prst="line">
              <a:avLst/>
            </a:prstGeom>
            <a:noFill/>
            <a:ln w="12700">
              <a:solidFill>
                <a:srgbClr val="000000"/>
              </a:solidFill>
              <a:round/>
              <a:headEnd/>
              <a:tailEnd/>
            </a:ln>
          </p:spPr>
          <p:txBody>
            <a:bodyPr wrap="none" anchor="ctr"/>
            <a:lstStyle/>
            <a:p>
              <a:endParaRPr lang="en-US"/>
            </a:p>
          </p:txBody>
        </p:sp>
        <p:sp>
          <p:nvSpPr>
            <p:cNvPr id="9461" name="Line 306"/>
            <p:cNvSpPr>
              <a:spLocks noChangeShapeType="1"/>
            </p:cNvSpPr>
            <p:nvPr/>
          </p:nvSpPr>
          <p:spPr bwMode="auto">
            <a:xfrm flipV="1">
              <a:off x="4317" y="3937"/>
              <a:ext cx="0" cy="16"/>
            </a:xfrm>
            <a:prstGeom prst="line">
              <a:avLst/>
            </a:prstGeom>
            <a:noFill/>
            <a:ln w="12700">
              <a:solidFill>
                <a:srgbClr val="000000"/>
              </a:solidFill>
              <a:round/>
              <a:headEnd/>
              <a:tailEnd/>
            </a:ln>
          </p:spPr>
          <p:txBody>
            <a:bodyPr wrap="none" anchor="ctr"/>
            <a:lstStyle/>
            <a:p>
              <a:endParaRPr lang="en-US"/>
            </a:p>
          </p:txBody>
        </p:sp>
        <p:sp>
          <p:nvSpPr>
            <p:cNvPr id="9462" name="Line 307"/>
            <p:cNvSpPr>
              <a:spLocks noChangeShapeType="1"/>
            </p:cNvSpPr>
            <p:nvPr/>
          </p:nvSpPr>
          <p:spPr bwMode="auto">
            <a:xfrm flipV="1">
              <a:off x="4321" y="3928"/>
              <a:ext cx="16" cy="17"/>
            </a:xfrm>
            <a:prstGeom prst="line">
              <a:avLst/>
            </a:prstGeom>
            <a:noFill/>
            <a:ln w="12700">
              <a:solidFill>
                <a:srgbClr val="000000"/>
              </a:solidFill>
              <a:round/>
              <a:headEnd/>
              <a:tailEnd/>
            </a:ln>
          </p:spPr>
          <p:txBody>
            <a:bodyPr wrap="none" anchor="ctr"/>
            <a:lstStyle/>
            <a:p>
              <a:endParaRPr lang="en-US"/>
            </a:p>
          </p:txBody>
        </p:sp>
        <p:sp>
          <p:nvSpPr>
            <p:cNvPr id="9463" name="Line 308"/>
            <p:cNvSpPr>
              <a:spLocks noChangeShapeType="1"/>
            </p:cNvSpPr>
            <p:nvPr/>
          </p:nvSpPr>
          <p:spPr bwMode="auto">
            <a:xfrm>
              <a:off x="4345" y="3932"/>
              <a:ext cx="8" cy="0"/>
            </a:xfrm>
            <a:prstGeom prst="line">
              <a:avLst/>
            </a:prstGeom>
            <a:noFill/>
            <a:ln w="12700">
              <a:solidFill>
                <a:srgbClr val="000000"/>
              </a:solidFill>
              <a:round/>
              <a:headEnd/>
              <a:tailEnd/>
            </a:ln>
          </p:spPr>
          <p:txBody>
            <a:bodyPr wrap="none" anchor="ctr"/>
            <a:lstStyle/>
            <a:p>
              <a:endParaRPr lang="en-US"/>
            </a:p>
          </p:txBody>
        </p:sp>
        <p:sp>
          <p:nvSpPr>
            <p:cNvPr id="9464" name="Line 309"/>
            <p:cNvSpPr>
              <a:spLocks noChangeShapeType="1"/>
            </p:cNvSpPr>
            <p:nvPr/>
          </p:nvSpPr>
          <p:spPr bwMode="auto">
            <a:xfrm>
              <a:off x="4361" y="3932"/>
              <a:ext cx="8" cy="0"/>
            </a:xfrm>
            <a:prstGeom prst="line">
              <a:avLst/>
            </a:prstGeom>
            <a:noFill/>
            <a:ln w="12700">
              <a:solidFill>
                <a:srgbClr val="000000"/>
              </a:solidFill>
              <a:round/>
              <a:headEnd/>
              <a:tailEnd/>
            </a:ln>
          </p:spPr>
          <p:txBody>
            <a:bodyPr wrap="none" anchor="ctr"/>
            <a:lstStyle/>
            <a:p>
              <a:endParaRPr lang="en-US"/>
            </a:p>
          </p:txBody>
        </p:sp>
        <p:sp>
          <p:nvSpPr>
            <p:cNvPr id="9465" name="Line 310"/>
            <p:cNvSpPr>
              <a:spLocks noChangeShapeType="1"/>
            </p:cNvSpPr>
            <p:nvPr/>
          </p:nvSpPr>
          <p:spPr bwMode="auto">
            <a:xfrm flipV="1">
              <a:off x="4373" y="3912"/>
              <a:ext cx="0" cy="24"/>
            </a:xfrm>
            <a:prstGeom prst="line">
              <a:avLst/>
            </a:prstGeom>
            <a:noFill/>
            <a:ln w="12700">
              <a:solidFill>
                <a:srgbClr val="000000"/>
              </a:solidFill>
              <a:round/>
              <a:headEnd/>
              <a:tailEnd/>
            </a:ln>
          </p:spPr>
          <p:txBody>
            <a:bodyPr wrap="none" anchor="ctr"/>
            <a:lstStyle/>
            <a:p>
              <a:endParaRPr lang="en-US"/>
            </a:p>
          </p:txBody>
        </p:sp>
        <p:sp>
          <p:nvSpPr>
            <p:cNvPr id="9466" name="Line 311"/>
            <p:cNvSpPr>
              <a:spLocks noChangeShapeType="1"/>
            </p:cNvSpPr>
            <p:nvPr/>
          </p:nvSpPr>
          <p:spPr bwMode="auto">
            <a:xfrm>
              <a:off x="4377" y="3916"/>
              <a:ext cx="72" cy="0"/>
            </a:xfrm>
            <a:prstGeom prst="line">
              <a:avLst/>
            </a:prstGeom>
            <a:noFill/>
            <a:ln w="12700">
              <a:solidFill>
                <a:srgbClr val="000000"/>
              </a:solidFill>
              <a:round/>
              <a:headEnd/>
              <a:tailEnd/>
            </a:ln>
          </p:spPr>
          <p:txBody>
            <a:bodyPr wrap="none" anchor="ctr"/>
            <a:lstStyle/>
            <a:p>
              <a:endParaRPr lang="en-US"/>
            </a:p>
          </p:txBody>
        </p:sp>
        <p:sp>
          <p:nvSpPr>
            <p:cNvPr id="9467" name="Line 312"/>
            <p:cNvSpPr>
              <a:spLocks noChangeShapeType="1"/>
            </p:cNvSpPr>
            <p:nvPr/>
          </p:nvSpPr>
          <p:spPr bwMode="auto">
            <a:xfrm flipV="1">
              <a:off x="4457" y="3887"/>
              <a:ext cx="0" cy="33"/>
            </a:xfrm>
            <a:prstGeom prst="line">
              <a:avLst/>
            </a:prstGeom>
            <a:noFill/>
            <a:ln w="12700">
              <a:solidFill>
                <a:srgbClr val="000000"/>
              </a:solidFill>
              <a:round/>
              <a:headEnd/>
              <a:tailEnd/>
            </a:ln>
          </p:spPr>
          <p:txBody>
            <a:bodyPr wrap="none" anchor="ctr"/>
            <a:lstStyle/>
            <a:p>
              <a:endParaRPr lang="en-US"/>
            </a:p>
          </p:txBody>
        </p:sp>
        <p:sp>
          <p:nvSpPr>
            <p:cNvPr id="9468" name="Line 313"/>
            <p:cNvSpPr>
              <a:spLocks noChangeShapeType="1"/>
            </p:cNvSpPr>
            <p:nvPr/>
          </p:nvSpPr>
          <p:spPr bwMode="auto">
            <a:xfrm>
              <a:off x="4465" y="3891"/>
              <a:ext cx="39" cy="0"/>
            </a:xfrm>
            <a:prstGeom prst="line">
              <a:avLst/>
            </a:prstGeom>
            <a:noFill/>
            <a:ln w="12700">
              <a:solidFill>
                <a:srgbClr val="000000"/>
              </a:solidFill>
              <a:round/>
              <a:headEnd/>
              <a:tailEnd/>
            </a:ln>
          </p:spPr>
          <p:txBody>
            <a:bodyPr wrap="none" anchor="ctr"/>
            <a:lstStyle/>
            <a:p>
              <a:endParaRPr lang="en-US"/>
            </a:p>
          </p:txBody>
        </p:sp>
        <p:sp>
          <p:nvSpPr>
            <p:cNvPr id="9469" name="Oval 314"/>
            <p:cNvSpPr>
              <a:spLocks noChangeArrowheads="1"/>
            </p:cNvSpPr>
            <p:nvPr/>
          </p:nvSpPr>
          <p:spPr bwMode="auto">
            <a:xfrm>
              <a:off x="4325" y="4123"/>
              <a:ext cx="42" cy="61"/>
            </a:xfrm>
            <a:prstGeom prst="ellipse">
              <a:avLst/>
            </a:prstGeom>
            <a:solidFill>
              <a:srgbClr val="000000"/>
            </a:solidFill>
            <a:ln w="12700">
              <a:noFill/>
              <a:round/>
              <a:headEnd/>
              <a:tailEnd/>
            </a:ln>
          </p:spPr>
          <p:txBody>
            <a:bodyPr wrap="none" anchor="ctr"/>
            <a:lstStyle/>
            <a:p>
              <a:endParaRPr lang="en-US"/>
            </a:p>
          </p:txBody>
        </p:sp>
        <p:sp>
          <p:nvSpPr>
            <p:cNvPr id="9470" name="Oval 315"/>
            <p:cNvSpPr>
              <a:spLocks noChangeArrowheads="1"/>
            </p:cNvSpPr>
            <p:nvPr/>
          </p:nvSpPr>
          <p:spPr bwMode="auto">
            <a:xfrm>
              <a:off x="4329" y="4127"/>
              <a:ext cx="34" cy="53"/>
            </a:xfrm>
            <a:prstGeom prst="ellipse">
              <a:avLst/>
            </a:prstGeom>
            <a:noFill/>
            <a:ln w="12700">
              <a:solidFill>
                <a:srgbClr val="000000"/>
              </a:solidFill>
              <a:round/>
              <a:headEnd/>
              <a:tailEnd/>
            </a:ln>
          </p:spPr>
          <p:txBody>
            <a:bodyPr wrap="none" anchor="ctr"/>
            <a:lstStyle/>
            <a:p>
              <a:endParaRPr lang="en-US"/>
            </a:p>
          </p:txBody>
        </p:sp>
        <p:sp>
          <p:nvSpPr>
            <p:cNvPr id="9471" name="Oval 316"/>
            <p:cNvSpPr>
              <a:spLocks noChangeArrowheads="1"/>
            </p:cNvSpPr>
            <p:nvPr/>
          </p:nvSpPr>
          <p:spPr bwMode="auto">
            <a:xfrm>
              <a:off x="4389" y="4123"/>
              <a:ext cx="42" cy="61"/>
            </a:xfrm>
            <a:prstGeom prst="ellipse">
              <a:avLst/>
            </a:prstGeom>
            <a:solidFill>
              <a:srgbClr val="000000"/>
            </a:solidFill>
            <a:ln w="12700">
              <a:noFill/>
              <a:round/>
              <a:headEnd/>
              <a:tailEnd/>
            </a:ln>
          </p:spPr>
          <p:txBody>
            <a:bodyPr wrap="none" anchor="ctr"/>
            <a:lstStyle/>
            <a:p>
              <a:endParaRPr lang="en-US"/>
            </a:p>
          </p:txBody>
        </p:sp>
        <p:sp>
          <p:nvSpPr>
            <p:cNvPr id="9472" name="Oval 317"/>
            <p:cNvSpPr>
              <a:spLocks noChangeArrowheads="1"/>
            </p:cNvSpPr>
            <p:nvPr/>
          </p:nvSpPr>
          <p:spPr bwMode="auto">
            <a:xfrm>
              <a:off x="4393" y="4127"/>
              <a:ext cx="34" cy="53"/>
            </a:xfrm>
            <a:prstGeom prst="ellipse">
              <a:avLst/>
            </a:prstGeom>
            <a:noFill/>
            <a:ln w="12700">
              <a:solidFill>
                <a:srgbClr val="000000"/>
              </a:solidFill>
              <a:round/>
              <a:headEnd/>
              <a:tailEnd/>
            </a:ln>
          </p:spPr>
          <p:txBody>
            <a:bodyPr wrap="none" anchor="ctr"/>
            <a:lstStyle/>
            <a:p>
              <a:endParaRPr lang="en-US"/>
            </a:p>
          </p:txBody>
        </p:sp>
        <p:sp>
          <p:nvSpPr>
            <p:cNvPr id="9473" name="Oval 318"/>
            <p:cNvSpPr>
              <a:spLocks noChangeArrowheads="1"/>
            </p:cNvSpPr>
            <p:nvPr/>
          </p:nvSpPr>
          <p:spPr bwMode="auto">
            <a:xfrm>
              <a:off x="4453" y="4123"/>
              <a:ext cx="41" cy="61"/>
            </a:xfrm>
            <a:prstGeom prst="ellipse">
              <a:avLst/>
            </a:prstGeom>
            <a:solidFill>
              <a:srgbClr val="000000"/>
            </a:solidFill>
            <a:ln w="12700">
              <a:noFill/>
              <a:round/>
              <a:headEnd/>
              <a:tailEnd/>
            </a:ln>
          </p:spPr>
          <p:txBody>
            <a:bodyPr wrap="none" anchor="ctr"/>
            <a:lstStyle/>
            <a:p>
              <a:endParaRPr lang="en-US"/>
            </a:p>
          </p:txBody>
        </p:sp>
        <p:sp>
          <p:nvSpPr>
            <p:cNvPr id="9474" name="Oval 319"/>
            <p:cNvSpPr>
              <a:spLocks noChangeArrowheads="1"/>
            </p:cNvSpPr>
            <p:nvPr/>
          </p:nvSpPr>
          <p:spPr bwMode="auto">
            <a:xfrm>
              <a:off x="4457" y="4127"/>
              <a:ext cx="33" cy="53"/>
            </a:xfrm>
            <a:prstGeom prst="ellipse">
              <a:avLst/>
            </a:prstGeom>
            <a:noFill/>
            <a:ln w="12700">
              <a:solidFill>
                <a:srgbClr val="000000"/>
              </a:solidFill>
              <a:round/>
              <a:headEnd/>
              <a:tailEnd/>
            </a:ln>
          </p:spPr>
          <p:txBody>
            <a:bodyPr wrap="none" anchor="ctr"/>
            <a:lstStyle/>
            <a:p>
              <a:endParaRPr lang="en-US"/>
            </a:p>
          </p:txBody>
        </p:sp>
        <p:sp>
          <p:nvSpPr>
            <p:cNvPr id="9475" name="Oval 320"/>
            <p:cNvSpPr>
              <a:spLocks noChangeArrowheads="1"/>
            </p:cNvSpPr>
            <p:nvPr/>
          </p:nvSpPr>
          <p:spPr bwMode="auto">
            <a:xfrm>
              <a:off x="4540" y="4123"/>
              <a:ext cx="42" cy="61"/>
            </a:xfrm>
            <a:prstGeom prst="ellipse">
              <a:avLst/>
            </a:prstGeom>
            <a:solidFill>
              <a:srgbClr val="000000"/>
            </a:solidFill>
            <a:ln w="12700">
              <a:noFill/>
              <a:round/>
              <a:headEnd/>
              <a:tailEnd/>
            </a:ln>
          </p:spPr>
          <p:txBody>
            <a:bodyPr wrap="none" anchor="ctr"/>
            <a:lstStyle/>
            <a:p>
              <a:endParaRPr lang="en-US"/>
            </a:p>
          </p:txBody>
        </p:sp>
        <p:sp>
          <p:nvSpPr>
            <p:cNvPr id="9476" name="Oval 321"/>
            <p:cNvSpPr>
              <a:spLocks noChangeArrowheads="1"/>
            </p:cNvSpPr>
            <p:nvPr/>
          </p:nvSpPr>
          <p:spPr bwMode="auto">
            <a:xfrm>
              <a:off x="4544" y="4127"/>
              <a:ext cx="34" cy="53"/>
            </a:xfrm>
            <a:prstGeom prst="ellipse">
              <a:avLst/>
            </a:prstGeom>
            <a:noFill/>
            <a:ln w="12700">
              <a:solidFill>
                <a:srgbClr val="000000"/>
              </a:solidFill>
              <a:round/>
              <a:headEnd/>
              <a:tailEnd/>
            </a:ln>
          </p:spPr>
          <p:txBody>
            <a:bodyPr wrap="none" anchor="ctr"/>
            <a:lstStyle/>
            <a:p>
              <a:endParaRPr lang="en-US"/>
            </a:p>
          </p:txBody>
        </p:sp>
        <p:sp>
          <p:nvSpPr>
            <p:cNvPr id="9477" name="Oval 322"/>
            <p:cNvSpPr>
              <a:spLocks noChangeArrowheads="1"/>
            </p:cNvSpPr>
            <p:nvPr/>
          </p:nvSpPr>
          <p:spPr bwMode="auto">
            <a:xfrm>
              <a:off x="4604" y="4123"/>
              <a:ext cx="34" cy="61"/>
            </a:xfrm>
            <a:prstGeom prst="ellipse">
              <a:avLst/>
            </a:prstGeom>
            <a:solidFill>
              <a:srgbClr val="000000"/>
            </a:solidFill>
            <a:ln w="12700">
              <a:noFill/>
              <a:round/>
              <a:headEnd/>
              <a:tailEnd/>
            </a:ln>
          </p:spPr>
          <p:txBody>
            <a:bodyPr wrap="none" anchor="ctr"/>
            <a:lstStyle/>
            <a:p>
              <a:endParaRPr lang="en-US"/>
            </a:p>
          </p:txBody>
        </p:sp>
        <p:sp>
          <p:nvSpPr>
            <p:cNvPr id="9478" name="Oval 323"/>
            <p:cNvSpPr>
              <a:spLocks noChangeArrowheads="1"/>
            </p:cNvSpPr>
            <p:nvPr/>
          </p:nvSpPr>
          <p:spPr bwMode="auto">
            <a:xfrm>
              <a:off x="4608" y="4127"/>
              <a:ext cx="26" cy="53"/>
            </a:xfrm>
            <a:prstGeom prst="ellipse">
              <a:avLst/>
            </a:prstGeom>
            <a:noFill/>
            <a:ln w="12700">
              <a:solidFill>
                <a:srgbClr val="000000"/>
              </a:solidFill>
              <a:round/>
              <a:headEnd/>
              <a:tailEnd/>
            </a:ln>
          </p:spPr>
          <p:txBody>
            <a:bodyPr wrap="none" anchor="ctr"/>
            <a:lstStyle/>
            <a:p>
              <a:endParaRPr lang="en-US"/>
            </a:p>
          </p:txBody>
        </p:sp>
        <p:sp>
          <p:nvSpPr>
            <p:cNvPr id="9479" name="Oval 324"/>
            <p:cNvSpPr>
              <a:spLocks noChangeArrowheads="1"/>
            </p:cNvSpPr>
            <p:nvPr/>
          </p:nvSpPr>
          <p:spPr bwMode="auto">
            <a:xfrm>
              <a:off x="4660" y="4123"/>
              <a:ext cx="41" cy="61"/>
            </a:xfrm>
            <a:prstGeom prst="ellipse">
              <a:avLst/>
            </a:prstGeom>
            <a:solidFill>
              <a:srgbClr val="000000"/>
            </a:solidFill>
            <a:ln w="12700">
              <a:noFill/>
              <a:round/>
              <a:headEnd/>
              <a:tailEnd/>
            </a:ln>
          </p:spPr>
          <p:txBody>
            <a:bodyPr wrap="none" anchor="ctr"/>
            <a:lstStyle/>
            <a:p>
              <a:endParaRPr lang="en-US"/>
            </a:p>
          </p:txBody>
        </p:sp>
        <p:sp>
          <p:nvSpPr>
            <p:cNvPr id="9480" name="Oval 325"/>
            <p:cNvSpPr>
              <a:spLocks noChangeArrowheads="1"/>
            </p:cNvSpPr>
            <p:nvPr/>
          </p:nvSpPr>
          <p:spPr bwMode="auto">
            <a:xfrm>
              <a:off x="4664" y="4127"/>
              <a:ext cx="33" cy="53"/>
            </a:xfrm>
            <a:prstGeom prst="ellipse">
              <a:avLst/>
            </a:prstGeom>
            <a:noFill/>
            <a:ln w="12700">
              <a:solidFill>
                <a:srgbClr val="000000"/>
              </a:solidFill>
              <a:round/>
              <a:headEnd/>
              <a:tailEnd/>
            </a:ln>
          </p:spPr>
          <p:txBody>
            <a:bodyPr wrap="none" anchor="ctr"/>
            <a:lstStyle/>
            <a:p>
              <a:endParaRPr lang="en-US"/>
            </a:p>
          </p:txBody>
        </p:sp>
        <p:sp>
          <p:nvSpPr>
            <p:cNvPr id="9481" name="Line 326"/>
            <p:cNvSpPr>
              <a:spLocks noChangeShapeType="1"/>
            </p:cNvSpPr>
            <p:nvPr/>
          </p:nvSpPr>
          <p:spPr bwMode="auto">
            <a:xfrm>
              <a:off x="4277" y="4132"/>
              <a:ext cx="0" cy="0"/>
            </a:xfrm>
            <a:prstGeom prst="line">
              <a:avLst/>
            </a:prstGeom>
            <a:noFill/>
            <a:ln w="12700">
              <a:solidFill>
                <a:srgbClr val="000000"/>
              </a:solidFill>
              <a:round/>
              <a:headEnd/>
              <a:tailEnd/>
            </a:ln>
          </p:spPr>
          <p:txBody>
            <a:bodyPr wrap="none" anchor="ctr"/>
            <a:lstStyle/>
            <a:p>
              <a:endParaRPr lang="en-US"/>
            </a:p>
          </p:txBody>
        </p:sp>
        <p:sp>
          <p:nvSpPr>
            <p:cNvPr id="9482" name="Line 327"/>
            <p:cNvSpPr>
              <a:spLocks noChangeShapeType="1"/>
            </p:cNvSpPr>
            <p:nvPr/>
          </p:nvSpPr>
          <p:spPr bwMode="auto">
            <a:xfrm>
              <a:off x="4281" y="4136"/>
              <a:ext cx="48" cy="42"/>
            </a:xfrm>
            <a:prstGeom prst="line">
              <a:avLst/>
            </a:prstGeom>
            <a:noFill/>
            <a:ln w="12700">
              <a:solidFill>
                <a:srgbClr val="000000"/>
              </a:solidFill>
              <a:round/>
              <a:headEnd/>
              <a:tailEnd/>
            </a:ln>
          </p:spPr>
          <p:txBody>
            <a:bodyPr wrap="none" anchor="ctr"/>
            <a:lstStyle/>
            <a:p>
              <a:endParaRPr lang="en-US"/>
            </a:p>
          </p:txBody>
        </p:sp>
        <p:sp>
          <p:nvSpPr>
            <p:cNvPr id="9483" name="Line 328"/>
            <p:cNvSpPr>
              <a:spLocks noChangeShapeType="1"/>
            </p:cNvSpPr>
            <p:nvPr/>
          </p:nvSpPr>
          <p:spPr bwMode="auto">
            <a:xfrm>
              <a:off x="4333" y="4182"/>
              <a:ext cx="0" cy="0"/>
            </a:xfrm>
            <a:prstGeom prst="line">
              <a:avLst/>
            </a:prstGeom>
            <a:noFill/>
            <a:ln w="12700">
              <a:noFill/>
              <a:round/>
              <a:headEnd/>
              <a:tailEnd/>
            </a:ln>
          </p:spPr>
          <p:txBody>
            <a:bodyPr wrap="none" anchor="ctr"/>
            <a:lstStyle/>
            <a:p>
              <a:endParaRPr lang="en-US"/>
            </a:p>
          </p:txBody>
        </p:sp>
        <p:sp>
          <p:nvSpPr>
            <p:cNvPr id="9484" name="Line 329"/>
            <p:cNvSpPr>
              <a:spLocks noChangeShapeType="1"/>
            </p:cNvSpPr>
            <p:nvPr/>
          </p:nvSpPr>
          <p:spPr bwMode="auto">
            <a:xfrm>
              <a:off x="4337" y="4182"/>
              <a:ext cx="358" cy="0"/>
            </a:xfrm>
            <a:prstGeom prst="line">
              <a:avLst/>
            </a:prstGeom>
            <a:noFill/>
            <a:ln w="12700">
              <a:solidFill>
                <a:srgbClr val="000000"/>
              </a:solidFill>
              <a:round/>
              <a:headEnd/>
              <a:tailEnd/>
            </a:ln>
          </p:spPr>
          <p:txBody>
            <a:bodyPr wrap="none" anchor="ctr"/>
            <a:lstStyle/>
            <a:p>
              <a:endParaRPr lang="en-US"/>
            </a:p>
          </p:txBody>
        </p:sp>
        <p:sp>
          <p:nvSpPr>
            <p:cNvPr id="9485" name="Line 330"/>
            <p:cNvSpPr>
              <a:spLocks noChangeShapeType="1"/>
            </p:cNvSpPr>
            <p:nvPr/>
          </p:nvSpPr>
          <p:spPr bwMode="auto">
            <a:xfrm>
              <a:off x="4699" y="4182"/>
              <a:ext cx="0" cy="0"/>
            </a:xfrm>
            <a:prstGeom prst="line">
              <a:avLst/>
            </a:prstGeom>
            <a:noFill/>
            <a:ln w="12700">
              <a:noFill/>
              <a:round/>
              <a:headEnd/>
              <a:tailEnd/>
            </a:ln>
          </p:spPr>
          <p:txBody>
            <a:bodyPr wrap="none" anchor="ctr"/>
            <a:lstStyle/>
            <a:p>
              <a:endParaRPr lang="en-US"/>
            </a:p>
          </p:txBody>
        </p:sp>
        <p:sp>
          <p:nvSpPr>
            <p:cNvPr id="9486" name="Line 331"/>
            <p:cNvSpPr>
              <a:spLocks noChangeShapeType="1"/>
            </p:cNvSpPr>
            <p:nvPr/>
          </p:nvSpPr>
          <p:spPr bwMode="auto">
            <a:xfrm flipV="1">
              <a:off x="4703" y="4128"/>
              <a:ext cx="40" cy="58"/>
            </a:xfrm>
            <a:prstGeom prst="line">
              <a:avLst/>
            </a:prstGeom>
            <a:noFill/>
            <a:ln w="12700">
              <a:solidFill>
                <a:srgbClr val="000000"/>
              </a:solidFill>
              <a:round/>
              <a:headEnd/>
              <a:tailEnd/>
            </a:ln>
          </p:spPr>
          <p:txBody>
            <a:bodyPr wrap="none" anchor="ctr"/>
            <a:lstStyle/>
            <a:p>
              <a:endParaRPr lang="en-US"/>
            </a:p>
          </p:txBody>
        </p:sp>
        <p:sp>
          <p:nvSpPr>
            <p:cNvPr id="9487" name="Line 332"/>
            <p:cNvSpPr>
              <a:spLocks noChangeShapeType="1"/>
            </p:cNvSpPr>
            <p:nvPr/>
          </p:nvSpPr>
          <p:spPr bwMode="auto">
            <a:xfrm>
              <a:off x="4747" y="4132"/>
              <a:ext cx="0" cy="0"/>
            </a:xfrm>
            <a:prstGeom prst="line">
              <a:avLst/>
            </a:prstGeom>
            <a:noFill/>
            <a:ln w="12700">
              <a:noFill/>
              <a:round/>
              <a:headEnd/>
              <a:tailEnd/>
            </a:ln>
          </p:spPr>
          <p:txBody>
            <a:bodyPr wrap="none" anchor="ctr"/>
            <a:lstStyle/>
            <a:p>
              <a:endParaRPr lang="en-US"/>
            </a:p>
          </p:txBody>
        </p:sp>
        <p:sp>
          <p:nvSpPr>
            <p:cNvPr id="9488" name="Line 333"/>
            <p:cNvSpPr>
              <a:spLocks noChangeShapeType="1"/>
            </p:cNvSpPr>
            <p:nvPr/>
          </p:nvSpPr>
          <p:spPr bwMode="auto">
            <a:xfrm flipV="1">
              <a:off x="4751" y="4078"/>
              <a:ext cx="16" cy="58"/>
            </a:xfrm>
            <a:prstGeom prst="line">
              <a:avLst/>
            </a:prstGeom>
            <a:noFill/>
            <a:ln w="12700">
              <a:solidFill>
                <a:srgbClr val="000000"/>
              </a:solidFill>
              <a:round/>
              <a:headEnd/>
              <a:tailEnd/>
            </a:ln>
          </p:spPr>
          <p:txBody>
            <a:bodyPr wrap="none" anchor="ctr"/>
            <a:lstStyle/>
            <a:p>
              <a:endParaRPr lang="en-US"/>
            </a:p>
          </p:txBody>
        </p:sp>
        <p:sp>
          <p:nvSpPr>
            <p:cNvPr id="9489" name="Line 334"/>
            <p:cNvSpPr>
              <a:spLocks noChangeShapeType="1"/>
            </p:cNvSpPr>
            <p:nvPr/>
          </p:nvSpPr>
          <p:spPr bwMode="auto">
            <a:xfrm>
              <a:off x="4771" y="4082"/>
              <a:ext cx="0" cy="0"/>
            </a:xfrm>
            <a:prstGeom prst="line">
              <a:avLst/>
            </a:prstGeom>
            <a:noFill/>
            <a:ln w="12700">
              <a:noFill/>
              <a:round/>
              <a:headEnd/>
              <a:tailEnd/>
            </a:ln>
          </p:spPr>
          <p:txBody>
            <a:bodyPr wrap="none" anchor="ctr"/>
            <a:lstStyle/>
            <a:p>
              <a:endParaRPr lang="en-US"/>
            </a:p>
          </p:txBody>
        </p:sp>
        <p:sp>
          <p:nvSpPr>
            <p:cNvPr id="9490" name="Line 335"/>
            <p:cNvSpPr>
              <a:spLocks noChangeShapeType="1"/>
            </p:cNvSpPr>
            <p:nvPr/>
          </p:nvSpPr>
          <p:spPr bwMode="auto">
            <a:xfrm>
              <a:off x="4775" y="4086"/>
              <a:ext cx="0" cy="8"/>
            </a:xfrm>
            <a:prstGeom prst="line">
              <a:avLst/>
            </a:prstGeom>
            <a:noFill/>
            <a:ln w="12700">
              <a:solidFill>
                <a:srgbClr val="000000"/>
              </a:solidFill>
              <a:round/>
              <a:headEnd/>
              <a:tailEnd/>
            </a:ln>
          </p:spPr>
          <p:txBody>
            <a:bodyPr wrap="none" anchor="ctr"/>
            <a:lstStyle/>
            <a:p>
              <a:endParaRPr lang="en-US"/>
            </a:p>
          </p:txBody>
        </p:sp>
        <p:sp>
          <p:nvSpPr>
            <p:cNvPr id="9491" name="Line 336"/>
            <p:cNvSpPr>
              <a:spLocks noChangeShapeType="1"/>
            </p:cNvSpPr>
            <p:nvPr/>
          </p:nvSpPr>
          <p:spPr bwMode="auto">
            <a:xfrm>
              <a:off x="4779" y="4098"/>
              <a:ext cx="0" cy="0"/>
            </a:xfrm>
            <a:prstGeom prst="line">
              <a:avLst/>
            </a:prstGeom>
            <a:noFill/>
            <a:ln w="12700">
              <a:noFill/>
              <a:round/>
              <a:headEnd/>
              <a:tailEnd/>
            </a:ln>
          </p:spPr>
          <p:txBody>
            <a:bodyPr wrap="none" anchor="ctr"/>
            <a:lstStyle/>
            <a:p>
              <a:endParaRPr lang="en-US"/>
            </a:p>
          </p:txBody>
        </p:sp>
        <p:sp>
          <p:nvSpPr>
            <p:cNvPr id="9492" name="Line 337"/>
            <p:cNvSpPr>
              <a:spLocks noChangeShapeType="1"/>
            </p:cNvSpPr>
            <p:nvPr/>
          </p:nvSpPr>
          <p:spPr bwMode="auto">
            <a:xfrm>
              <a:off x="4281" y="4136"/>
              <a:ext cx="48" cy="42"/>
            </a:xfrm>
            <a:prstGeom prst="line">
              <a:avLst/>
            </a:prstGeom>
            <a:noFill/>
            <a:ln w="12700">
              <a:solidFill>
                <a:srgbClr val="000000"/>
              </a:solidFill>
              <a:round/>
              <a:headEnd/>
              <a:tailEnd/>
            </a:ln>
          </p:spPr>
          <p:txBody>
            <a:bodyPr wrap="none" anchor="ctr"/>
            <a:lstStyle/>
            <a:p>
              <a:endParaRPr lang="en-US"/>
            </a:p>
          </p:txBody>
        </p:sp>
        <p:sp>
          <p:nvSpPr>
            <p:cNvPr id="9493" name="Line 338"/>
            <p:cNvSpPr>
              <a:spLocks noChangeShapeType="1"/>
            </p:cNvSpPr>
            <p:nvPr/>
          </p:nvSpPr>
          <p:spPr bwMode="auto">
            <a:xfrm>
              <a:off x="4337" y="4182"/>
              <a:ext cx="358" cy="0"/>
            </a:xfrm>
            <a:prstGeom prst="line">
              <a:avLst/>
            </a:prstGeom>
            <a:noFill/>
            <a:ln w="12700">
              <a:solidFill>
                <a:srgbClr val="000000"/>
              </a:solidFill>
              <a:round/>
              <a:headEnd/>
              <a:tailEnd/>
            </a:ln>
          </p:spPr>
          <p:txBody>
            <a:bodyPr wrap="none" anchor="ctr"/>
            <a:lstStyle/>
            <a:p>
              <a:endParaRPr lang="en-US"/>
            </a:p>
          </p:txBody>
        </p:sp>
        <p:sp>
          <p:nvSpPr>
            <p:cNvPr id="9494" name="Line 339"/>
            <p:cNvSpPr>
              <a:spLocks noChangeShapeType="1"/>
            </p:cNvSpPr>
            <p:nvPr/>
          </p:nvSpPr>
          <p:spPr bwMode="auto">
            <a:xfrm flipV="1">
              <a:off x="4703" y="4128"/>
              <a:ext cx="40" cy="58"/>
            </a:xfrm>
            <a:prstGeom prst="line">
              <a:avLst/>
            </a:prstGeom>
            <a:noFill/>
            <a:ln w="12700">
              <a:solidFill>
                <a:srgbClr val="000000"/>
              </a:solidFill>
              <a:round/>
              <a:headEnd/>
              <a:tailEnd/>
            </a:ln>
          </p:spPr>
          <p:txBody>
            <a:bodyPr wrap="none" anchor="ctr"/>
            <a:lstStyle/>
            <a:p>
              <a:endParaRPr lang="en-US"/>
            </a:p>
          </p:txBody>
        </p:sp>
        <p:sp>
          <p:nvSpPr>
            <p:cNvPr id="9495" name="Line 340"/>
            <p:cNvSpPr>
              <a:spLocks noChangeShapeType="1"/>
            </p:cNvSpPr>
            <p:nvPr/>
          </p:nvSpPr>
          <p:spPr bwMode="auto">
            <a:xfrm flipV="1">
              <a:off x="4751" y="4078"/>
              <a:ext cx="16" cy="58"/>
            </a:xfrm>
            <a:prstGeom prst="line">
              <a:avLst/>
            </a:prstGeom>
            <a:noFill/>
            <a:ln w="12700">
              <a:solidFill>
                <a:srgbClr val="000000"/>
              </a:solidFill>
              <a:round/>
              <a:headEnd/>
              <a:tailEnd/>
            </a:ln>
          </p:spPr>
          <p:txBody>
            <a:bodyPr wrap="none" anchor="ctr"/>
            <a:lstStyle/>
            <a:p>
              <a:endParaRPr lang="en-US"/>
            </a:p>
          </p:txBody>
        </p:sp>
        <p:sp>
          <p:nvSpPr>
            <p:cNvPr id="9496" name="Line 341"/>
            <p:cNvSpPr>
              <a:spLocks noChangeShapeType="1"/>
            </p:cNvSpPr>
            <p:nvPr/>
          </p:nvSpPr>
          <p:spPr bwMode="auto">
            <a:xfrm>
              <a:off x="4775" y="4086"/>
              <a:ext cx="0" cy="8"/>
            </a:xfrm>
            <a:prstGeom prst="line">
              <a:avLst/>
            </a:prstGeom>
            <a:noFill/>
            <a:ln w="12700">
              <a:solidFill>
                <a:srgbClr val="000000"/>
              </a:solidFill>
              <a:round/>
              <a:headEnd/>
              <a:tailEnd/>
            </a:ln>
          </p:spPr>
          <p:txBody>
            <a:bodyPr wrap="none" anchor="ctr"/>
            <a:lstStyle/>
            <a:p>
              <a:endParaRPr lang="en-US"/>
            </a:p>
          </p:txBody>
        </p:sp>
        <p:sp>
          <p:nvSpPr>
            <p:cNvPr id="9497" name="Line 342"/>
            <p:cNvSpPr>
              <a:spLocks noChangeShapeType="1"/>
            </p:cNvSpPr>
            <p:nvPr/>
          </p:nvSpPr>
          <p:spPr bwMode="auto">
            <a:xfrm>
              <a:off x="4580" y="3916"/>
              <a:ext cx="0" cy="0"/>
            </a:xfrm>
            <a:prstGeom prst="line">
              <a:avLst/>
            </a:prstGeom>
            <a:noFill/>
            <a:ln w="12700">
              <a:solidFill>
                <a:srgbClr val="000000"/>
              </a:solidFill>
              <a:round/>
              <a:headEnd/>
              <a:tailEnd/>
            </a:ln>
          </p:spPr>
          <p:txBody>
            <a:bodyPr wrap="none" anchor="ctr"/>
            <a:lstStyle/>
            <a:p>
              <a:endParaRPr lang="en-US"/>
            </a:p>
          </p:txBody>
        </p:sp>
        <p:sp>
          <p:nvSpPr>
            <p:cNvPr id="9498" name="Line 343"/>
            <p:cNvSpPr>
              <a:spLocks noChangeShapeType="1"/>
            </p:cNvSpPr>
            <p:nvPr/>
          </p:nvSpPr>
          <p:spPr bwMode="auto">
            <a:xfrm flipH="1" flipV="1">
              <a:off x="4544" y="3871"/>
              <a:ext cx="40" cy="49"/>
            </a:xfrm>
            <a:prstGeom prst="line">
              <a:avLst/>
            </a:prstGeom>
            <a:noFill/>
            <a:ln w="12700">
              <a:solidFill>
                <a:srgbClr val="000000"/>
              </a:solidFill>
              <a:round/>
              <a:headEnd/>
              <a:tailEnd/>
            </a:ln>
          </p:spPr>
          <p:txBody>
            <a:bodyPr wrap="none" anchor="ctr"/>
            <a:lstStyle/>
            <a:p>
              <a:endParaRPr lang="en-US"/>
            </a:p>
          </p:txBody>
        </p:sp>
        <p:sp>
          <p:nvSpPr>
            <p:cNvPr id="9499" name="Line 344"/>
            <p:cNvSpPr>
              <a:spLocks noChangeShapeType="1"/>
            </p:cNvSpPr>
            <p:nvPr/>
          </p:nvSpPr>
          <p:spPr bwMode="auto">
            <a:xfrm>
              <a:off x="4548" y="3875"/>
              <a:ext cx="0" cy="0"/>
            </a:xfrm>
            <a:prstGeom prst="line">
              <a:avLst/>
            </a:prstGeom>
            <a:noFill/>
            <a:ln w="12700">
              <a:noFill/>
              <a:round/>
              <a:headEnd/>
              <a:tailEnd/>
            </a:ln>
          </p:spPr>
          <p:txBody>
            <a:bodyPr wrap="none" anchor="ctr"/>
            <a:lstStyle/>
            <a:p>
              <a:endParaRPr lang="en-US"/>
            </a:p>
          </p:txBody>
        </p:sp>
        <p:sp>
          <p:nvSpPr>
            <p:cNvPr id="9500" name="Line 345"/>
            <p:cNvSpPr>
              <a:spLocks noChangeShapeType="1"/>
            </p:cNvSpPr>
            <p:nvPr/>
          </p:nvSpPr>
          <p:spPr bwMode="auto">
            <a:xfrm flipH="1">
              <a:off x="4512" y="3875"/>
              <a:ext cx="40" cy="0"/>
            </a:xfrm>
            <a:prstGeom prst="line">
              <a:avLst/>
            </a:prstGeom>
            <a:noFill/>
            <a:ln w="12700">
              <a:solidFill>
                <a:srgbClr val="000000"/>
              </a:solidFill>
              <a:round/>
              <a:headEnd/>
              <a:tailEnd/>
            </a:ln>
          </p:spPr>
          <p:txBody>
            <a:bodyPr wrap="none" anchor="ctr"/>
            <a:lstStyle/>
            <a:p>
              <a:endParaRPr lang="en-US"/>
            </a:p>
          </p:txBody>
        </p:sp>
        <p:sp>
          <p:nvSpPr>
            <p:cNvPr id="9501" name="Line 346"/>
            <p:cNvSpPr>
              <a:spLocks noChangeShapeType="1"/>
            </p:cNvSpPr>
            <p:nvPr/>
          </p:nvSpPr>
          <p:spPr bwMode="auto">
            <a:xfrm>
              <a:off x="4516" y="3875"/>
              <a:ext cx="0" cy="0"/>
            </a:xfrm>
            <a:prstGeom prst="line">
              <a:avLst/>
            </a:prstGeom>
            <a:noFill/>
            <a:ln w="12700">
              <a:noFill/>
              <a:round/>
              <a:headEnd/>
              <a:tailEnd/>
            </a:ln>
          </p:spPr>
          <p:txBody>
            <a:bodyPr wrap="none" anchor="ctr"/>
            <a:lstStyle/>
            <a:p>
              <a:endParaRPr lang="en-US"/>
            </a:p>
          </p:txBody>
        </p:sp>
        <p:sp>
          <p:nvSpPr>
            <p:cNvPr id="9502" name="Line 347"/>
            <p:cNvSpPr>
              <a:spLocks noChangeShapeType="1"/>
            </p:cNvSpPr>
            <p:nvPr/>
          </p:nvSpPr>
          <p:spPr bwMode="auto">
            <a:xfrm flipH="1">
              <a:off x="4488" y="3879"/>
              <a:ext cx="32" cy="16"/>
            </a:xfrm>
            <a:prstGeom prst="line">
              <a:avLst/>
            </a:prstGeom>
            <a:noFill/>
            <a:ln w="12700">
              <a:solidFill>
                <a:srgbClr val="000000"/>
              </a:solidFill>
              <a:round/>
              <a:headEnd/>
              <a:tailEnd/>
            </a:ln>
          </p:spPr>
          <p:txBody>
            <a:bodyPr wrap="none" anchor="ctr"/>
            <a:lstStyle/>
            <a:p>
              <a:endParaRPr lang="en-US"/>
            </a:p>
          </p:txBody>
        </p:sp>
        <p:sp>
          <p:nvSpPr>
            <p:cNvPr id="9503" name="Line 348"/>
            <p:cNvSpPr>
              <a:spLocks noChangeShapeType="1"/>
            </p:cNvSpPr>
            <p:nvPr/>
          </p:nvSpPr>
          <p:spPr bwMode="auto">
            <a:xfrm>
              <a:off x="4492" y="3899"/>
              <a:ext cx="0" cy="0"/>
            </a:xfrm>
            <a:prstGeom prst="line">
              <a:avLst/>
            </a:prstGeom>
            <a:noFill/>
            <a:ln w="12700">
              <a:noFill/>
              <a:round/>
              <a:headEnd/>
              <a:tailEnd/>
            </a:ln>
          </p:spPr>
          <p:txBody>
            <a:bodyPr wrap="none" anchor="ctr"/>
            <a:lstStyle/>
            <a:p>
              <a:endParaRPr lang="en-US"/>
            </a:p>
          </p:txBody>
        </p:sp>
        <p:sp>
          <p:nvSpPr>
            <p:cNvPr id="9504" name="Line 349"/>
            <p:cNvSpPr>
              <a:spLocks noChangeShapeType="1"/>
            </p:cNvSpPr>
            <p:nvPr/>
          </p:nvSpPr>
          <p:spPr bwMode="auto">
            <a:xfrm flipH="1" flipV="1">
              <a:off x="4544" y="3871"/>
              <a:ext cx="40" cy="49"/>
            </a:xfrm>
            <a:prstGeom prst="line">
              <a:avLst/>
            </a:prstGeom>
            <a:noFill/>
            <a:ln w="12700">
              <a:solidFill>
                <a:srgbClr val="000000"/>
              </a:solidFill>
              <a:round/>
              <a:headEnd/>
              <a:tailEnd/>
            </a:ln>
          </p:spPr>
          <p:txBody>
            <a:bodyPr wrap="none" anchor="ctr"/>
            <a:lstStyle/>
            <a:p>
              <a:endParaRPr lang="en-US"/>
            </a:p>
          </p:txBody>
        </p:sp>
        <p:sp>
          <p:nvSpPr>
            <p:cNvPr id="9505" name="Line 350"/>
            <p:cNvSpPr>
              <a:spLocks noChangeShapeType="1"/>
            </p:cNvSpPr>
            <p:nvPr/>
          </p:nvSpPr>
          <p:spPr bwMode="auto">
            <a:xfrm flipH="1">
              <a:off x="4512" y="3875"/>
              <a:ext cx="40" cy="0"/>
            </a:xfrm>
            <a:prstGeom prst="line">
              <a:avLst/>
            </a:prstGeom>
            <a:noFill/>
            <a:ln w="12700">
              <a:solidFill>
                <a:srgbClr val="000000"/>
              </a:solidFill>
              <a:round/>
              <a:headEnd/>
              <a:tailEnd/>
            </a:ln>
          </p:spPr>
          <p:txBody>
            <a:bodyPr wrap="none" anchor="ctr"/>
            <a:lstStyle/>
            <a:p>
              <a:endParaRPr lang="en-US"/>
            </a:p>
          </p:txBody>
        </p:sp>
        <p:sp>
          <p:nvSpPr>
            <p:cNvPr id="9506" name="Line 351"/>
            <p:cNvSpPr>
              <a:spLocks noChangeShapeType="1"/>
            </p:cNvSpPr>
            <p:nvPr/>
          </p:nvSpPr>
          <p:spPr bwMode="auto">
            <a:xfrm flipH="1">
              <a:off x="4488" y="3879"/>
              <a:ext cx="32" cy="16"/>
            </a:xfrm>
            <a:prstGeom prst="line">
              <a:avLst/>
            </a:prstGeom>
            <a:noFill/>
            <a:ln w="12700">
              <a:solidFill>
                <a:srgbClr val="000000"/>
              </a:solidFill>
              <a:round/>
              <a:headEnd/>
              <a:tailEnd/>
            </a:ln>
          </p:spPr>
          <p:txBody>
            <a:bodyPr wrap="none" anchor="ctr"/>
            <a:lstStyle/>
            <a:p>
              <a:endParaRPr lang="en-US"/>
            </a:p>
          </p:txBody>
        </p:sp>
        <p:sp>
          <p:nvSpPr>
            <p:cNvPr id="9507" name="Line 352"/>
            <p:cNvSpPr>
              <a:spLocks noChangeShapeType="1"/>
            </p:cNvSpPr>
            <p:nvPr/>
          </p:nvSpPr>
          <p:spPr bwMode="auto">
            <a:xfrm>
              <a:off x="4492" y="3899"/>
              <a:ext cx="0" cy="0"/>
            </a:xfrm>
            <a:prstGeom prst="line">
              <a:avLst/>
            </a:prstGeom>
            <a:noFill/>
            <a:ln w="12700">
              <a:noFill/>
              <a:round/>
              <a:headEnd/>
              <a:tailEnd/>
            </a:ln>
          </p:spPr>
          <p:txBody>
            <a:bodyPr wrap="none" anchor="ctr"/>
            <a:lstStyle/>
            <a:p>
              <a:endParaRPr lang="en-US"/>
            </a:p>
          </p:txBody>
        </p:sp>
        <p:sp>
          <p:nvSpPr>
            <p:cNvPr id="9508" name="Line 353"/>
            <p:cNvSpPr>
              <a:spLocks noChangeShapeType="1"/>
            </p:cNvSpPr>
            <p:nvPr/>
          </p:nvSpPr>
          <p:spPr bwMode="auto">
            <a:xfrm flipV="1">
              <a:off x="4357" y="3912"/>
              <a:ext cx="0" cy="24"/>
            </a:xfrm>
            <a:prstGeom prst="line">
              <a:avLst/>
            </a:prstGeom>
            <a:noFill/>
            <a:ln w="12700">
              <a:solidFill>
                <a:srgbClr val="000000"/>
              </a:solidFill>
              <a:round/>
              <a:headEnd/>
              <a:tailEnd/>
            </a:ln>
          </p:spPr>
          <p:txBody>
            <a:bodyPr wrap="none" anchor="ctr"/>
            <a:lstStyle/>
            <a:p>
              <a:endParaRPr lang="en-US"/>
            </a:p>
          </p:txBody>
        </p:sp>
        <p:sp>
          <p:nvSpPr>
            <p:cNvPr id="9509" name="Line 354"/>
            <p:cNvSpPr>
              <a:spLocks noChangeShapeType="1"/>
            </p:cNvSpPr>
            <p:nvPr/>
          </p:nvSpPr>
          <p:spPr bwMode="auto">
            <a:xfrm>
              <a:off x="4739" y="3936"/>
              <a:ext cx="0" cy="26"/>
            </a:xfrm>
            <a:prstGeom prst="line">
              <a:avLst/>
            </a:prstGeom>
            <a:noFill/>
            <a:ln w="12700">
              <a:solidFill>
                <a:srgbClr val="000000"/>
              </a:solidFill>
              <a:round/>
              <a:headEnd/>
              <a:tailEnd/>
            </a:ln>
          </p:spPr>
          <p:txBody>
            <a:bodyPr wrap="none" anchor="ctr"/>
            <a:lstStyle/>
            <a:p>
              <a:endParaRPr lang="en-US"/>
            </a:p>
          </p:txBody>
        </p:sp>
        <p:sp>
          <p:nvSpPr>
            <p:cNvPr id="9510" name="Line 355"/>
            <p:cNvSpPr>
              <a:spLocks noChangeShapeType="1"/>
            </p:cNvSpPr>
            <p:nvPr/>
          </p:nvSpPr>
          <p:spPr bwMode="auto">
            <a:xfrm>
              <a:off x="4755" y="3936"/>
              <a:ext cx="0" cy="26"/>
            </a:xfrm>
            <a:prstGeom prst="line">
              <a:avLst/>
            </a:prstGeom>
            <a:noFill/>
            <a:ln w="12700">
              <a:solidFill>
                <a:srgbClr val="000000"/>
              </a:solidFill>
              <a:round/>
              <a:headEnd/>
              <a:tailEnd/>
            </a:ln>
          </p:spPr>
          <p:txBody>
            <a:bodyPr wrap="none" anchor="ctr"/>
            <a:lstStyle/>
            <a:p>
              <a:endParaRPr lang="en-US"/>
            </a:p>
          </p:txBody>
        </p:sp>
        <p:sp>
          <p:nvSpPr>
            <p:cNvPr id="9511" name="Line 356"/>
            <p:cNvSpPr>
              <a:spLocks noChangeShapeType="1"/>
            </p:cNvSpPr>
            <p:nvPr/>
          </p:nvSpPr>
          <p:spPr bwMode="auto">
            <a:xfrm flipV="1">
              <a:off x="4516" y="3854"/>
              <a:ext cx="0" cy="25"/>
            </a:xfrm>
            <a:prstGeom prst="line">
              <a:avLst/>
            </a:prstGeom>
            <a:noFill/>
            <a:ln w="12700">
              <a:solidFill>
                <a:srgbClr val="000000"/>
              </a:solidFill>
              <a:round/>
              <a:headEnd/>
              <a:tailEnd/>
            </a:ln>
          </p:spPr>
          <p:txBody>
            <a:bodyPr wrap="none" anchor="ctr"/>
            <a:lstStyle/>
            <a:p>
              <a:endParaRPr lang="en-US"/>
            </a:p>
          </p:txBody>
        </p:sp>
      </p:grpSp>
      <p:grpSp>
        <p:nvGrpSpPr>
          <p:cNvPr id="3" name="Group 438"/>
          <p:cNvGrpSpPr/>
          <p:nvPr/>
        </p:nvGrpSpPr>
        <p:grpSpPr>
          <a:xfrm>
            <a:off x="363537" y="1504544"/>
            <a:ext cx="8018463" cy="5201056"/>
            <a:chOff x="363537" y="904875"/>
            <a:chExt cx="8484521" cy="5589588"/>
          </a:xfrm>
        </p:grpSpPr>
        <p:grpSp>
          <p:nvGrpSpPr>
            <p:cNvPr id="4" name="Group 2"/>
            <p:cNvGrpSpPr>
              <a:grpSpLocks/>
            </p:cNvGrpSpPr>
            <p:nvPr/>
          </p:nvGrpSpPr>
          <p:grpSpPr bwMode="auto">
            <a:xfrm>
              <a:off x="1054100" y="2679700"/>
              <a:ext cx="939800" cy="1803400"/>
              <a:chOff x="664" y="1688"/>
              <a:chExt cx="592" cy="1136"/>
            </a:xfrm>
          </p:grpSpPr>
          <p:sp>
            <p:nvSpPr>
              <p:cNvPr id="9648" name="Line 3"/>
              <p:cNvSpPr>
                <a:spLocks noChangeShapeType="1"/>
              </p:cNvSpPr>
              <p:nvPr/>
            </p:nvSpPr>
            <p:spPr bwMode="auto">
              <a:xfrm flipV="1">
                <a:off x="839" y="1984"/>
                <a:ext cx="0" cy="789"/>
              </a:xfrm>
              <a:prstGeom prst="line">
                <a:avLst/>
              </a:prstGeom>
              <a:noFill/>
              <a:ln w="25400">
                <a:solidFill>
                  <a:schemeClr val="tx1"/>
                </a:solidFill>
                <a:round/>
                <a:headEnd/>
                <a:tailEnd/>
              </a:ln>
            </p:spPr>
            <p:txBody>
              <a:bodyPr wrap="none" anchor="ctr"/>
              <a:lstStyle/>
              <a:p>
                <a:endParaRPr lang="en-US"/>
              </a:p>
            </p:txBody>
          </p:sp>
          <p:sp>
            <p:nvSpPr>
              <p:cNvPr id="9649" name="Line 4"/>
              <p:cNvSpPr>
                <a:spLocks noChangeShapeType="1"/>
              </p:cNvSpPr>
              <p:nvPr/>
            </p:nvSpPr>
            <p:spPr bwMode="auto">
              <a:xfrm flipH="1">
                <a:off x="664" y="1995"/>
                <a:ext cx="186" cy="0"/>
              </a:xfrm>
              <a:prstGeom prst="line">
                <a:avLst/>
              </a:prstGeom>
              <a:noFill/>
              <a:ln w="25400">
                <a:solidFill>
                  <a:schemeClr val="tx1"/>
                </a:solidFill>
                <a:round/>
                <a:headEnd/>
                <a:tailEnd/>
              </a:ln>
            </p:spPr>
            <p:txBody>
              <a:bodyPr wrap="none" anchor="ctr"/>
              <a:lstStyle/>
              <a:p>
                <a:endParaRPr lang="en-US"/>
              </a:p>
            </p:txBody>
          </p:sp>
          <p:sp>
            <p:nvSpPr>
              <p:cNvPr id="9650" name="Line 5"/>
              <p:cNvSpPr>
                <a:spLocks noChangeShapeType="1"/>
              </p:cNvSpPr>
              <p:nvPr/>
            </p:nvSpPr>
            <p:spPr bwMode="auto">
              <a:xfrm flipV="1">
                <a:off x="680" y="1728"/>
                <a:ext cx="69" cy="275"/>
              </a:xfrm>
              <a:prstGeom prst="line">
                <a:avLst/>
              </a:prstGeom>
              <a:noFill/>
              <a:ln w="25400">
                <a:solidFill>
                  <a:schemeClr val="tx1"/>
                </a:solidFill>
                <a:round/>
                <a:headEnd/>
                <a:tailEnd/>
              </a:ln>
            </p:spPr>
            <p:txBody>
              <a:bodyPr wrap="none" anchor="ctr"/>
              <a:lstStyle/>
              <a:p>
                <a:endParaRPr lang="en-US"/>
              </a:p>
            </p:txBody>
          </p:sp>
          <p:sp>
            <p:nvSpPr>
              <p:cNvPr id="9651" name="Line 6"/>
              <p:cNvSpPr>
                <a:spLocks noChangeShapeType="1"/>
              </p:cNvSpPr>
              <p:nvPr/>
            </p:nvSpPr>
            <p:spPr bwMode="auto">
              <a:xfrm>
                <a:off x="1160" y="1688"/>
                <a:ext cx="80" cy="293"/>
              </a:xfrm>
              <a:prstGeom prst="line">
                <a:avLst/>
              </a:prstGeom>
              <a:noFill/>
              <a:ln w="25400">
                <a:solidFill>
                  <a:schemeClr val="tx1"/>
                </a:solidFill>
                <a:round/>
                <a:headEnd/>
                <a:tailEnd/>
              </a:ln>
            </p:spPr>
            <p:txBody>
              <a:bodyPr wrap="none" anchor="ctr"/>
              <a:lstStyle/>
              <a:p>
                <a:endParaRPr lang="en-US"/>
              </a:p>
            </p:txBody>
          </p:sp>
          <p:sp>
            <p:nvSpPr>
              <p:cNvPr id="9652" name="Line 7"/>
              <p:cNvSpPr>
                <a:spLocks noChangeShapeType="1"/>
              </p:cNvSpPr>
              <p:nvPr/>
            </p:nvSpPr>
            <p:spPr bwMode="auto">
              <a:xfrm flipH="1">
                <a:off x="1088" y="1995"/>
                <a:ext cx="168" cy="0"/>
              </a:xfrm>
              <a:prstGeom prst="line">
                <a:avLst/>
              </a:prstGeom>
              <a:noFill/>
              <a:ln w="25400">
                <a:solidFill>
                  <a:schemeClr val="tx1"/>
                </a:solidFill>
                <a:round/>
                <a:headEnd/>
                <a:tailEnd/>
              </a:ln>
            </p:spPr>
            <p:txBody>
              <a:bodyPr wrap="none" anchor="ctr"/>
              <a:lstStyle/>
              <a:p>
                <a:endParaRPr lang="en-US"/>
              </a:p>
            </p:txBody>
          </p:sp>
          <p:sp>
            <p:nvSpPr>
              <p:cNvPr id="9653" name="Line 8"/>
              <p:cNvSpPr>
                <a:spLocks noChangeShapeType="1"/>
              </p:cNvSpPr>
              <p:nvPr/>
            </p:nvSpPr>
            <p:spPr bwMode="auto">
              <a:xfrm>
                <a:off x="1096" y="2003"/>
                <a:ext cx="8" cy="821"/>
              </a:xfrm>
              <a:prstGeom prst="line">
                <a:avLst/>
              </a:prstGeom>
              <a:noFill/>
              <a:ln w="25400">
                <a:solidFill>
                  <a:schemeClr val="tx1"/>
                </a:solidFill>
                <a:round/>
                <a:headEnd/>
                <a:tailEnd/>
              </a:ln>
            </p:spPr>
            <p:txBody>
              <a:bodyPr wrap="none" anchor="ctr"/>
              <a:lstStyle/>
              <a:p>
                <a:endParaRPr lang="en-US"/>
              </a:p>
            </p:txBody>
          </p:sp>
        </p:grpSp>
        <p:sp>
          <p:nvSpPr>
            <p:cNvPr id="9219" name="Rectangle 9"/>
            <p:cNvSpPr>
              <a:spLocks noChangeArrowheads="1"/>
            </p:cNvSpPr>
            <p:nvPr/>
          </p:nvSpPr>
          <p:spPr bwMode="auto">
            <a:xfrm>
              <a:off x="1277938" y="1020264"/>
              <a:ext cx="792162" cy="396875"/>
            </a:xfrm>
            <a:prstGeom prst="rect">
              <a:avLst/>
            </a:prstGeom>
            <a:noFill/>
            <a:ln w="12700">
              <a:noFill/>
              <a:miter lim="800000"/>
              <a:headEnd/>
              <a:tailEnd/>
            </a:ln>
          </p:spPr>
          <p:txBody>
            <a:bodyPr lIns="90483" tIns="46035" rIns="90483" bIns="46035">
              <a:spAutoFit/>
            </a:bodyPr>
            <a:lstStyle/>
            <a:p>
              <a:pPr algn="ctr" defTabSz="901700"/>
              <a:r>
                <a:rPr lang="en-US" sz="1000" b="1" dirty="0">
                  <a:latin typeface="Arial" charset="0"/>
                </a:rPr>
                <a:t>Life Cycle</a:t>
              </a:r>
            </a:p>
            <a:p>
              <a:pPr algn="ctr" defTabSz="901700"/>
              <a:r>
                <a:rPr lang="en-US" sz="1000" b="1" dirty="0">
                  <a:latin typeface="Arial" charset="0"/>
                </a:rPr>
                <a:t>Cost</a:t>
              </a:r>
              <a:endParaRPr lang="en-US" sz="1000" b="1" i="1" dirty="0">
                <a:latin typeface="Arial" charset="0"/>
              </a:endParaRPr>
            </a:p>
          </p:txBody>
        </p:sp>
        <p:sp>
          <p:nvSpPr>
            <p:cNvPr id="9220" name="Rectangle 10"/>
            <p:cNvSpPr>
              <a:spLocks noChangeArrowheads="1"/>
            </p:cNvSpPr>
            <p:nvPr/>
          </p:nvSpPr>
          <p:spPr bwMode="auto">
            <a:xfrm>
              <a:off x="949325" y="1552575"/>
              <a:ext cx="392113" cy="244475"/>
            </a:xfrm>
            <a:prstGeom prst="rect">
              <a:avLst/>
            </a:prstGeom>
            <a:noFill/>
            <a:ln w="12700">
              <a:noFill/>
              <a:miter lim="800000"/>
              <a:headEnd/>
              <a:tailEnd/>
            </a:ln>
          </p:spPr>
          <p:txBody>
            <a:bodyPr wrap="none" lIns="90483" tIns="46035" rIns="90483" bIns="46035">
              <a:spAutoFit/>
            </a:bodyPr>
            <a:lstStyle/>
            <a:p>
              <a:pPr algn="ctr" defTabSz="901700"/>
              <a:r>
                <a:rPr lang="en-US" sz="1000" b="1">
                  <a:latin typeface="Arial" charset="0"/>
                </a:rPr>
                <a:t>ICE</a:t>
              </a:r>
              <a:endParaRPr lang="en-US" sz="1000" b="1" i="1">
                <a:latin typeface="Arial" charset="0"/>
              </a:endParaRPr>
            </a:p>
          </p:txBody>
        </p:sp>
        <p:sp>
          <p:nvSpPr>
            <p:cNvPr id="9221" name="Rectangle 11"/>
            <p:cNvSpPr>
              <a:spLocks noChangeArrowheads="1"/>
            </p:cNvSpPr>
            <p:nvPr/>
          </p:nvSpPr>
          <p:spPr bwMode="auto">
            <a:xfrm>
              <a:off x="1128713" y="2127250"/>
              <a:ext cx="955675" cy="396875"/>
            </a:xfrm>
            <a:prstGeom prst="rect">
              <a:avLst/>
            </a:prstGeom>
            <a:noFill/>
            <a:ln w="12700">
              <a:noFill/>
              <a:miter lim="800000"/>
              <a:headEnd/>
              <a:tailEnd/>
            </a:ln>
          </p:spPr>
          <p:txBody>
            <a:bodyPr wrap="none" lIns="90483" tIns="46035" rIns="90483" bIns="46035">
              <a:spAutoFit/>
            </a:bodyPr>
            <a:lstStyle/>
            <a:p>
              <a:pPr algn="ctr" defTabSz="901700"/>
              <a:r>
                <a:rPr lang="en-US" sz="1000" b="1">
                  <a:latin typeface="Arial" charset="0"/>
                </a:rPr>
                <a:t>Fiscal</a:t>
              </a:r>
            </a:p>
            <a:p>
              <a:pPr algn="ctr" defTabSz="901700"/>
              <a:r>
                <a:rPr lang="en-US" sz="1000" b="1">
                  <a:latin typeface="Arial" charset="0"/>
                </a:rPr>
                <a:t>Environment</a:t>
              </a:r>
              <a:endParaRPr lang="en-US" sz="1000" i="1">
                <a:latin typeface="Arial" charset="0"/>
              </a:endParaRPr>
            </a:p>
          </p:txBody>
        </p:sp>
        <p:sp>
          <p:nvSpPr>
            <p:cNvPr id="9222" name="Rectangle 12"/>
            <p:cNvSpPr>
              <a:spLocks noChangeArrowheads="1"/>
            </p:cNvSpPr>
            <p:nvPr/>
          </p:nvSpPr>
          <p:spPr bwMode="auto">
            <a:xfrm>
              <a:off x="1146175" y="1566863"/>
              <a:ext cx="1016000" cy="482600"/>
            </a:xfrm>
            <a:prstGeom prst="rect">
              <a:avLst/>
            </a:prstGeom>
            <a:noFill/>
            <a:ln w="12700">
              <a:noFill/>
              <a:miter lim="800000"/>
              <a:headEnd/>
              <a:tailEnd/>
            </a:ln>
          </p:spPr>
          <p:txBody>
            <a:bodyPr wrap="none" lIns="90483" tIns="46035" rIns="90483" bIns="46035">
              <a:spAutoFit/>
            </a:bodyPr>
            <a:lstStyle/>
            <a:p>
              <a:pPr algn="ctr" defTabSz="901700">
                <a:lnSpc>
                  <a:spcPct val="80000"/>
                </a:lnSpc>
              </a:pPr>
              <a:r>
                <a:rPr lang="en-US" sz="1600" b="1">
                  <a:solidFill>
                    <a:srgbClr val="FC0128"/>
                  </a:solidFill>
                  <a:latin typeface="Arial" charset="0"/>
                </a:rPr>
                <a:t>Cost</a:t>
              </a:r>
            </a:p>
            <a:p>
              <a:pPr algn="ctr" defTabSz="901700">
                <a:lnSpc>
                  <a:spcPct val="80000"/>
                </a:lnSpc>
              </a:pPr>
              <a:r>
                <a:rPr lang="en-US" sz="1600" b="1">
                  <a:solidFill>
                    <a:srgbClr val="FC0128"/>
                  </a:solidFill>
                  <a:latin typeface="Arial" charset="0"/>
                </a:rPr>
                <a:t>Analysis</a:t>
              </a:r>
            </a:p>
          </p:txBody>
        </p:sp>
        <p:grpSp>
          <p:nvGrpSpPr>
            <p:cNvPr id="5" name="Group 13"/>
            <p:cNvGrpSpPr>
              <a:grpSpLocks/>
            </p:cNvGrpSpPr>
            <p:nvPr/>
          </p:nvGrpSpPr>
          <p:grpSpPr bwMode="auto">
            <a:xfrm>
              <a:off x="2146300" y="1209675"/>
              <a:ext cx="1824038" cy="977900"/>
              <a:chOff x="1352" y="762"/>
              <a:chExt cx="1149" cy="616"/>
            </a:xfrm>
          </p:grpSpPr>
          <p:grpSp>
            <p:nvGrpSpPr>
              <p:cNvPr id="6" name="Group 14"/>
              <p:cNvGrpSpPr>
                <a:grpSpLocks/>
              </p:cNvGrpSpPr>
              <p:nvPr/>
            </p:nvGrpSpPr>
            <p:grpSpPr bwMode="auto">
              <a:xfrm>
                <a:off x="1352" y="762"/>
                <a:ext cx="1149" cy="616"/>
                <a:chOff x="1352" y="762"/>
                <a:chExt cx="1149" cy="616"/>
              </a:xfrm>
            </p:grpSpPr>
            <p:grpSp>
              <p:nvGrpSpPr>
                <p:cNvPr id="7" name="Group 15"/>
                <p:cNvGrpSpPr>
                  <a:grpSpLocks/>
                </p:cNvGrpSpPr>
                <p:nvPr/>
              </p:nvGrpSpPr>
              <p:grpSpPr bwMode="auto">
                <a:xfrm>
                  <a:off x="2000" y="762"/>
                  <a:ext cx="501" cy="587"/>
                  <a:chOff x="2000" y="762"/>
                  <a:chExt cx="501" cy="587"/>
                </a:xfrm>
              </p:grpSpPr>
              <p:sp>
                <p:nvSpPr>
                  <p:cNvPr id="9644" name="Line 16"/>
                  <p:cNvSpPr>
                    <a:spLocks noChangeShapeType="1"/>
                  </p:cNvSpPr>
                  <p:nvPr/>
                </p:nvSpPr>
                <p:spPr bwMode="auto">
                  <a:xfrm>
                    <a:off x="2008" y="1186"/>
                    <a:ext cx="0" cy="147"/>
                  </a:xfrm>
                  <a:prstGeom prst="line">
                    <a:avLst/>
                  </a:prstGeom>
                  <a:noFill/>
                  <a:ln w="25400">
                    <a:solidFill>
                      <a:schemeClr val="tx1"/>
                    </a:solidFill>
                    <a:round/>
                    <a:headEnd/>
                    <a:tailEnd/>
                  </a:ln>
                </p:spPr>
                <p:txBody>
                  <a:bodyPr wrap="none" lIns="90483" tIns="46035" rIns="90483" bIns="46035">
                    <a:spAutoFit/>
                  </a:bodyPr>
                  <a:lstStyle/>
                  <a:p>
                    <a:endParaRPr lang="en-US"/>
                  </a:p>
                </p:txBody>
              </p:sp>
              <p:sp>
                <p:nvSpPr>
                  <p:cNvPr id="9645" name="Line 17"/>
                  <p:cNvSpPr>
                    <a:spLocks noChangeShapeType="1"/>
                  </p:cNvSpPr>
                  <p:nvPr/>
                </p:nvSpPr>
                <p:spPr bwMode="auto">
                  <a:xfrm flipV="1">
                    <a:off x="2016" y="1039"/>
                    <a:ext cx="469" cy="310"/>
                  </a:xfrm>
                  <a:prstGeom prst="line">
                    <a:avLst/>
                  </a:prstGeom>
                  <a:noFill/>
                  <a:ln w="25400">
                    <a:solidFill>
                      <a:schemeClr val="tx1"/>
                    </a:solidFill>
                    <a:round/>
                    <a:headEnd/>
                    <a:tailEnd/>
                  </a:ln>
                </p:spPr>
                <p:txBody>
                  <a:bodyPr wrap="none" lIns="90483" tIns="46035" rIns="90483" bIns="46035">
                    <a:spAutoFit/>
                  </a:bodyPr>
                  <a:lstStyle/>
                  <a:p>
                    <a:endParaRPr lang="en-US"/>
                  </a:p>
                </p:txBody>
              </p:sp>
              <p:sp>
                <p:nvSpPr>
                  <p:cNvPr id="9646" name="Line 18"/>
                  <p:cNvSpPr>
                    <a:spLocks noChangeShapeType="1"/>
                  </p:cNvSpPr>
                  <p:nvPr/>
                </p:nvSpPr>
                <p:spPr bwMode="auto">
                  <a:xfrm flipH="1" flipV="1">
                    <a:off x="2000" y="762"/>
                    <a:ext cx="501" cy="293"/>
                  </a:xfrm>
                  <a:prstGeom prst="line">
                    <a:avLst/>
                  </a:prstGeom>
                  <a:noFill/>
                  <a:ln w="25400">
                    <a:solidFill>
                      <a:schemeClr val="tx1"/>
                    </a:solidFill>
                    <a:round/>
                    <a:headEnd/>
                    <a:tailEnd/>
                  </a:ln>
                </p:spPr>
                <p:txBody>
                  <a:bodyPr wrap="none" lIns="90483" tIns="46035" rIns="90483" bIns="46035">
                    <a:spAutoFit/>
                  </a:bodyPr>
                  <a:lstStyle/>
                  <a:p>
                    <a:endParaRPr lang="en-US"/>
                  </a:p>
                </p:txBody>
              </p:sp>
              <p:sp>
                <p:nvSpPr>
                  <p:cNvPr id="9647" name="Line 19"/>
                  <p:cNvSpPr>
                    <a:spLocks noChangeShapeType="1"/>
                  </p:cNvSpPr>
                  <p:nvPr/>
                </p:nvSpPr>
                <p:spPr bwMode="auto">
                  <a:xfrm flipV="1">
                    <a:off x="2008" y="762"/>
                    <a:ext cx="0" cy="179"/>
                  </a:xfrm>
                  <a:prstGeom prst="line">
                    <a:avLst/>
                  </a:prstGeom>
                  <a:noFill/>
                  <a:ln w="25400">
                    <a:solidFill>
                      <a:schemeClr val="tx1"/>
                    </a:solidFill>
                    <a:round/>
                    <a:headEnd/>
                    <a:tailEnd/>
                  </a:ln>
                </p:spPr>
                <p:txBody>
                  <a:bodyPr wrap="none" lIns="90483" tIns="46035" rIns="90483" bIns="46035">
                    <a:spAutoFit/>
                  </a:bodyPr>
                  <a:lstStyle/>
                  <a:p>
                    <a:endParaRPr lang="en-US"/>
                  </a:p>
                </p:txBody>
              </p:sp>
            </p:grpSp>
            <p:sp>
              <p:nvSpPr>
                <p:cNvPr id="9640" name="Line 20"/>
                <p:cNvSpPr>
                  <a:spLocks noChangeShapeType="1"/>
                </p:cNvSpPr>
                <p:nvPr/>
              </p:nvSpPr>
              <p:spPr bwMode="auto">
                <a:xfrm flipH="1">
                  <a:off x="1509" y="933"/>
                  <a:ext cx="501" cy="0"/>
                </a:xfrm>
                <a:prstGeom prst="line">
                  <a:avLst/>
                </a:prstGeom>
                <a:noFill/>
                <a:ln w="25400">
                  <a:solidFill>
                    <a:schemeClr val="tx1"/>
                  </a:solidFill>
                  <a:round/>
                  <a:headEnd/>
                  <a:tailEnd/>
                </a:ln>
              </p:spPr>
              <p:txBody>
                <a:bodyPr wrap="none" lIns="90483" tIns="46035" rIns="90483" bIns="46035">
                  <a:spAutoFit/>
                </a:bodyPr>
                <a:lstStyle/>
                <a:p>
                  <a:endParaRPr lang="en-US"/>
                </a:p>
              </p:txBody>
            </p:sp>
            <p:sp>
              <p:nvSpPr>
                <p:cNvPr id="9641" name="Line 21"/>
                <p:cNvSpPr>
                  <a:spLocks noChangeShapeType="1"/>
                </p:cNvSpPr>
                <p:nvPr/>
              </p:nvSpPr>
              <p:spPr bwMode="auto">
                <a:xfrm>
                  <a:off x="1352" y="776"/>
                  <a:ext cx="157" cy="149"/>
                </a:xfrm>
                <a:prstGeom prst="line">
                  <a:avLst/>
                </a:prstGeom>
                <a:noFill/>
                <a:ln w="25400">
                  <a:solidFill>
                    <a:schemeClr val="tx1"/>
                  </a:solidFill>
                  <a:round/>
                  <a:headEnd/>
                  <a:tailEnd/>
                </a:ln>
              </p:spPr>
              <p:txBody>
                <a:bodyPr wrap="none" lIns="90483" tIns="46035" rIns="90483" bIns="46035">
                  <a:spAutoFit/>
                </a:bodyPr>
                <a:lstStyle/>
                <a:p>
                  <a:endParaRPr lang="en-US"/>
                </a:p>
              </p:txBody>
            </p:sp>
            <p:sp>
              <p:nvSpPr>
                <p:cNvPr id="9642" name="Line 22"/>
                <p:cNvSpPr>
                  <a:spLocks noChangeShapeType="1"/>
                </p:cNvSpPr>
                <p:nvPr/>
              </p:nvSpPr>
              <p:spPr bwMode="auto">
                <a:xfrm flipH="1">
                  <a:off x="1682" y="1178"/>
                  <a:ext cx="335" cy="0"/>
                </a:xfrm>
                <a:prstGeom prst="line">
                  <a:avLst/>
                </a:prstGeom>
                <a:noFill/>
                <a:ln w="25400">
                  <a:solidFill>
                    <a:schemeClr val="tx1"/>
                  </a:solidFill>
                  <a:round/>
                  <a:headEnd/>
                  <a:tailEnd/>
                </a:ln>
              </p:spPr>
              <p:txBody>
                <a:bodyPr wrap="none" lIns="90483" tIns="46035" rIns="90483" bIns="46035">
                  <a:spAutoFit/>
                </a:bodyPr>
                <a:lstStyle/>
                <a:p>
                  <a:endParaRPr lang="en-US"/>
                </a:p>
              </p:txBody>
            </p:sp>
            <p:sp>
              <p:nvSpPr>
                <p:cNvPr id="9643" name="Line 23"/>
                <p:cNvSpPr>
                  <a:spLocks noChangeShapeType="1"/>
                </p:cNvSpPr>
                <p:nvPr/>
              </p:nvSpPr>
              <p:spPr bwMode="auto">
                <a:xfrm flipV="1">
                  <a:off x="1643" y="1170"/>
                  <a:ext cx="35" cy="208"/>
                </a:xfrm>
                <a:prstGeom prst="line">
                  <a:avLst/>
                </a:prstGeom>
                <a:noFill/>
                <a:ln w="25400">
                  <a:solidFill>
                    <a:schemeClr val="tx1"/>
                  </a:solidFill>
                  <a:round/>
                  <a:headEnd/>
                  <a:tailEnd/>
                </a:ln>
              </p:spPr>
              <p:txBody>
                <a:bodyPr wrap="none" lIns="90483" tIns="46035" rIns="90483" bIns="46035">
                  <a:spAutoFit/>
                </a:bodyPr>
                <a:lstStyle/>
                <a:p>
                  <a:endParaRPr lang="en-US"/>
                </a:p>
              </p:txBody>
            </p:sp>
          </p:grpSp>
          <p:sp>
            <p:nvSpPr>
              <p:cNvPr id="9638" name="Rectangle 24"/>
              <p:cNvSpPr>
                <a:spLocks noChangeArrowheads="1"/>
              </p:cNvSpPr>
              <p:nvPr/>
            </p:nvSpPr>
            <p:spPr bwMode="auto">
              <a:xfrm>
                <a:off x="1660" y="967"/>
                <a:ext cx="446" cy="154"/>
              </a:xfrm>
              <a:prstGeom prst="rect">
                <a:avLst/>
              </a:prstGeom>
              <a:noFill/>
              <a:ln w="12700">
                <a:noFill/>
                <a:miter lim="800000"/>
                <a:headEnd/>
                <a:tailEnd/>
              </a:ln>
            </p:spPr>
            <p:txBody>
              <a:bodyPr wrap="none" lIns="90483" tIns="46035" rIns="90483" bIns="46035">
                <a:spAutoFit/>
              </a:bodyPr>
              <a:lstStyle/>
              <a:p>
                <a:pPr defTabSz="901700"/>
                <a:r>
                  <a:rPr lang="en-US" sz="1000" b="1" dirty="0">
                    <a:latin typeface="Arial" charset="0"/>
                  </a:rPr>
                  <a:t>Estimate</a:t>
                </a:r>
                <a:endParaRPr lang="en-US" sz="1000" dirty="0">
                  <a:latin typeface="Arial" charset="0"/>
                </a:endParaRPr>
              </a:p>
            </p:txBody>
          </p:sp>
        </p:grpSp>
        <p:grpSp>
          <p:nvGrpSpPr>
            <p:cNvPr id="8" name="Group 25"/>
            <p:cNvGrpSpPr>
              <a:grpSpLocks/>
            </p:cNvGrpSpPr>
            <p:nvPr/>
          </p:nvGrpSpPr>
          <p:grpSpPr bwMode="auto">
            <a:xfrm>
              <a:off x="3713163" y="1157288"/>
              <a:ext cx="2066925" cy="1441450"/>
              <a:chOff x="2339" y="729"/>
              <a:chExt cx="1302" cy="908"/>
            </a:xfrm>
          </p:grpSpPr>
          <p:sp>
            <p:nvSpPr>
              <p:cNvPr id="9625" name="Arc 26"/>
              <p:cNvSpPr>
                <a:spLocks/>
              </p:cNvSpPr>
              <p:nvPr/>
            </p:nvSpPr>
            <p:spPr bwMode="auto">
              <a:xfrm>
                <a:off x="3154" y="729"/>
                <a:ext cx="184" cy="22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cap="rnd">
                <a:solidFill>
                  <a:schemeClr val="tx1"/>
                </a:solidFill>
                <a:round/>
                <a:headEnd/>
                <a:tailEnd/>
              </a:ln>
            </p:spPr>
            <p:txBody>
              <a:bodyPr wrap="none" anchor="ctr"/>
              <a:lstStyle/>
              <a:p>
                <a:endParaRPr lang="en-US"/>
              </a:p>
            </p:txBody>
          </p:sp>
          <p:sp>
            <p:nvSpPr>
              <p:cNvPr id="9626" name="Arc 27"/>
              <p:cNvSpPr>
                <a:spLocks/>
              </p:cNvSpPr>
              <p:nvPr/>
            </p:nvSpPr>
            <p:spPr bwMode="auto">
              <a:xfrm>
                <a:off x="2833" y="729"/>
                <a:ext cx="322" cy="1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600"/>
                    </a:moveTo>
                    <a:cubicBezTo>
                      <a:pt x="0" y="9696"/>
                      <a:pt x="9629" y="37"/>
                      <a:pt x="21533" y="0"/>
                    </a:cubicBezTo>
                  </a:path>
                  <a:path w="21600" h="21600" stroke="0" extrusionOk="0">
                    <a:moveTo>
                      <a:pt x="0" y="21600"/>
                    </a:moveTo>
                    <a:cubicBezTo>
                      <a:pt x="0" y="9696"/>
                      <a:pt x="9629" y="37"/>
                      <a:pt x="21533" y="0"/>
                    </a:cubicBezTo>
                    <a:lnTo>
                      <a:pt x="21600" y="21600"/>
                    </a:lnTo>
                    <a:close/>
                  </a:path>
                </a:pathLst>
              </a:custGeom>
              <a:noFill/>
              <a:ln w="25400" cap="rnd">
                <a:solidFill>
                  <a:schemeClr val="tx1"/>
                </a:solidFill>
                <a:round/>
                <a:headEnd/>
                <a:tailEnd/>
              </a:ln>
            </p:spPr>
            <p:txBody>
              <a:bodyPr wrap="none" anchor="ctr"/>
              <a:lstStyle/>
              <a:p>
                <a:endParaRPr lang="en-US"/>
              </a:p>
            </p:txBody>
          </p:sp>
          <p:sp>
            <p:nvSpPr>
              <p:cNvPr id="9627" name="Arc 28"/>
              <p:cNvSpPr>
                <a:spLocks/>
              </p:cNvSpPr>
              <p:nvPr/>
            </p:nvSpPr>
            <p:spPr bwMode="auto">
              <a:xfrm>
                <a:off x="3346" y="960"/>
                <a:ext cx="130" cy="147"/>
              </a:xfrm>
              <a:custGeom>
                <a:avLst/>
                <a:gdLst>
                  <a:gd name="T0" fmla="*/ 0 w 21765"/>
                  <a:gd name="T1" fmla="*/ 0 h 21600"/>
                  <a:gd name="T2" fmla="*/ 0 w 21765"/>
                  <a:gd name="T3" fmla="*/ 0 h 21600"/>
                  <a:gd name="T4" fmla="*/ 0 w 21765"/>
                  <a:gd name="T5" fmla="*/ 0 h 21600"/>
                  <a:gd name="T6" fmla="*/ 0 60000 65536"/>
                  <a:gd name="T7" fmla="*/ 0 60000 65536"/>
                  <a:gd name="T8" fmla="*/ 0 60000 65536"/>
                  <a:gd name="T9" fmla="*/ 0 w 21765"/>
                  <a:gd name="T10" fmla="*/ 0 h 21600"/>
                  <a:gd name="T11" fmla="*/ 21765 w 21765"/>
                  <a:gd name="T12" fmla="*/ 21600 h 21600"/>
                </a:gdLst>
                <a:ahLst/>
                <a:cxnLst>
                  <a:cxn ang="T6">
                    <a:pos x="T0" y="T1"/>
                  </a:cxn>
                  <a:cxn ang="T7">
                    <a:pos x="T2" y="T3"/>
                  </a:cxn>
                  <a:cxn ang="T8">
                    <a:pos x="T4" y="T5"/>
                  </a:cxn>
                </a:cxnLst>
                <a:rect l="T9" t="T10" r="T11" b="T12"/>
                <a:pathLst>
                  <a:path w="21765" h="21600" fill="none" extrusionOk="0">
                    <a:moveTo>
                      <a:pt x="-1" y="0"/>
                    </a:moveTo>
                    <a:cubicBezTo>
                      <a:pt x="55" y="0"/>
                      <a:pt x="110" y="-1"/>
                      <a:pt x="166" y="0"/>
                    </a:cubicBezTo>
                    <a:cubicBezTo>
                      <a:pt x="12037" y="0"/>
                      <a:pt x="21684" y="9580"/>
                      <a:pt x="21765" y="21451"/>
                    </a:cubicBezTo>
                  </a:path>
                  <a:path w="21765" h="21600" stroke="0" extrusionOk="0">
                    <a:moveTo>
                      <a:pt x="-1" y="0"/>
                    </a:moveTo>
                    <a:cubicBezTo>
                      <a:pt x="55" y="0"/>
                      <a:pt x="110" y="-1"/>
                      <a:pt x="166" y="0"/>
                    </a:cubicBezTo>
                    <a:cubicBezTo>
                      <a:pt x="12037" y="0"/>
                      <a:pt x="21684" y="9580"/>
                      <a:pt x="21765" y="21451"/>
                    </a:cubicBezTo>
                    <a:lnTo>
                      <a:pt x="166" y="21600"/>
                    </a:lnTo>
                    <a:close/>
                  </a:path>
                </a:pathLst>
              </a:custGeom>
              <a:noFill/>
              <a:ln w="25400" cap="rnd">
                <a:solidFill>
                  <a:schemeClr val="tx1"/>
                </a:solidFill>
                <a:round/>
                <a:headEnd/>
                <a:tailEnd/>
              </a:ln>
            </p:spPr>
            <p:txBody>
              <a:bodyPr wrap="none" anchor="ctr"/>
              <a:lstStyle/>
              <a:p>
                <a:endParaRPr lang="en-US"/>
              </a:p>
            </p:txBody>
          </p:sp>
          <p:sp>
            <p:nvSpPr>
              <p:cNvPr id="9628" name="Arc 29"/>
              <p:cNvSpPr>
                <a:spLocks/>
              </p:cNvSpPr>
              <p:nvPr/>
            </p:nvSpPr>
            <p:spPr bwMode="auto">
              <a:xfrm>
                <a:off x="3484" y="1114"/>
                <a:ext cx="157" cy="249"/>
              </a:xfrm>
              <a:custGeom>
                <a:avLst/>
                <a:gdLst>
                  <a:gd name="T0" fmla="*/ 0 w 21738"/>
                  <a:gd name="T1" fmla="*/ 0 h 21600"/>
                  <a:gd name="T2" fmla="*/ 0 w 21738"/>
                  <a:gd name="T3" fmla="*/ 0 h 21600"/>
                  <a:gd name="T4" fmla="*/ 0 w 21738"/>
                  <a:gd name="T5" fmla="*/ 0 h 21600"/>
                  <a:gd name="T6" fmla="*/ 0 60000 65536"/>
                  <a:gd name="T7" fmla="*/ 0 60000 65536"/>
                  <a:gd name="T8" fmla="*/ 0 60000 65536"/>
                  <a:gd name="T9" fmla="*/ 0 w 21738"/>
                  <a:gd name="T10" fmla="*/ 0 h 21600"/>
                  <a:gd name="T11" fmla="*/ 21738 w 21738"/>
                  <a:gd name="T12" fmla="*/ 21600 h 21600"/>
                </a:gdLst>
                <a:ahLst/>
                <a:cxnLst>
                  <a:cxn ang="T6">
                    <a:pos x="T0" y="T1"/>
                  </a:cxn>
                  <a:cxn ang="T7">
                    <a:pos x="T2" y="T3"/>
                  </a:cxn>
                  <a:cxn ang="T8">
                    <a:pos x="T4" y="T5"/>
                  </a:cxn>
                </a:cxnLst>
                <a:rect l="T9" t="T10" r="T11" b="T12"/>
                <a:pathLst>
                  <a:path w="21738" h="21600" fill="none" extrusionOk="0">
                    <a:moveTo>
                      <a:pt x="0" y="0"/>
                    </a:moveTo>
                    <a:cubicBezTo>
                      <a:pt x="46" y="0"/>
                      <a:pt x="92" y="-1"/>
                      <a:pt x="138" y="0"/>
                    </a:cubicBezTo>
                    <a:cubicBezTo>
                      <a:pt x="12067" y="0"/>
                      <a:pt x="21738" y="9670"/>
                      <a:pt x="21738" y="21600"/>
                    </a:cubicBezTo>
                  </a:path>
                  <a:path w="21738" h="21600" stroke="0" extrusionOk="0">
                    <a:moveTo>
                      <a:pt x="0" y="0"/>
                    </a:moveTo>
                    <a:cubicBezTo>
                      <a:pt x="46" y="0"/>
                      <a:pt x="92" y="-1"/>
                      <a:pt x="138" y="0"/>
                    </a:cubicBezTo>
                    <a:cubicBezTo>
                      <a:pt x="12067" y="0"/>
                      <a:pt x="21738" y="9670"/>
                      <a:pt x="21738" y="21600"/>
                    </a:cubicBezTo>
                    <a:lnTo>
                      <a:pt x="138" y="21600"/>
                    </a:lnTo>
                    <a:close/>
                  </a:path>
                </a:pathLst>
              </a:custGeom>
              <a:noFill/>
              <a:ln w="25400" cap="rnd">
                <a:solidFill>
                  <a:schemeClr val="tx1"/>
                </a:solidFill>
                <a:round/>
                <a:headEnd/>
                <a:tailEnd/>
              </a:ln>
            </p:spPr>
            <p:txBody>
              <a:bodyPr wrap="none" anchor="ctr"/>
              <a:lstStyle/>
              <a:p>
                <a:endParaRPr lang="en-US"/>
              </a:p>
            </p:txBody>
          </p:sp>
          <p:sp>
            <p:nvSpPr>
              <p:cNvPr id="9629" name="Arc 30"/>
              <p:cNvSpPr>
                <a:spLocks/>
              </p:cNvSpPr>
              <p:nvPr/>
            </p:nvSpPr>
            <p:spPr bwMode="auto">
              <a:xfrm>
                <a:off x="3264" y="1362"/>
                <a:ext cx="376" cy="17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25400" cap="rnd">
                <a:solidFill>
                  <a:schemeClr val="tx1"/>
                </a:solidFill>
                <a:round/>
                <a:headEnd/>
                <a:tailEnd/>
              </a:ln>
            </p:spPr>
            <p:txBody>
              <a:bodyPr wrap="none" anchor="ctr"/>
              <a:lstStyle/>
              <a:p>
                <a:endParaRPr lang="en-US"/>
              </a:p>
            </p:txBody>
          </p:sp>
          <p:sp>
            <p:nvSpPr>
              <p:cNvPr id="9630" name="Arc 31"/>
              <p:cNvSpPr>
                <a:spLocks/>
              </p:cNvSpPr>
              <p:nvPr/>
            </p:nvSpPr>
            <p:spPr bwMode="auto">
              <a:xfrm>
                <a:off x="2807" y="858"/>
                <a:ext cx="19" cy="94"/>
              </a:xfrm>
              <a:custGeom>
                <a:avLst/>
                <a:gdLst>
                  <a:gd name="T0" fmla="*/ 0 w 21599"/>
                  <a:gd name="T1" fmla="*/ 0 h 21572"/>
                  <a:gd name="T2" fmla="*/ 0 w 21599"/>
                  <a:gd name="T3" fmla="*/ 0 h 21572"/>
                  <a:gd name="T4" fmla="*/ 0 w 21599"/>
                  <a:gd name="T5" fmla="*/ 0 h 21572"/>
                  <a:gd name="T6" fmla="*/ 0 60000 65536"/>
                  <a:gd name="T7" fmla="*/ 0 60000 65536"/>
                  <a:gd name="T8" fmla="*/ 0 60000 65536"/>
                  <a:gd name="T9" fmla="*/ 0 w 21599"/>
                  <a:gd name="T10" fmla="*/ 0 h 21572"/>
                  <a:gd name="T11" fmla="*/ 21599 w 21599"/>
                  <a:gd name="T12" fmla="*/ 21572 h 21572"/>
                </a:gdLst>
                <a:ahLst/>
                <a:cxnLst>
                  <a:cxn ang="T6">
                    <a:pos x="T0" y="T1"/>
                  </a:cxn>
                  <a:cxn ang="T7">
                    <a:pos x="T2" y="T3"/>
                  </a:cxn>
                  <a:cxn ang="T8">
                    <a:pos x="T4" y="T5"/>
                  </a:cxn>
                </a:cxnLst>
                <a:rect l="T9" t="T10" r="T11" b="T12"/>
                <a:pathLst>
                  <a:path w="21599" h="21572" fill="none" extrusionOk="0">
                    <a:moveTo>
                      <a:pt x="0" y="21349"/>
                    </a:moveTo>
                    <a:cubicBezTo>
                      <a:pt x="118" y="9933"/>
                      <a:pt x="9098" y="581"/>
                      <a:pt x="20499" y="0"/>
                    </a:cubicBezTo>
                  </a:path>
                  <a:path w="21599" h="21572" stroke="0" extrusionOk="0">
                    <a:moveTo>
                      <a:pt x="0" y="21349"/>
                    </a:moveTo>
                    <a:cubicBezTo>
                      <a:pt x="118" y="9933"/>
                      <a:pt x="9098" y="581"/>
                      <a:pt x="20499" y="0"/>
                    </a:cubicBezTo>
                    <a:lnTo>
                      <a:pt x="21599" y="21572"/>
                    </a:lnTo>
                    <a:close/>
                  </a:path>
                </a:pathLst>
              </a:custGeom>
              <a:noFill/>
              <a:ln w="25400" cap="rnd">
                <a:solidFill>
                  <a:schemeClr val="tx1"/>
                </a:solidFill>
                <a:round/>
                <a:headEnd/>
                <a:tailEnd/>
              </a:ln>
            </p:spPr>
            <p:txBody>
              <a:bodyPr wrap="none" anchor="ctr"/>
              <a:lstStyle/>
              <a:p>
                <a:endParaRPr lang="en-US"/>
              </a:p>
            </p:txBody>
          </p:sp>
          <p:sp>
            <p:nvSpPr>
              <p:cNvPr id="9631" name="Arc 32"/>
              <p:cNvSpPr>
                <a:spLocks/>
              </p:cNvSpPr>
              <p:nvPr/>
            </p:nvSpPr>
            <p:spPr bwMode="auto">
              <a:xfrm>
                <a:off x="2613" y="960"/>
                <a:ext cx="184" cy="1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600"/>
                    </a:moveTo>
                    <a:cubicBezTo>
                      <a:pt x="0" y="9716"/>
                      <a:pt x="9599" y="64"/>
                      <a:pt x="21483" y="0"/>
                    </a:cubicBezTo>
                  </a:path>
                  <a:path w="21600" h="21600" stroke="0" extrusionOk="0">
                    <a:moveTo>
                      <a:pt x="0" y="21600"/>
                    </a:moveTo>
                    <a:cubicBezTo>
                      <a:pt x="0" y="9716"/>
                      <a:pt x="9599" y="64"/>
                      <a:pt x="21483" y="0"/>
                    </a:cubicBezTo>
                    <a:lnTo>
                      <a:pt x="21600" y="21600"/>
                    </a:lnTo>
                    <a:close/>
                  </a:path>
                </a:pathLst>
              </a:custGeom>
              <a:noFill/>
              <a:ln w="25400" cap="rnd">
                <a:solidFill>
                  <a:schemeClr val="tx1"/>
                </a:solidFill>
                <a:round/>
                <a:headEnd/>
                <a:tailEnd/>
              </a:ln>
            </p:spPr>
            <p:txBody>
              <a:bodyPr wrap="none" anchor="ctr"/>
              <a:lstStyle/>
              <a:p>
                <a:endParaRPr lang="en-US"/>
              </a:p>
            </p:txBody>
          </p:sp>
          <p:sp>
            <p:nvSpPr>
              <p:cNvPr id="9632" name="Arc 33"/>
              <p:cNvSpPr>
                <a:spLocks/>
              </p:cNvSpPr>
              <p:nvPr/>
            </p:nvSpPr>
            <p:spPr bwMode="auto">
              <a:xfrm>
                <a:off x="2503" y="1090"/>
                <a:ext cx="103" cy="197"/>
              </a:xfrm>
              <a:custGeom>
                <a:avLst/>
                <a:gdLst>
                  <a:gd name="T0" fmla="*/ 0 w 21600"/>
                  <a:gd name="T1" fmla="*/ 0 h 21599"/>
                  <a:gd name="T2" fmla="*/ 0 w 21600"/>
                  <a:gd name="T3" fmla="*/ 0 h 21599"/>
                  <a:gd name="T4" fmla="*/ 0 w 21600"/>
                  <a:gd name="T5" fmla="*/ 0 h 21599"/>
                  <a:gd name="T6" fmla="*/ 0 60000 65536"/>
                  <a:gd name="T7" fmla="*/ 0 60000 65536"/>
                  <a:gd name="T8" fmla="*/ 0 60000 65536"/>
                  <a:gd name="T9" fmla="*/ 0 w 21600"/>
                  <a:gd name="T10" fmla="*/ 0 h 21599"/>
                  <a:gd name="T11" fmla="*/ 21600 w 21600"/>
                  <a:gd name="T12" fmla="*/ 21599 h 21599"/>
                </a:gdLst>
                <a:ahLst/>
                <a:cxnLst>
                  <a:cxn ang="T6">
                    <a:pos x="T0" y="T1"/>
                  </a:cxn>
                  <a:cxn ang="T7">
                    <a:pos x="T2" y="T3"/>
                  </a:cxn>
                  <a:cxn ang="T8">
                    <a:pos x="T4" y="T5"/>
                  </a:cxn>
                </a:cxnLst>
                <a:rect l="T9" t="T10" r="T11" b="T12"/>
                <a:pathLst>
                  <a:path w="21600" h="21599" fill="none" extrusionOk="0">
                    <a:moveTo>
                      <a:pt x="0" y="21490"/>
                    </a:moveTo>
                    <a:cubicBezTo>
                      <a:pt x="59" y="9685"/>
                      <a:pt x="9585" y="114"/>
                      <a:pt x="21390" y="0"/>
                    </a:cubicBezTo>
                  </a:path>
                  <a:path w="21600" h="21599" stroke="0" extrusionOk="0">
                    <a:moveTo>
                      <a:pt x="0" y="21490"/>
                    </a:moveTo>
                    <a:cubicBezTo>
                      <a:pt x="59" y="9685"/>
                      <a:pt x="9585" y="114"/>
                      <a:pt x="21390" y="0"/>
                    </a:cubicBezTo>
                    <a:lnTo>
                      <a:pt x="21600" y="21599"/>
                    </a:lnTo>
                    <a:close/>
                  </a:path>
                </a:pathLst>
              </a:custGeom>
              <a:noFill/>
              <a:ln w="25400" cap="rnd">
                <a:solidFill>
                  <a:schemeClr val="tx1"/>
                </a:solidFill>
                <a:round/>
                <a:headEnd/>
                <a:tailEnd/>
              </a:ln>
            </p:spPr>
            <p:txBody>
              <a:bodyPr wrap="none" anchor="ctr"/>
              <a:lstStyle/>
              <a:p>
                <a:endParaRPr lang="en-US"/>
              </a:p>
            </p:txBody>
          </p:sp>
          <p:sp>
            <p:nvSpPr>
              <p:cNvPr id="9633" name="Arc 34"/>
              <p:cNvSpPr>
                <a:spLocks/>
              </p:cNvSpPr>
              <p:nvPr/>
            </p:nvSpPr>
            <p:spPr bwMode="auto">
              <a:xfrm>
                <a:off x="2339" y="1293"/>
                <a:ext cx="157" cy="17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600"/>
                    </a:moveTo>
                    <a:cubicBezTo>
                      <a:pt x="0" y="9724"/>
                      <a:pt x="9586" y="76"/>
                      <a:pt x="21462" y="0"/>
                    </a:cubicBezTo>
                  </a:path>
                  <a:path w="21600" h="21600" stroke="0" extrusionOk="0">
                    <a:moveTo>
                      <a:pt x="0" y="21600"/>
                    </a:moveTo>
                    <a:cubicBezTo>
                      <a:pt x="0" y="9724"/>
                      <a:pt x="9586" y="76"/>
                      <a:pt x="21462" y="0"/>
                    </a:cubicBezTo>
                    <a:lnTo>
                      <a:pt x="21600" y="21600"/>
                    </a:lnTo>
                    <a:close/>
                  </a:path>
                </a:pathLst>
              </a:custGeom>
              <a:noFill/>
              <a:ln w="25400" cap="rnd">
                <a:solidFill>
                  <a:schemeClr val="tx1"/>
                </a:solidFill>
                <a:round/>
                <a:headEnd/>
                <a:tailEnd/>
              </a:ln>
            </p:spPr>
            <p:txBody>
              <a:bodyPr wrap="none" anchor="ctr"/>
              <a:lstStyle/>
              <a:p>
                <a:endParaRPr lang="en-US"/>
              </a:p>
            </p:txBody>
          </p:sp>
          <p:sp>
            <p:nvSpPr>
              <p:cNvPr id="9634" name="Arc 35"/>
              <p:cNvSpPr>
                <a:spLocks/>
              </p:cNvSpPr>
              <p:nvPr/>
            </p:nvSpPr>
            <p:spPr bwMode="auto">
              <a:xfrm>
                <a:off x="2339" y="1464"/>
                <a:ext cx="102" cy="17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25400" cap="rnd">
                <a:solidFill>
                  <a:schemeClr val="tx1"/>
                </a:solidFill>
                <a:round/>
                <a:headEnd/>
                <a:tailEnd/>
              </a:ln>
            </p:spPr>
            <p:txBody>
              <a:bodyPr wrap="none" anchor="ctr"/>
              <a:lstStyle/>
              <a:p>
                <a:endParaRPr lang="en-US"/>
              </a:p>
            </p:txBody>
          </p:sp>
          <p:sp>
            <p:nvSpPr>
              <p:cNvPr id="9635" name="Arc 36"/>
              <p:cNvSpPr>
                <a:spLocks/>
              </p:cNvSpPr>
              <p:nvPr/>
            </p:nvSpPr>
            <p:spPr bwMode="auto">
              <a:xfrm>
                <a:off x="2440" y="1568"/>
                <a:ext cx="404" cy="69"/>
              </a:xfrm>
              <a:custGeom>
                <a:avLst/>
                <a:gdLst>
                  <a:gd name="T0" fmla="*/ 0 w 21600"/>
                  <a:gd name="T1" fmla="*/ 0 h 21915"/>
                  <a:gd name="T2" fmla="*/ 0 w 21600"/>
                  <a:gd name="T3" fmla="*/ 0 h 21915"/>
                  <a:gd name="T4" fmla="*/ 0 w 21600"/>
                  <a:gd name="T5" fmla="*/ 0 h 21915"/>
                  <a:gd name="T6" fmla="*/ 0 60000 65536"/>
                  <a:gd name="T7" fmla="*/ 0 60000 65536"/>
                  <a:gd name="T8" fmla="*/ 0 60000 65536"/>
                  <a:gd name="T9" fmla="*/ 0 w 21600"/>
                  <a:gd name="T10" fmla="*/ 0 h 21915"/>
                  <a:gd name="T11" fmla="*/ 21600 w 21600"/>
                  <a:gd name="T12" fmla="*/ 21915 h 21915"/>
                </a:gdLst>
                <a:ahLst/>
                <a:cxnLst>
                  <a:cxn ang="T6">
                    <a:pos x="T0" y="T1"/>
                  </a:cxn>
                  <a:cxn ang="T7">
                    <a:pos x="T2" y="T3"/>
                  </a:cxn>
                  <a:cxn ang="T8">
                    <a:pos x="T4" y="T5"/>
                  </a:cxn>
                </a:cxnLst>
                <a:rect l="T9" t="T10" r="T11" b="T12"/>
                <a:pathLst>
                  <a:path w="21600" h="21915" fill="none" extrusionOk="0">
                    <a:moveTo>
                      <a:pt x="21597" y="0"/>
                    </a:moveTo>
                    <a:cubicBezTo>
                      <a:pt x="21599" y="104"/>
                      <a:pt x="21600" y="209"/>
                      <a:pt x="21600" y="315"/>
                    </a:cubicBezTo>
                    <a:cubicBezTo>
                      <a:pt x="21600" y="12244"/>
                      <a:pt x="11929" y="21914"/>
                      <a:pt x="0" y="21915"/>
                    </a:cubicBezTo>
                  </a:path>
                  <a:path w="21600" h="21915" stroke="0" extrusionOk="0">
                    <a:moveTo>
                      <a:pt x="21597" y="0"/>
                    </a:moveTo>
                    <a:cubicBezTo>
                      <a:pt x="21599" y="104"/>
                      <a:pt x="21600" y="209"/>
                      <a:pt x="21600" y="315"/>
                    </a:cubicBezTo>
                    <a:cubicBezTo>
                      <a:pt x="21600" y="12244"/>
                      <a:pt x="11929" y="21914"/>
                      <a:pt x="0" y="21915"/>
                    </a:cubicBezTo>
                    <a:lnTo>
                      <a:pt x="0" y="315"/>
                    </a:lnTo>
                    <a:close/>
                  </a:path>
                </a:pathLst>
              </a:custGeom>
              <a:noFill/>
              <a:ln w="25400" cap="rnd">
                <a:solidFill>
                  <a:schemeClr val="tx1"/>
                </a:solidFill>
                <a:round/>
                <a:headEnd/>
                <a:tailEnd/>
              </a:ln>
            </p:spPr>
            <p:txBody>
              <a:bodyPr wrap="none" anchor="ctr"/>
              <a:lstStyle/>
              <a:p>
                <a:endParaRPr lang="en-US"/>
              </a:p>
            </p:txBody>
          </p:sp>
          <p:sp>
            <p:nvSpPr>
              <p:cNvPr id="9636" name="Arc 37"/>
              <p:cNvSpPr>
                <a:spLocks/>
              </p:cNvSpPr>
              <p:nvPr/>
            </p:nvSpPr>
            <p:spPr bwMode="auto">
              <a:xfrm>
                <a:off x="2852" y="1542"/>
                <a:ext cx="404" cy="18"/>
              </a:xfrm>
              <a:custGeom>
                <a:avLst/>
                <a:gdLst>
                  <a:gd name="T0" fmla="*/ 0 w 21600"/>
                  <a:gd name="T1" fmla="*/ 0 h 22832"/>
                  <a:gd name="T2" fmla="*/ 0 w 21600"/>
                  <a:gd name="T3" fmla="*/ 0 h 22832"/>
                  <a:gd name="T4" fmla="*/ 0 w 21600"/>
                  <a:gd name="T5" fmla="*/ 0 h 22832"/>
                  <a:gd name="T6" fmla="*/ 0 60000 65536"/>
                  <a:gd name="T7" fmla="*/ 0 60000 65536"/>
                  <a:gd name="T8" fmla="*/ 0 60000 65536"/>
                  <a:gd name="T9" fmla="*/ 0 w 21600"/>
                  <a:gd name="T10" fmla="*/ 0 h 22832"/>
                  <a:gd name="T11" fmla="*/ 21600 w 21600"/>
                  <a:gd name="T12" fmla="*/ 22832 h 22832"/>
                </a:gdLst>
                <a:ahLst/>
                <a:cxnLst>
                  <a:cxn ang="T6">
                    <a:pos x="T0" y="T1"/>
                  </a:cxn>
                  <a:cxn ang="T7">
                    <a:pos x="T2" y="T3"/>
                  </a:cxn>
                  <a:cxn ang="T8">
                    <a:pos x="T4" y="T5"/>
                  </a:cxn>
                </a:cxnLst>
                <a:rect l="T9" t="T10" r="T11" b="T12"/>
                <a:pathLst>
                  <a:path w="21600" h="22832" fill="none" extrusionOk="0">
                    <a:moveTo>
                      <a:pt x="21564" y="0"/>
                    </a:moveTo>
                    <a:cubicBezTo>
                      <a:pt x="21588" y="410"/>
                      <a:pt x="21600" y="821"/>
                      <a:pt x="21600" y="1232"/>
                    </a:cubicBezTo>
                    <a:cubicBezTo>
                      <a:pt x="21600" y="13161"/>
                      <a:pt x="11929" y="22831"/>
                      <a:pt x="0" y="22832"/>
                    </a:cubicBezTo>
                  </a:path>
                  <a:path w="21600" h="22832" stroke="0" extrusionOk="0">
                    <a:moveTo>
                      <a:pt x="21564" y="0"/>
                    </a:moveTo>
                    <a:cubicBezTo>
                      <a:pt x="21588" y="410"/>
                      <a:pt x="21600" y="821"/>
                      <a:pt x="21600" y="1232"/>
                    </a:cubicBezTo>
                    <a:cubicBezTo>
                      <a:pt x="21600" y="13161"/>
                      <a:pt x="11929" y="22831"/>
                      <a:pt x="0" y="22832"/>
                    </a:cubicBezTo>
                    <a:lnTo>
                      <a:pt x="0" y="1232"/>
                    </a:lnTo>
                    <a:close/>
                  </a:path>
                </a:pathLst>
              </a:custGeom>
              <a:noFill/>
              <a:ln w="25400" cap="rnd">
                <a:solidFill>
                  <a:schemeClr val="tx1"/>
                </a:solidFill>
                <a:round/>
                <a:headEnd/>
                <a:tailEnd/>
              </a:ln>
            </p:spPr>
            <p:txBody>
              <a:bodyPr wrap="none" anchor="ctr"/>
              <a:lstStyle/>
              <a:p>
                <a:endParaRPr lang="en-US"/>
              </a:p>
            </p:txBody>
          </p:sp>
        </p:grpSp>
        <p:sp>
          <p:nvSpPr>
            <p:cNvPr id="9225" name="Rectangle 38"/>
            <p:cNvSpPr>
              <a:spLocks noChangeArrowheads="1"/>
            </p:cNvSpPr>
            <p:nvPr/>
          </p:nvSpPr>
          <p:spPr bwMode="auto">
            <a:xfrm>
              <a:off x="4495800" y="1219200"/>
              <a:ext cx="682625" cy="396875"/>
            </a:xfrm>
            <a:prstGeom prst="rect">
              <a:avLst/>
            </a:prstGeom>
            <a:noFill/>
            <a:ln w="12700">
              <a:noFill/>
              <a:miter lim="800000"/>
              <a:headEnd/>
              <a:tailEnd/>
            </a:ln>
          </p:spPr>
          <p:txBody>
            <a:bodyPr wrap="none" lIns="90483" tIns="46035" rIns="90483" bIns="46035">
              <a:spAutoFit/>
            </a:bodyPr>
            <a:lstStyle/>
            <a:p>
              <a:pPr algn="ctr" defTabSz="901700"/>
              <a:r>
                <a:rPr lang="en-US" sz="1000" b="1">
                  <a:latin typeface="Arial" charset="0"/>
                </a:rPr>
                <a:t>Annual</a:t>
              </a:r>
            </a:p>
            <a:p>
              <a:pPr algn="ctr" defTabSz="901700"/>
              <a:r>
                <a:rPr lang="en-US" sz="1000" b="1">
                  <a:latin typeface="Arial" charset="0"/>
                </a:rPr>
                <a:t>Funding</a:t>
              </a:r>
              <a:endParaRPr lang="en-US" sz="1000" b="1" i="1">
                <a:latin typeface="Arial" charset="0"/>
              </a:endParaRPr>
            </a:p>
          </p:txBody>
        </p:sp>
        <p:sp>
          <p:nvSpPr>
            <p:cNvPr id="9226" name="Rectangle 39"/>
            <p:cNvSpPr>
              <a:spLocks noChangeArrowheads="1"/>
            </p:cNvSpPr>
            <p:nvPr/>
          </p:nvSpPr>
          <p:spPr bwMode="auto">
            <a:xfrm>
              <a:off x="3884613" y="2057400"/>
              <a:ext cx="890587" cy="396875"/>
            </a:xfrm>
            <a:prstGeom prst="rect">
              <a:avLst/>
            </a:prstGeom>
            <a:noFill/>
            <a:ln w="12700">
              <a:noFill/>
              <a:miter lim="800000"/>
              <a:headEnd/>
              <a:tailEnd/>
            </a:ln>
          </p:spPr>
          <p:txBody>
            <a:bodyPr wrap="none" lIns="90483" tIns="46035" rIns="90483" bIns="46035">
              <a:spAutoFit/>
            </a:bodyPr>
            <a:lstStyle/>
            <a:p>
              <a:pPr algn="ctr" defTabSz="901700"/>
              <a:r>
                <a:rPr lang="en-US" sz="1000" b="1">
                  <a:latin typeface="Arial" charset="0"/>
                </a:rPr>
                <a:t>Incremental</a:t>
              </a:r>
            </a:p>
            <a:p>
              <a:pPr algn="ctr" defTabSz="901700"/>
              <a:r>
                <a:rPr lang="en-US" sz="1000" b="1">
                  <a:latin typeface="Arial" charset="0"/>
                </a:rPr>
                <a:t>Funding</a:t>
              </a:r>
            </a:p>
          </p:txBody>
        </p:sp>
        <p:sp>
          <p:nvSpPr>
            <p:cNvPr id="9227" name="Line 40"/>
            <p:cNvSpPr>
              <a:spLocks noChangeShapeType="1"/>
            </p:cNvSpPr>
            <p:nvPr/>
          </p:nvSpPr>
          <p:spPr bwMode="auto">
            <a:xfrm>
              <a:off x="7480300" y="1998663"/>
              <a:ext cx="0" cy="368300"/>
            </a:xfrm>
            <a:prstGeom prst="line">
              <a:avLst/>
            </a:prstGeom>
            <a:noFill/>
            <a:ln w="25400">
              <a:solidFill>
                <a:schemeClr val="tx1"/>
              </a:solidFill>
              <a:round/>
              <a:headEnd/>
              <a:tailEnd/>
            </a:ln>
          </p:spPr>
          <p:txBody>
            <a:bodyPr wrap="none" anchor="ctr"/>
            <a:lstStyle/>
            <a:p>
              <a:endParaRPr lang="en-US"/>
            </a:p>
          </p:txBody>
        </p:sp>
        <p:sp>
          <p:nvSpPr>
            <p:cNvPr id="9228" name="Line 41"/>
            <p:cNvSpPr>
              <a:spLocks noChangeShapeType="1"/>
            </p:cNvSpPr>
            <p:nvPr/>
          </p:nvSpPr>
          <p:spPr bwMode="auto">
            <a:xfrm>
              <a:off x="6169025" y="1985963"/>
              <a:ext cx="1298575" cy="0"/>
            </a:xfrm>
            <a:prstGeom prst="line">
              <a:avLst/>
            </a:prstGeom>
            <a:noFill/>
            <a:ln w="25400">
              <a:solidFill>
                <a:schemeClr val="tx1"/>
              </a:solidFill>
              <a:round/>
              <a:headEnd/>
              <a:tailEnd/>
            </a:ln>
          </p:spPr>
          <p:txBody>
            <a:bodyPr wrap="none" anchor="ctr"/>
            <a:lstStyle/>
            <a:p>
              <a:endParaRPr lang="en-US"/>
            </a:p>
          </p:txBody>
        </p:sp>
        <p:sp>
          <p:nvSpPr>
            <p:cNvPr id="9229" name="Line 42"/>
            <p:cNvSpPr>
              <a:spLocks noChangeShapeType="1"/>
            </p:cNvSpPr>
            <p:nvPr/>
          </p:nvSpPr>
          <p:spPr bwMode="auto">
            <a:xfrm flipV="1">
              <a:off x="7856538" y="1604963"/>
              <a:ext cx="0" cy="787400"/>
            </a:xfrm>
            <a:prstGeom prst="line">
              <a:avLst/>
            </a:prstGeom>
            <a:noFill/>
            <a:ln w="25400">
              <a:solidFill>
                <a:schemeClr val="tx1"/>
              </a:solidFill>
              <a:round/>
              <a:headEnd/>
              <a:tailEnd/>
            </a:ln>
          </p:spPr>
          <p:txBody>
            <a:bodyPr wrap="none" anchor="ctr"/>
            <a:lstStyle/>
            <a:p>
              <a:endParaRPr lang="en-US"/>
            </a:p>
          </p:txBody>
        </p:sp>
        <p:sp>
          <p:nvSpPr>
            <p:cNvPr id="9230" name="Line 43"/>
            <p:cNvSpPr>
              <a:spLocks noChangeShapeType="1"/>
            </p:cNvSpPr>
            <p:nvPr/>
          </p:nvSpPr>
          <p:spPr bwMode="auto">
            <a:xfrm>
              <a:off x="6005513" y="1617663"/>
              <a:ext cx="1838325" cy="0"/>
            </a:xfrm>
            <a:prstGeom prst="line">
              <a:avLst/>
            </a:prstGeom>
            <a:noFill/>
            <a:ln w="25400">
              <a:solidFill>
                <a:schemeClr val="tx1"/>
              </a:solidFill>
              <a:round/>
              <a:headEnd/>
              <a:tailEnd/>
            </a:ln>
          </p:spPr>
          <p:txBody>
            <a:bodyPr wrap="none" anchor="ctr"/>
            <a:lstStyle/>
            <a:p>
              <a:endParaRPr lang="en-US"/>
            </a:p>
          </p:txBody>
        </p:sp>
        <p:sp>
          <p:nvSpPr>
            <p:cNvPr id="9231" name="Line 44"/>
            <p:cNvSpPr>
              <a:spLocks noChangeShapeType="1"/>
            </p:cNvSpPr>
            <p:nvPr/>
          </p:nvSpPr>
          <p:spPr bwMode="auto">
            <a:xfrm>
              <a:off x="5499100" y="1617663"/>
              <a:ext cx="522288" cy="0"/>
            </a:xfrm>
            <a:prstGeom prst="line">
              <a:avLst/>
            </a:prstGeom>
            <a:noFill/>
            <a:ln w="25400">
              <a:solidFill>
                <a:schemeClr val="tx1"/>
              </a:solidFill>
              <a:round/>
              <a:headEnd/>
              <a:tailEnd/>
            </a:ln>
          </p:spPr>
          <p:txBody>
            <a:bodyPr wrap="none" anchor="ctr"/>
            <a:lstStyle/>
            <a:p>
              <a:endParaRPr lang="en-US"/>
            </a:p>
          </p:txBody>
        </p:sp>
        <p:sp>
          <p:nvSpPr>
            <p:cNvPr id="9232" name="Line 45"/>
            <p:cNvSpPr>
              <a:spLocks noChangeShapeType="1"/>
            </p:cNvSpPr>
            <p:nvPr/>
          </p:nvSpPr>
          <p:spPr bwMode="auto">
            <a:xfrm flipH="1">
              <a:off x="5754688" y="1985963"/>
              <a:ext cx="414337" cy="0"/>
            </a:xfrm>
            <a:prstGeom prst="line">
              <a:avLst/>
            </a:prstGeom>
            <a:noFill/>
            <a:ln w="25400">
              <a:solidFill>
                <a:schemeClr val="tx1"/>
              </a:solidFill>
              <a:round/>
              <a:headEnd/>
              <a:tailEnd/>
            </a:ln>
          </p:spPr>
          <p:txBody>
            <a:bodyPr wrap="none" anchor="ctr"/>
            <a:lstStyle/>
            <a:p>
              <a:endParaRPr lang="en-US"/>
            </a:p>
          </p:txBody>
        </p:sp>
        <p:sp>
          <p:nvSpPr>
            <p:cNvPr id="9233" name="Rectangle 46"/>
            <p:cNvSpPr>
              <a:spLocks noChangeArrowheads="1"/>
            </p:cNvSpPr>
            <p:nvPr/>
          </p:nvSpPr>
          <p:spPr bwMode="auto">
            <a:xfrm>
              <a:off x="5957888" y="1744663"/>
              <a:ext cx="1358627" cy="265298"/>
            </a:xfrm>
            <a:prstGeom prst="rect">
              <a:avLst/>
            </a:prstGeom>
            <a:noFill/>
            <a:ln w="12700">
              <a:noFill/>
              <a:miter lim="800000"/>
              <a:headEnd/>
              <a:tailEnd/>
            </a:ln>
          </p:spPr>
          <p:txBody>
            <a:bodyPr wrap="none" lIns="90483" tIns="46035" rIns="90483" bIns="46035">
              <a:spAutoFit/>
            </a:bodyPr>
            <a:lstStyle/>
            <a:p>
              <a:pPr defTabSz="901700"/>
              <a:r>
                <a:rPr lang="en-US" sz="1000" b="1" dirty="0">
                  <a:latin typeface="Arial" charset="0"/>
                </a:rPr>
                <a:t>BES    RMD    </a:t>
              </a:r>
              <a:r>
                <a:rPr lang="en-US" sz="1000" b="1" dirty="0" smtClean="0">
                  <a:latin typeface="Arial" charset="0"/>
                </a:rPr>
                <a:t>SPR</a:t>
              </a:r>
              <a:endParaRPr lang="en-US" sz="1000" b="1" dirty="0">
                <a:latin typeface="Arial" charset="0"/>
              </a:endParaRPr>
            </a:p>
          </p:txBody>
        </p:sp>
        <p:sp>
          <p:nvSpPr>
            <p:cNvPr id="9234" name="Rectangle 47"/>
            <p:cNvSpPr>
              <a:spLocks noChangeArrowheads="1"/>
            </p:cNvSpPr>
            <p:nvPr/>
          </p:nvSpPr>
          <p:spPr bwMode="auto">
            <a:xfrm>
              <a:off x="4119975" y="1521127"/>
              <a:ext cx="1092200" cy="629144"/>
            </a:xfrm>
            <a:prstGeom prst="rect">
              <a:avLst/>
            </a:prstGeom>
            <a:noFill/>
            <a:ln w="12700">
              <a:noFill/>
              <a:miter lim="800000"/>
              <a:headEnd/>
              <a:tailEnd/>
            </a:ln>
          </p:spPr>
          <p:txBody>
            <a:bodyPr lIns="90483" tIns="46035" rIns="90483" bIns="46035">
              <a:spAutoFit/>
            </a:bodyPr>
            <a:lstStyle/>
            <a:p>
              <a:pPr defTabSz="901700"/>
              <a:r>
                <a:rPr lang="en-US" sz="1600" b="1" dirty="0">
                  <a:solidFill>
                    <a:srgbClr val="FF0000"/>
                  </a:solidFill>
                  <a:latin typeface="Arial" charset="0"/>
                </a:rPr>
                <a:t>Funding </a:t>
              </a:r>
            </a:p>
            <a:p>
              <a:pPr defTabSz="901700"/>
              <a:r>
                <a:rPr lang="en-US" sz="1600" b="1" dirty="0">
                  <a:solidFill>
                    <a:srgbClr val="FF0000"/>
                  </a:solidFill>
                  <a:latin typeface="Arial" charset="0"/>
                </a:rPr>
                <a:t>Policies </a:t>
              </a:r>
            </a:p>
          </p:txBody>
        </p:sp>
        <p:sp>
          <p:nvSpPr>
            <p:cNvPr id="9235" name="Rectangle 48"/>
            <p:cNvSpPr>
              <a:spLocks noChangeArrowheads="1"/>
            </p:cNvSpPr>
            <p:nvPr/>
          </p:nvSpPr>
          <p:spPr bwMode="auto">
            <a:xfrm>
              <a:off x="5229225" y="904875"/>
              <a:ext cx="2530475" cy="482600"/>
            </a:xfrm>
            <a:prstGeom prst="rect">
              <a:avLst/>
            </a:prstGeom>
            <a:noFill/>
            <a:ln w="12700">
              <a:noFill/>
              <a:miter lim="800000"/>
              <a:headEnd/>
              <a:tailEnd/>
            </a:ln>
          </p:spPr>
          <p:txBody>
            <a:bodyPr wrap="none" lIns="90483" tIns="46035" rIns="90483" bIns="46035">
              <a:spAutoFit/>
            </a:bodyPr>
            <a:lstStyle/>
            <a:p>
              <a:pPr defTabSz="901700">
                <a:lnSpc>
                  <a:spcPct val="80000"/>
                </a:lnSpc>
              </a:pPr>
              <a:r>
                <a:rPr lang="en-US" sz="1600" b="1">
                  <a:solidFill>
                    <a:srgbClr val="FC0128"/>
                  </a:solidFill>
                  <a:latin typeface="Arial" charset="0"/>
                </a:rPr>
                <a:t>Planning, Programming,</a:t>
              </a:r>
            </a:p>
            <a:p>
              <a:pPr defTabSz="901700">
                <a:lnSpc>
                  <a:spcPct val="80000"/>
                </a:lnSpc>
              </a:pPr>
              <a:r>
                <a:rPr lang="en-US" sz="1600" b="1">
                  <a:solidFill>
                    <a:srgbClr val="FC0128"/>
                  </a:solidFill>
                  <a:latin typeface="Arial" charset="0"/>
                </a:rPr>
                <a:t>Budgeting &amp; Execution</a:t>
              </a:r>
            </a:p>
          </p:txBody>
        </p:sp>
        <p:sp>
          <p:nvSpPr>
            <p:cNvPr id="9236" name="Line 49"/>
            <p:cNvSpPr>
              <a:spLocks noChangeShapeType="1"/>
            </p:cNvSpPr>
            <p:nvPr/>
          </p:nvSpPr>
          <p:spPr bwMode="auto">
            <a:xfrm>
              <a:off x="7857458" y="1066800"/>
              <a:ext cx="990600" cy="0"/>
            </a:xfrm>
            <a:prstGeom prst="line">
              <a:avLst/>
            </a:prstGeom>
            <a:noFill/>
            <a:ln w="50800">
              <a:solidFill>
                <a:schemeClr val="tx1"/>
              </a:solidFill>
              <a:round/>
              <a:headEnd/>
              <a:tailEnd type="triangle" w="med" len="med"/>
            </a:ln>
          </p:spPr>
          <p:txBody>
            <a:bodyPr wrap="none" anchor="ctr"/>
            <a:lstStyle/>
            <a:p>
              <a:endParaRPr lang="en-US"/>
            </a:p>
          </p:txBody>
        </p:sp>
        <p:grpSp>
          <p:nvGrpSpPr>
            <p:cNvPr id="9" name="Group 50"/>
            <p:cNvGrpSpPr>
              <a:grpSpLocks/>
            </p:cNvGrpSpPr>
            <p:nvPr/>
          </p:nvGrpSpPr>
          <p:grpSpPr bwMode="auto">
            <a:xfrm>
              <a:off x="7040563" y="2711450"/>
              <a:ext cx="1273175" cy="1266825"/>
              <a:chOff x="4435" y="1708"/>
              <a:chExt cx="802" cy="798"/>
            </a:xfrm>
          </p:grpSpPr>
          <p:sp>
            <p:nvSpPr>
              <p:cNvPr id="9616" name="Rectangle 51"/>
              <p:cNvSpPr>
                <a:spLocks noChangeArrowheads="1"/>
              </p:cNvSpPr>
              <p:nvPr/>
            </p:nvSpPr>
            <p:spPr bwMode="auto">
              <a:xfrm>
                <a:off x="4582" y="1854"/>
                <a:ext cx="635" cy="636"/>
              </a:xfrm>
              <a:prstGeom prst="rect">
                <a:avLst/>
              </a:prstGeom>
              <a:noFill/>
              <a:ln w="25400">
                <a:solidFill>
                  <a:schemeClr val="tx1"/>
                </a:solidFill>
                <a:miter lim="800000"/>
                <a:headEnd/>
                <a:tailEnd/>
              </a:ln>
            </p:spPr>
            <p:txBody>
              <a:bodyPr wrap="none" lIns="90483" tIns="46035" rIns="90483" bIns="46035">
                <a:spAutoFit/>
              </a:bodyPr>
              <a:lstStyle/>
              <a:p>
                <a:endParaRPr lang="en-US"/>
              </a:p>
            </p:txBody>
          </p:sp>
          <p:sp>
            <p:nvSpPr>
              <p:cNvPr id="9617" name="Line 52"/>
              <p:cNvSpPr>
                <a:spLocks noChangeShapeType="1"/>
              </p:cNvSpPr>
              <p:nvPr/>
            </p:nvSpPr>
            <p:spPr bwMode="auto">
              <a:xfrm flipH="1" flipV="1">
                <a:off x="4435" y="1708"/>
                <a:ext cx="147" cy="146"/>
              </a:xfrm>
              <a:prstGeom prst="line">
                <a:avLst/>
              </a:prstGeom>
              <a:noFill/>
              <a:ln w="25400">
                <a:solidFill>
                  <a:schemeClr val="tx1"/>
                </a:solidFill>
                <a:round/>
                <a:headEnd/>
                <a:tailEnd/>
              </a:ln>
            </p:spPr>
            <p:txBody>
              <a:bodyPr wrap="none" lIns="90483" tIns="46035" rIns="90483" bIns="46035">
                <a:spAutoFit/>
              </a:bodyPr>
              <a:lstStyle/>
              <a:p>
                <a:endParaRPr lang="en-US"/>
              </a:p>
            </p:txBody>
          </p:sp>
          <p:sp>
            <p:nvSpPr>
              <p:cNvPr id="9618" name="Line 53"/>
              <p:cNvSpPr>
                <a:spLocks noChangeShapeType="1"/>
              </p:cNvSpPr>
              <p:nvPr/>
            </p:nvSpPr>
            <p:spPr bwMode="auto">
              <a:xfrm flipH="1" flipV="1">
                <a:off x="4435" y="2359"/>
                <a:ext cx="147" cy="147"/>
              </a:xfrm>
              <a:prstGeom prst="line">
                <a:avLst/>
              </a:prstGeom>
              <a:noFill/>
              <a:ln w="25400">
                <a:solidFill>
                  <a:schemeClr val="tx1"/>
                </a:solidFill>
                <a:round/>
                <a:headEnd/>
                <a:tailEnd/>
              </a:ln>
            </p:spPr>
            <p:txBody>
              <a:bodyPr wrap="none" lIns="90483" tIns="46035" rIns="90483" bIns="46035">
                <a:spAutoFit/>
              </a:bodyPr>
              <a:lstStyle/>
              <a:p>
                <a:endParaRPr lang="en-US"/>
              </a:p>
            </p:txBody>
          </p:sp>
          <p:sp>
            <p:nvSpPr>
              <p:cNvPr id="9619" name="Line 54"/>
              <p:cNvSpPr>
                <a:spLocks noChangeShapeType="1"/>
              </p:cNvSpPr>
              <p:nvPr/>
            </p:nvSpPr>
            <p:spPr bwMode="auto">
              <a:xfrm>
                <a:off x="4443" y="1724"/>
                <a:ext cx="0" cy="635"/>
              </a:xfrm>
              <a:prstGeom prst="line">
                <a:avLst/>
              </a:prstGeom>
              <a:noFill/>
              <a:ln w="25400">
                <a:solidFill>
                  <a:schemeClr val="tx1"/>
                </a:solidFill>
                <a:round/>
                <a:headEnd/>
                <a:tailEnd/>
              </a:ln>
            </p:spPr>
            <p:txBody>
              <a:bodyPr wrap="none" lIns="90483" tIns="46035" rIns="90483" bIns="46035">
                <a:spAutoFit/>
              </a:bodyPr>
              <a:lstStyle/>
              <a:p>
                <a:endParaRPr lang="en-US"/>
              </a:p>
            </p:txBody>
          </p:sp>
          <p:sp>
            <p:nvSpPr>
              <p:cNvPr id="9620" name="Line 55"/>
              <p:cNvSpPr>
                <a:spLocks noChangeShapeType="1"/>
              </p:cNvSpPr>
              <p:nvPr/>
            </p:nvSpPr>
            <p:spPr bwMode="auto">
              <a:xfrm flipH="1">
                <a:off x="4500" y="1781"/>
                <a:ext cx="668" cy="0"/>
              </a:xfrm>
              <a:prstGeom prst="line">
                <a:avLst/>
              </a:prstGeom>
              <a:noFill/>
              <a:ln w="25400">
                <a:solidFill>
                  <a:schemeClr val="tx1"/>
                </a:solidFill>
                <a:round/>
                <a:headEnd/>
                <a:tailEnd/>
              </a:ln>
            </p:spPr>
            <p:txBody>
              <a:bodyPr wrap="none" lIns="90483" tIns="46035" rIns="90483" bIns="46035">
                <a:spAutoFit/>
              </a:bodyPr>
              <a:lstStyle/>
              <a:p>
                <a:endParaRPr lang="en-US"/>
              </a:p>
            </p:txBody>
          </p:sp>
          <p:sp>
            <p:nvSpPr>
              <p:cNvPr id="9621" name="Line 56"/>
              <p:cNvSpPr>
                <a:spLocks noChangeShapeType="1"/>
              </p:cNvSpPr>
              <p:nvPr/>
            </p:nvSpPr>
            <p:spPr bwMode="auto">
              <a:xfrm flipH="1">
                <a:off x="4527" y="1813"/>
                <a:ext cx="668" cy="0"/>
              </a:xfrm>
              <a:prstGeom prst="line">
                <a:avLst/>
              </a:prstGeom>
              <a:noFill/>
              <a:ln w="25400">
                <a:solidFill>
                  <a:schemeClr val="tx1"/>
                </a:solidFill>
                <a:round/>
                <a:headEnd/>
                <a:tailEnd/>
              </a:ln>
            </p:spPr>
            <p:txBody>
              <a:bodyPr wrap="none" lIns="90483" tIns="46035" rIns="90483" bIns="46035">
                <a:spAutoFit/>
              </a:bodyPr>
              <a:lstStyle/>
              <a:p>
                <a:endParaRPr lang="en-US"/>
              </a:p>
            </p:txBody>
          </p:sp>
          <p:sp>
            <p:nvSpPr>
              <p:cNvPr id="9622" name="Line 57"/>
              <p:cNvSpPr>
                <a:spLocks noChangeShapeType="1"/>
              </p:cNvSpPr>
              <p:nvPr/>
            </p:nvSpPr>
            <p:spPr bwMode="auto">
              <a:xfrm flipH="1">
                <a:off x="4438" y="1720"/>
                <a:ext cx="668" cy="0"/>
              </a:xfrm>
              <a:prstGeom prst="line">
                <a:avLst/>
              </a:prstGeom>
              <a:noFill/>
              <a:ln w="25400">
                <a:solidFill>
                  <a:schemeClr val="tx1"/>
                </a:solidFill>
                <a:round/>
                <a:headEnd/>
                <a:tailEnd/>
              </a:ln>
            </p:spPr>
            <p:txBody>
              <a:bodyPr wrap="none" lIns="90483" tIns="46035" rIns="90483" bIns="46035">
                <a:spAutoFit/>
              </a:bodyPr>
              <a:lstStyle/>
              <a:p>
                <a:endParaRPr lang="en-US"/>
              </a:p>
            </p:txBody>
          </p:sp>
          <p:sp>
            <p:nvSpPr>
              <p:cNvPr id="9623" name="Line 58"/>
              <p:cNvSpPr>
                <a:spLocks noChangeShapeType="1"/>
              </p:cNvSpPr>
              <p:nvPr/>
            </p:nvSpPr>
            <p:spPr bwMode="auto">
              <a:xfrm flipH="1">
                <a:off x="4466" y="1752"/>
                <a:ext cx="667" cy="0"/>
              </a:xfrm>
              <a:prstGeom prst="line">
                <a:avLst/>
              </a:prstGeom>
              <a:noFill/>
              <a:ln w="25400">
                <a:solidFill>
                  <a:schemeClr val="tx1"/>
                </a:solidFill>
                <a:round/>
                <a:headEnd/>
                <a:tailEnd/>
              </a:ln>
            </p:spPr>
            <p:txBody>
              <a:bodyPr wrap="none" lIns="90483" tIns="46035" rIns="90483" bIns="46035">
                <a:spAutoFit/>
              </a:bodyPr>
              <a:lstStyle/>
              <a:p>
                <a:endParaRPr lang="en-US"/>
              </a:p>
            </p:txBody>
          </p:sp>
          <p:sp>
            <p:nvSpPr>
              <p:cNvPr id="9624" name="Rectangle 59"/>
              <p:cNvSpPr>
                <a:spLocks noChangeArrowheads="1"/>
              </p:cNvSpPr>
              <p:nvPr/>
            </p:nvSpPr>
            <p:spPr bwMode="auto">
              <a:xfrm>
                <a:off x="4570" y="1969"/>
                <a:ext cx="667" cy="326"/>
              </a:xfrm>
              <a:prstGeom prst="rect">
                <a:avLst/>
              </a:prstGeom>
              <a:noFill/>
              <a:ln w="12700">
                <a:noFill/>
                <a:miter lim="800000"/>
                <a:headEnd/>
                <a:tailEnd/>
              </a:ln>
            </p:spPr>
            <p:txBody>
              <a:bodyPr wrap="none" lIns="90483" tIns="46035" rIns="90483" bIns="46035">
                <a:spAutoFit/>
              </a:bodyPr>
              <a:lstStyle/>
              <a:p>
                <a:pPr algn="ctr" defTabSz="901700"/>
                <a:r>
                  <a:rPr lang="en-US" sz="1400">
                    <a:latin typeface="Arial" charset="0"/>
                  </a:rPr>
                  <a:t>President’s</a:t>
                </a:r>
              </a:p>
              <a:p>
                <a:pPr algn="ctr" defTabSz="901700"/>
                <a:r>
                  <a:rPr lang="en-US" sz="1400">
                    <a:latin typeface="Arial" charset="0"/>
                  </a:rPr>
                  <a:t>Budget</a:t>
                </a:r>
                <a:endParaRPr lang="en-US" sz="1600"/>
              </a:p>
            </p:txBody>
          </p:sp>
        </p:grpSp>
        <p:sp>
          <p:nvSpPr>
            <p:cNvPr id="9238" name="Rectangle 60"/>
            <p:cNvSpPr>
              <a:spLocks noChangeArrowheads="1"/>
            </p:cNvSpPr>
            <p:nvPr/>
          </p:nvSpPr>
          <p:spPr bwMode="auto">
            <a:xfrm>
              <a:off x="3135313" y="5397500"/>
              <a:ext cx="3359149" cy="265298"/>
            </a:xfrm>
            <a:prstGeom prst="rect">
              <a:avLst/>
            </a:prstGeom>
            <a:noFill/>
            <a:ln w="12700">
              <a:noFill/>
              <a:miter lim="800000"/>
              <a:headEnd/>
              <a:tailEnd/>
            </a:ln>
          </p:spPr>
          <p:txBody>
            <a:bodyPr wrap="square" lIns="90483" tIns="46035" rIns="90483" bIns="46035">
              <a:spAutoFit/>
            </a:bodyPr>
            <a:lstStyle/>
            <a:p>
              <a:pPr algn="ctr" defTabSz="901700"/>
              <a:r>
                <a:rPr lang="en-US" sz="1000" b="1" dirty="0">
                  <a:latin typeface="Arial" charset="0"/>
                </a:rPr>
                <a:t>Commitment  </a:t>
              </a:r>
              <a:r>
                <a:rPr lang="en-US" sz="1000" b="1" dirty="0" smtClean="0">
                  <a:latin typeface="Arial" charset="0"/>
                </a:rPr>
                <a:t>  Expenditure      </a:t>
              </a:r>
              <a:r>
                <a:rPr lang="en-US" sz="1000" b="1" dirty="0">
                  <a:latin typeface="Arial" charset="0"/>
                </a:rPr>
                <a:t>Reprogramming</a:t>
              </a:r>
            </a:p>
          </p:txBody>
        </p:sp>
        <p:sp>
          <p:nvSpPr>
            <p:cNvPr id="9239" name="Rectangle 61"/>
            <p:cNvSpPr>
              <a:spLocks noChangeArrowheads="1"/>
            </p:cNvSpPr>
            <p:nvPr/>
          </p:nvSpPr>
          <p:spPr bwMode="auto">
            <a:xfrm>
              <a:off x="3035300" y="5549899"/>
              <a:ext cx="3441700" cy="265298"/>
            </a:xfrm>
            <a:prstGeom prst="rect">
              <a:avLst/>
            </a:prstGeom>
            <a:noFill/>
            <a:ln w="12700">
              <a:noFill/>
              <a:miter lim="800000"/>
              <a:headEnd/>
              <a:tailEnd/>
            </a:ln>
          </p:spPr>
          <p:txBody>
            <a:bodyPr lIns="90483" tIns="46035" rIns="90483" bIns="46035">
              <a:spAutoFit/>
            </a:bodyPr>
            <a:lstStyle/>
            <a:p>
              <a:pPr defTabSz="901700"/>
              <a:r>
                <a:rPr lang="en-US" sz="1000" b="1" dirty="0">
                  <a:latin typeface="Arial" charset="0"/>
                </a:rPr>
                <a:t>Budget Authority        </a:t>
              </a:r>
              <a:r>
                <a:rPr lang="en-US" sz="1000" b="1" dirty="0" smtClean="0">
                  <a:latin typeface="Arial" charset="0"/>
                </a:rPr>
                <a:t> Obligation             </a:t>
              </a:r>
              <a:r>
                <a:rPr lang="en-US" sz="1000" b="1" dirty="0">
                  <a:latin typeface="Arial" charset="0"/>
                </a:rPr>
                <a:t>Outlay</a:t>
              </a:r>
            </a:p>
          </p:txBody>
        </p:sp>
        <p:grpSp>
          <p:nvGrpSpPr>
            <p:cNvPr id="10" name="Group 62"/>
            <p:cNvGrpSpPr>
              <a:grpSpLocks/>
            </p:cNvGrpSpPr>
            <p:nvPr/>
          </p:nvGrpSpPr>
          <p:grpSpPr bwMode="auto">
            <a:xfrm>
              <a:off x="2881313" y="6011863"/>
              <a:ext cx="3756026" cy="482600"/>
              <a:chOff x="1815" y="3787"/>
              <a:chExt cx="2366" cy="304"/>
            </a:xfrm>
          </p:grpSpPr>
          <p:sp>
            <p:nvSpPr>
              <p:cNvPr id="9613" name="Rectangle 63"/>
              <p:cNvSpPr>
                <a:spLocks noChangeArrowheads="1"/>
              </p:cNvSpPr>
              <p:nvPr/>
            </p:nvSpPr>
            <p:spPr bwMode="auto">
              <a:xfrm>
                <a:off x="2720" y="3787"/>
                <a:ext cx="725" cy="304"/>
              </a:xfrm>
              <a:prstGeom prst="rect">
                <a:avLst/>
              </a:prstGeom>
              <a:noFill/>
              <a:ln w="12700">
                <a:noFill/>
                <a:miter lim="800000"/>
                <a:headEnd/>
                <a:tailEnd/>
              </a:ln>
            </p:spPr>
            <p:txBody>
              <a:bodyPr wrap="none" lIns="90483" tIns="46035" rIns="90483" bIns="46035">
                <a:spAutoFit/>
              </a:bodyPr>
              <a:lstStyle/>
              <a:p>
                <a:pPr algn="ctr" defTabSz="901700">
                  <a:lnSpc>
                    <a:spcPct val="80000"/>
                  </a:lnSpc>
                </a:pPr>
                <a:r>
                  <a:rPr lang="en-US" sz="1600" b="1">
                    <a:solidFill>
                      <a:srgbClr val="FC0128"/>
                    </a:solidFill>
                    <a:latin typeface="Arial" charset="0"/>
                  </a:rPr>
                  <a:t>Budget</a:t>
                </a:r>
              </a:p>
              <a:p>
                <a:pPr algn="ctr" defTabSz="901700">
                  <a:lnSpc>
                    <a:spcPct val="80000"/>
                  </a:lnSpc>
                </a:pPr>
                <a:r>
                  <a:rPr lang="en-US" sz="1600" b="1">
                    <a:solidFill>
                      <a:srgbClr val="FC0128"/>
                    </a:solidFill>
                    <a:latin typeface="Arial" charset="0"/>
                  </a:rPr>
                  <a:t>Execution</a:t>
                </a:r>
                <a:endParaRPr lang="en-US" sz="1800" b="1">
                  <a:solidFill>
                    <a:srgbClr val="FC0128"/>
                  </a:solidFill>
                </a:endParaRPr>
              </a:p>
            </p:txBody>
          </p:sp>
          <p:sp>
            <p:nvSpPr>
              <p:cNvPr id="9614" name="Line 64"/>
              <p:cNvSpPr>
                <a:spLocks noChangeShapeType="1"/>
              </p:cNvSpPr>
              <p:nvPr/>
            </p:nvSpPr>
            <p:spPr bwMode="auto">
              <a:xfrm flipH="1">
                <a:off x="1815" y="3989"/>
                <a:ext cx="898" cy="0"/>
              </a:xfrm>
              <a:prstGeom prst="line">
                <a:avLst/>
              </a:prstGeom>
              <a:noFill/>
              <a:ln w="50800">
                <a:solidFill>
                  <a:schemeClr val="tx1"/>
                </a:solidFill>
                <a:round/>
                <a:headEnd/>
                <a:tailEnd type="triangle" w="med" len="med"/>
              </a:ln>
            </p:spPr>
            <p:txBody>
              <a:bodyPr wrap="none" lIns="90483" tIns="46035" rIns="90483" bIns="46035">
                <a:spAutoFit/>
              </a:bodyPr>
              <a:lstStyle/>
              <a:p>
                <a:endParaRPr lang="en-US"/>
              </a:p>
            </p:txBody>
          </p:sp>
          <p:sp>
            <p:nvSpPr>
              <p:cNvPr id="9615" name="Line 65"/>
              <p:cNvSpPr>
                <a:spLocks noChangeShapeType="1"/>
              </p:cNvSpPr>
              <p:nvPr/>
            </p:nvSpPr>
            <p:spPr bwMode="auto">
              <a:xfrm>
                <a:off x="3453" y="3989"/>
                <a:ext cx="728" cy="0"/>
              </a:xfrm>
              <a:prstGeom prst="line">
                <a:avLst/>
              </a:prstGeom>
              <a:noFill/>
              <a:ln w="50800">
                <a:solidFill>
                  <a:schemeClr val="tx1"/>
                </a:solidFill>
                <a:round/>
                <a:headEnd/>
                <a:tailEnd type="triangle" w="med" len="med"/>
              </a:ln>
            </p:spPr>
            <p:txBody>
              <a:bodyPr wrap="none" lIns="90483" tIns="46035" rIns="90483" bIns="46035">
                <a:spAutoFit/>
              </a:bodyPr>
              <a:lstStyle/>
              <a:p>
                <a:endParaRPr lang="en-US"/>
              </a:p>
            </p:txBody>
          </p:sp>
        </p:grpSp>
        <p:grpSp>
          <p:nvGrpSpPr>
            <p:cNvPr id="11" name="Group 66"/>
            <p:cNvGrpSpPr>
              <a:grpSpLocks/>
            </p:cNvGrpSpPr>
            <p:nvPr/>
          </p:nvGrpSpPr>
          <p:grpSpPr bwMode="auto">
            <a:xfrm>
              <a:off x="4052888" y="2825750"/>
              <a:ext cx="796925" cy="830263"/>
              <a:chOff x="2553" y="1780"/>
              <a:chExt cx="502" cy="523"/>
            </a:xfrm>
          </p:grpSpPr>
          <p:sp>
            <p:nvSpPr>
              <p:cNvPr id="9609" name="Line 67"/>
              <p:cNvSpPr>
                <a:spLocks noChangeShapeType="1"/>
              </p:cNvSpPr>
              <p:nvPr/>
            </p:nvSpPr>
            <p:spPr bwMode="auto">
              <a:xfrm flipV="1">
                <a:off x="3047" y="1780"/>
                <a:ext cx="0" cy="151"/>
              </a:xfrm>
              <a:prstGeom prst="line">
                <a:avLst/>
              </a:prstGeom>
              <a:noFill/>
              <a:ln w="25400">
                <a:solidFill>
                  <a:schemeClr val="tx1"/>
                </a:solidFill>
                <a:round/>
                <a:headEnd/>
                <a:tailEnd/>
              </a:ln>
            </p:spPr>
            <p:txBody>
              <a:bodyPr wrap="none" anchor="ctr"/>
              <a:lstStyle/>
              <a:p>
                <a:endParaRPr lang="en-US"/>
              </a:p>
            </p:txBody>
          </p:sp>
          <p:sp>
            <p:nvSpPr>
              <p:cNvPr id="9610" name="Line 68"/>
              <p:cNvSpPr>
                <a:spLocks noChangeShapeType="1"/>
              </p:cNvSpPr>
              <p:nvPr/>
            </p:nvSpPr>
            <p:spPr bwMode="auto">
              <a:xfrm flipH="1">
                <a:off x="2553" y="1796"/>
                <a:ext cx="502" cy="253"/>
              </a:xfrm>
              <a:prstGeom prst="line">
                <a:avLst/>
              </a:prstGeom>
              <a:noFill/>
              <a:ln w="25400">
                <a:solidFill>
                  <a:schemeClr val="tx1"/>
                </a:solidFill>
                <a:round/>
                <a:headEnd/>
                <a:tailEnd/>
              </a:ln>
            </p:spPr>
            <p:txBody>
              <a:bodyPr wrap="none" anchor="ctr"/>
              <a:lstStyle/>
              <a:p>
                <a:endParaRPr lang="en-US"/>
              </a:p>
            </p:txBody>
          </p:sp>
          <p:sp>
            <p:nvSpPr>
              <p:cNvPr id="9611" name="Line 69"/>
              <p:cNvSpPr>
                <a:spLocks noChangeShapeType="1"/>
              </p:cNvSpPr>
              <p:nvPr/>
            </p:nvSpPr>
            <p:spPr bwMode="auto">
              <a:xfrm>
                <a:off x="2569" y="2065"/>
                <a:ext cx="470" cy="238"/>
              </a:xfrm>
              <a:prstGeom prst="line">
                <a:avLst/>
              </a:prstGeom>
              <a:noFill/>
              <a:ln w="25400">
                <a:solidFill>
                  <a:schemeClr val="tx1"/>
                </a:solidFill>
                <a:round/>
                <a:headEnd/>
                <a:tailEnd/>
              </a:ln>
            </p:spPr>
            <p:txBody>
              <a:bodyPr wrap="none" anchor="ctr"/>
              <a:lstStyle/>
              <a:p>
                <a:endParaRPr lang="en-US"/>
              </a:p>
            </p:txBody>
          </p:sp>
          <p:sp>
            <p:nvSpPr>
              <p:cNvPr id="9612" name="Line 70"/>
              <p:cNvSpPr>
                <a:spLocks noChangeShapeType="1"/>
              </p:cNvSpPr>
              <p:nvPr/>
            </p:nvSpPr>
            <p:spPr bwMode="auto">
              <a:xfrm>
                <a:off x="3047" y="2149"/>
                <a:ext cx="0" cy="154"/>
              </a:xfrm>
              <a:prstGeom prst="line">
                <a:avLst/>
              </a:prstGeom>
              <a:noFill/>
              <a:ln w="25400">
                <a:solidFill>
                  <a:schemeClr val="tx1"/>
                </a:solidFill>
                <a:round/>
                <a:headEnd/>
                <a:tailEnd/>
              </a:ln>
            </p:spPr>
            <p:txBody>
              <a:bodyPr wrap="none" anchor="ctr"/>
              <a:lstStyle/>
              <a:p>
                <a:endParaRPr lang="en-US"/>
              </a:p>
            </p:txBody>
          </p:sp>
        </p:grpSp>
        <p:sp>
          <p:nvSpPr>
            <p:cNvPr id="9242" name="Line 71"/>
            <p:cNvSpPr>
              <a:spLocks noChangeShapeType="1"/>
            </p:cNvSpPr>
            <p:nvPr/>
          </p:nvSpPr>
          <p:spPr bwMode="auto">
            <a:xfrm flipH="1">
              <a:off x="4824413" y="3044825"/>
              <a:ext cx="2206625" cy="0"/>
            </a:xfrm>
            <a:prstGeom prst="line">
              <a:avLst/>
            </a:prstGeom>
            <a:noFill/>
            <a:ln w="25400">
              <a:solidFill>
                <a:schemeClr val="tx1"/>
              </a:solidFill>
              <a:round/>
              <a:headEnd/>
              <a:tailEnd/>
            </a:ln>
          </p:spPr>
          <p:txBody>
            <a:bodyPr wrap="none" anchor="ctr"/>
            <a:lstStyle/>
            <a:p>
              <a:endParaRPr lang="en-US"/>
            </a:p>
          </p:txBody>
        </p:sp>
        <p:sp>
          <p:nvSpPr>
            <p:cNvPr id="9243" name="Line 72"/>
            <p:cNvSpPr>
              <a:spLocks noChangeShapeType="1"/>
            </p:cNvSpPr>
            <p:nvPr/>
          </p:nvSpPr>
          <p:spPr bwMode="auto">
            <a:xfrm flipH="1">
              <a:off x="4824413" y="3413125"/>
              <a:ext cx="2214562" cy="0"/>
            </a:xfrm>
            <a:prstGeom prst="line">
              <a:avLst/>
            </a:prstGeom>
            <a:noFill/>
            <a:ln w="25400">
              <a:solidFill>
                <a:schemeClr val="tx1"/>
              </a:solidFill>
              <a:round/>
              <a:headEnd/>
              <a:tailEnd/>
            </a:ln>
          </p:spPr>
          <p:txBody>
            <a:bodyPr wrap="none" anchor="ctr"/>
            <a:lstStyle/>
            <a:p>
              <a:endParaRPr lang="en-US"/>
            </a:p>
          </p:txBody>
        </p:sp>
        <p:sp>
          <p:nvSpPr>
            <p:cNvPr id="9244" name="Rectangle 73"/>
            <p:cNvSpPr>
              <a:spLocks noChangeArrowheads="1"/>
            </p:cNvSpPr>
            <p:nvPr/>
          </p:nvSpPr>
          <p:spPr bwMode="auto">
            <a:xfrm>
              <a:off x="4856163" y="2517775"/>
              <a:ext cx="1590675" cy="482600"/>
            </a:xfrm>
            <a:prstGeom prst="rect">
              <a:avLst/>
            </a:prstGeom>
            <a:noFill/>
            <a:ln w="12700">
              <a:noFill/>
              <a:miter lim="800000"/>
              <a:headEnd/>
              <a:tailEnd/>
            </a:ln>
          </p:spPr>
          <p:txBody>
            <a:bodyPr wrap="none" lIns="90483" tIns="46035" rIns="90483" bIns="46035">
              <a:spAutoFit/>
            </a:bodyPr>
            <a:lstStyle/>
            <a:p>
              <a:pPr defTabSz="901700">
                <a:lnSpc>
                  <a:spcPct val="80000"/>
                </a:lnSpc>
              </a:pPr>
              <a:r>
                <a:rPr lang="en-US" sz="1600" b="1">
                  <a:solidFill>
                    <a:srgbClr val="FC0128"/>
                  </a:solidFill>
                  <a:latin typeface="Arial" charset="0"/>
                </a:rPr>
                <a:t>Congressional</a:t>
              </a:r>
            </a:p>
            <a:p>
              <a:pPr defTabSz="901700">
                <a:lnSpc>
                  <a:spcPct val="80000"/>
                </a:lnSpc>
              </a:pPr>
              <a:r>
                <a:rPr lang="en-US" sz="1600" b="1">
                  <a:solidFill>
                    <a:srgbClr val="FC0128"/>
                  </a:solidFill>
                  <a:latin typeface="Arial" charset="0"/>
                </a:rPr>
                <a:t>   Enactment</a:t>
              </a:r>
            </a:p>
          </p:txBody>
        </p:sp>
        <p:sp>
          <p:nvSpPr>
            <p:cNvPr id="9245" name="Line 74"/>
            <p:cNvSpPr>
              <a:spLocks noChangeShapeType="1"/>
            </p:cNvSpPr>
            <p:nvPr/>
          </p:nvSpPr>
          <p:spPr bwMode="auto">
            <a:xfrm flipH="1">
              <a:off x="3113088" y="2781300"/>
              <a:ext cx="1712912" cy="0"/>
            </a:xfrm>
            <a:prstGeom prst="line">
              <a:avLst/>
            </a:prstGeom>
            <a:noFill/>
            <a:ln w="50800">
              <a:solidFill>
                <a:schemeClr val="tx1"/>
              </a:solidFill>
              <a:round/>
              <a:headEnd/>
              <a:tailEnd type="triangle" w="med" len="med"/>
            </a:ln>
          </p:spPr>
          <p:txBody>
            <a:bodyPr wrap="none" anchor="ctr"/>
            <a:lstStyle/>
            <a:p>
              <a:endParaRPr lang="en-US"/>
            </a:p>
          </p:txBody>
        </p:sp>
        <p:sp>
          <p:nvSpPr>
            <p:cNvPr id="9246" name="Line 75"/>
            <p:cNvSpPr>
              <a:spLocks noChangeShapeType="1"/>
            </p:cNvSpPr>
            <p:nvPr/>
          </p:nvSpPr>
          <p:spPr bwMode="auto">
            <a:xfrm>
              <a:off x="6477000" y="2743200"/>
              <a:ext cx="533400" cy="0"/>
            </a:xfrm>
            <a:prstGeom prst="line">
              <a:avLst/>
            </a:prstGeom>
            <a:noFill/>
            <a:ln w="50800">
              <a:solidFill>
                <a:schemeClr val="tx1"/>
              </a:solidFill>
              <a:round/>
              <a:headEnd/>
              <a:tailEnd type="triangle" w="med" len="med"/>
            </a:ln>
          </p:spPr>
          <p:txBody>
            <a:bodyPr wrap="none" anchor="ctr"/>
            <a:lstStyle/>
            <a:p>
              <a:endParaRPr lang="en-US"/>
            </a:p>
          </p:txBody>
        </p:sp>
        <p:sp>
          <p:nvSpPr>
            <p:cNvPr id="9247" name="Rectangle 76"/>
            <p:cNvSpPr>
              <a:spLocks noChangeArrowheads="1"/>
            </p:cNvSpPr>
            <p:nvPr/>
          </p:nvSpPr>
          <p:spPr bwMode="auto">
            <a:xfrm>
              <a:off x="6705600" y="5181600"/>
              <a:ext cx="1830388" cy="1004888"/>
            </a:xfrm>
            <a:prstGeom prst="rect">
              <a:avLst/>
            </a:prstGeom>
            <a:noFill/>
            <a:ln w="12700">
              <a:noFill/>
              <a:miter lim="800000"/>
              <a:headEnd/>
              <a:tailEnd/>
            </a:ln>
          </p:spPr>
          <p:txBody>
            <a:bodyPr lIns="90483" tIns="46035" rIns="90483" bIns="46035">
              <a:spAutoFit/>
            </a:bodyPr>
            <a:lstStyle/>
            <a:p>
              <a:pPr defTabSz="901700"/>
              <a:r>
                <a:rPr lang="en-US" sz="1200" b="1">
                  <a:latin typeface="Arial" charset="0"/>
                </a:rPr>
                <a:t>Force Structure</a:t>
              </a:r>
            </a:p>
            <a:p>
              <a:pPr defTabSz="901700"/>
              <a:r>
                <a:rPr lang="en-US" sz="1200" b="1">
                  <a:latin typeface="Arial" charset="0"/>
                </a:rPr>
                <a:t>Modernization</a:t>
              </a:r>
            </a:p>
            <a:p>
              <a:pPr defTabSz="901700"/>
              <a:r>
                <a:rPr lang="en-US" sz="1200" b="1">
                  <a:latin typeface="Arial" charset="0"/>
                </a:rPr>
                <a:t>Operational Capability</a:t>
              </a:r>
            </a:p>
            <a:p>
              <a:pPr defTabSz="901700"/>
              <a:r>
                <a:rPr lang="en-US" sz="1200" b="1">
                  <a:latin typeface="Arial" charset="0"/>
                </a:rPr>
                <a:t>Readiness</a:t>
              </a:r>
            </a:p>
            <a:p>
              <a:pPr defTabSz="901700"/>
              <a:r>
                <a:rPr lang="en-US" sz="1200" b="1">
                  <a:latin typeface="Arial" charset="0"/>
                </a:rPr>
                <a:t>Sustainability</a:t>
              </a:r>
            </a:p>
          </p:txBody>
        </p:sp>
        <p:pic>
          <p:nvPicPr>
            <p:cNvPr id="9248" name="Picture 77"/>
            <p:cNvPicPr>
              <a:picLocks noChangeArrowheads="1"/>
            </p:cNvPicPr>
            <p:nvPr/>
          </p:nvPicPr>
          <p:blipFill>
            <a:blip r:embed="rId3" cstate="print"/>
            <a:srcRect/>
            <a:stretch>
              <a:fillRect/>
            </a:stretch>
          </p:blipFill>
          <p:spPr bwMode="auto">
            <a:xfrm>
              <a:off x="6170613" y="4352925"/>
              <a:ext cx="2409825" cy="701675"/>
            </a:xfrm>
            <a:prstGeom prst="rect">
              <a:avLst/>
            </a:prstGeom>
            <a:noFill/>
            <a:ln w="25400">
              <a:noFill/>
              <a:miter lim="800000"/>
              <a:headEnd/>
              <a:tailEnd/>
            </a:ln>
          </p:spPr>
        </p:pic>
        <p:grpSp>
          <p:nvGrpSpPr>
            <p:cNvPr id="12" name="Group 78"/>
            <p:cNvGrpSpPr>
              <a:grpSpLocks/>
            </p:cNvGrpSpPr>
            <p:nvPr/>
          </p:nvGrpSpPr>
          <p:grpSpPr bwMode="auto">
            <a:xfrm>
              <a:off x="7918450" y="5937250"/>
              <a:ext cx="698500" cy="469900"/>
              <a:chOff x="4988" y="3740"/>
              <a:chExt cx="440" cy="296"/>
            </a:xfrm>
          </p:grpSpPr>
          <p:sp>
            <p:nvSpPr>
              <p:cNvPr id="9512" name="Line 79"/>
              <p:cNvSpPr>
                <a:spLocks noChangeShapeType="1"/>
              </p:cNvSpPr>
              <p:nvPr/>
            </p:nvSpPr>
            <p:spPr bwMode="auto">
              <a:xfrm>
                <a:off x="5182" y="3927"/>
                <a:ext cx="0" cy="0"/>
              </a:xfrm>
              <a:prstGeom prst="line">
                <a:avLst/>
              </a:prstGeom>
              <a:noFill/>
              <a:ln w="25400">
                <a:solidFill>
                  <a:srgbClr val="000000"/>
                </a:solidFill>
                <a:round/>
                <a:headEnd/>
                <a:tailEnd/>
              </a:ln>
            </p:spPr>
            <p:txBody>
              <a:bodyPr wrap="none" anchor="ctr"/>
              <a:lstStyle/>
              <a:p>
                <a:endParaRPr lang="en-US"/>
              </a:p>
            </p:txBody>
          </p:sp>
          <p:sp>
            <p:nvSpPr>
              <p:cNvPr id="9513" name="Line 80"/>
              <p:cNvSpPr>
                <a:spLocks noChangeShapeType="1"/>
              </p:cNvSpPr>
              <p:nvPr/>
            </p:nvSpPr>
            <p:spPr bwMode="auto">
              <a:xfrm>
                <a:off x="5186" y="3927"/>
                <a:ext cx="44" cy="0"/>
              </a:xfrm>
              <a:prstGeom prst="line">
                <a:avLst/>
              </a:prstGeom>
              <a:noFill/>
              <a:ln w="12700">
                <a:solidFill>
                  <a:srgbClr val="000000"/>
                </a:solidFill>
                <a:round/>
                <a:headEnd/>
                <a:tailEnd/>
              </a:ln>
            </p:spPr>
            <p:txBody>
              <a:bodyPr wrap="none" anchor="ctr"/>
              <a:lstStyle/>
              <a:p>
                <a:endParaRPr lang="en-US"/>
              </a:p>
            </p:txBody>
          </p:sp>
          <p:sp>
            <p:nvSpPr>
              <p:cNvPr id="9514" name="Line 81"/>
              <p:cNvSpPr>
                <a:spLocks noChangeShapeType="1"/>
              </p:cNvSpPr>
              <p:nvPr/>
            </p:nvSpPr>
            <p:spPr bwMode="auto">
              <a:xfrm>
                <a:off x="5234" y="3927"/>
                <a:ext cx="0" cy="0"/>
              </a:xfrm>
              <a:prstGeom prst="line">
                <a:avLst/>
              </a:prstGeom>
              <a:noFill/>
              <a:ln w="12700">
                <a:noFill/>
                <a:round/>
                <a:headEnd/>
                <a:tailEnd/>
              </a:ln>
            </p:spPr>
            <p:txBody>
              <a:bodyPr wrap="none" anchor="ctr"/>
              <a:lstStyle/>
              <a:p>
                <a:endParaRPr lang="en-US"/>
              </a:p>
            </p:txBody>
          </p:sp>
          <p:sp>
            <p:nvSpPr>
              <p:cNvPr id="9515" name="Line 82"/>
              <p:cNvSpPr>
                <a:spLocks noChangeShapeType="1"/>
              </p:cNvSpPr>
              <p:nvPr/>
            </p:nvSpPr>
            <p:spPr bwMode="auto">
              <a:xfrm>
                <a:off x="5238" y="3931"/>
                <a:ext cx="77" cy="97"/>
              </a:xfrm>
              <a:prstGeom prst="line">
                <a:avLst/>
              </a:prstGeom>
              <a:noFill/>
              <a:ln w="12700">
                <a:solidFill>
                  <a:srgbClr val="000000"/>
                </a:solidFill>
                <a:round/>
                <a:headEnd/>
                <a:tailEnd/>
              </a:ln>
            </p:spPr>
            <p:txBody>
              <a:bodyPr wrap="none" anchor="ctr"/>
              <a:lstStyle/>
              <a:p>
                <a:endParaRPr lang="en-US"/>
              </a:p>
            </p:txBody>
          </p:sp>
          <p:sp>
            <p:nvSpPr>
              <p:cNvPr id="9516" name="Line 83"/>
              <p:cNvSpPr>
                <a:spLocks noChangeShapeType="1"/>
              </p:cNvSpPr>
              <p:nvPr/>
            </p:nvSpPr>
            <p:spPr bwMode="auto">
              <a:xfrm>
                <a:off x="5319" y="4032"/>
                <a:ext cx="0" cy="0"/>
              </a:xfrm>
              <a:prstGeom prst="line">
                <a:avLst/>
              </a:prstGeom>
              <a:noFill/>
              <a:ln w="12700">
                <a:noFill/>
                <a:round/>
                <a:headEnd/>
                <a:tailEnd/>
              </a:ln>
            </p:spPr>
            <p:txBody>
              <a:bodyPr wrap="none" anchor="ctr"/>
              <a:lstStyle/>
              <a:p>
                <a:endParaRPr lang="en-US"/>
              </a:p>
            </p:txBody>
          </p:sp>
          <p:sp>
            <p:nvSpPr>
              <p:cNvPr id="9517" name="Line 84"/>
              <p:cNvSpPr>
                <a:spLocks noChangeShapeType="1"/>
              </p:cNvSpPr>
              <p:nvPr/>
            </p:nvSpPr>
            <p:spPr bwMode="auto">
              <a:xfrm flipV="1">
                <a:off x="5323" y="4009"/>
                <a:ext cx="24" cy="27"/>
              </a:xfrm>
              <a:prstGeom prst="line">
                <a:avLst/>
              </a:prstGeom>
              <a:noFill/>
              <a:ln w="12700">
                <a:solidFill>
                  <a:srgbClr val="000000"/>
                </a:solidFill>
                <a:round/>
                <a:headEnd/>
                <a:tailEnd/>
              </a:ln>
            </p:spPr>
            <p:txBody>
              <a:bodyPr wrap="none" anchor="ctr"/>
              <a:lstStyle/>
              <a:p>
                <a:endParaRPr lang="en-US"/>
              </a:p>
            </p:txBody>
          </p:sp>
          <p:sp>
            <p:nvSpPr>
              <p:cNvPr id="9518" name="Line 85"/>
              <p:cNvSpPr>
                <a:spLocks noChangeShapeType="1"/>
              </p:cNvSpPr>
              <p:nvPr/>
            </p:nvSpPr>
            <p:spPr bwMode="auto">
              <a:xfrm>
                <a:off x="5351" y="4013"/>
                <a:ext cx="0" cy="0"/>
              </a:xfrm>
              <a:prstGeom prst="line">
                <a:avLst/>
              </a:prstGeom>
              <a:noFill/>
              <a:ln w="12700">
                <a:noFill/>
                <a:round/>
                <a:headEnd/>
                <a:tailEnd/>
              </a:ln>
            </p:spPr>
            <p:txBody>
              <a:bodyPr wrap="none" anchor="ctr"/>
              <a:lstStyle/>
              <a:p>
                <a:endParaRPr lang="en-US"/>
              </a:p>
            </p:txBody>
          </p:sp>
          <p:sp>
            <p:nvSpPr>
              <p:cNvPr id="9519" name="Line 86"/>
              <p:cNvSpPr>
                <a:spLocks noChangeShapeType="1"/>
              </p:cNvSpPr>
              <p:nvPr/>
            </p:nvSpPr>
            <p:spPr bwMode="auto">
              <a:xfrm flipV="1">
                <a:off x="5351" y="3910"/>
                <a:ext cx="0" cy="107"/>
              </a:xfrm>
              <a:prstGeom prst="line">
                <a:avLst/>
              </a:prstGeom>
              <a:noFill/>
              <a:ln w="12700">
                <a:solidFill>
                  <a:srgbClr val="000000"/>
                </a:solidFill>
                <a:round/>
                <a:headEnd/>
                <a:tailEnd/>
              </a:ln>
            </p:spPr>
            <p:txBody>
              <a:bodyPr wrap="none" anchor="ctr"/>
              <a:lstStyle/>
              <a:p>
                <a:endParaRPr lang="en-US"/>
              </a:p>
            </p:txBody>
          </p:sp>
          <p:sp>
            <p:nvSpPr>
              <p:cNvPr id="9520" name="Line 87"/>
              <p:cNvSpPr>
                <a:spLocks noChangeShapeType="1"/>
              </p:cNvSpPr>
              <p:nvPr/>
            </p:nvSpPr>
            <p:spPr bwMode="auto">
              <a:xfrm>
                <a:off x="5351" y="3914"/>
                <a:ext cx="0" cy="0"/>
              </a:xfrm>
              <a:prstGeom prst="line">
                <a:avLst/>
              </a:prstGeom>
              <a:noFill/>
              <a:ln w="12700">
                <a:noFill/>
                <a:round/>
                <a:headEnd/>
                <a:tailEnd/>
              </a:ln>
            </p:spPr>
            <p:txBody>
              <a:bodyPr wrap="none" anchor="ctr"/>
              <a:lstStyle/>
              <a:p>
                <a:endParaRPr lang="en-US"/>
              </a:p>
            </p:txBody>
          </p:sp>
          <p:sp>
            <p:nvSpPr>
              <p:cNvPr id="9521" name="Line 88"/>
              <p:cNvSpPr>
                <a:spLocks noChangeShapeType="1"/>
              </p:cNvSpPr>
              <p:nvPr/>
            </p:nvSpPr>
            <p:spPr bwMode="auto">
              <a:xfrm flipV="1">
                <a:off x="5355" y="3857"/>
                <a:ext cx="55" cy="61"/>
              </a:xfrm>
              <a:prstGeom prst="line">
                <a:avLst/>
              </a:prstGeom>
              <a:noFill/>
              <a:ln w="12700">
                <a:solidFill>
                  <a:srgbClr val="000000"/>
                </a:solidFill>
                <a:round/>
                <a:headEnd/>
                <a:tailEnd/>
              </a:ln>
            </p:spPr>
            <p:txBody>
              <a:bodyPr wrap="none" anchor="ctr"/>
              <a:lstStyle/>
              <a:p>
                <a:endParaRPr lang="en-US"/>
              </a:p>
            </p:txBody>
          </p:sp>
          <p:sp>
            <p:nvSpPr>
              <p:cNvPr id="9522" name="Line 89"/>
              <p:cNvSpPr>
                <a:spLocks noChangeShapeType="1"/>
              </p:cNvSpPr>
              <p:nvPr/>
            </p:nvSpPr>
            <p:spPr bwMode="auto">
              <a:xfrm>
                <a:off x="5414" y="3861"/>
                <a:ext cx="0" cy="0"/>
              </a:xfrm>
              <a:prstGeom prst="line">
                <a:avLst/>
              </a:prstGeom>
              <a:noFill/>
              <a:ln w="12700">
                <a:noFill/>
                <a:round/>
                <a:headEnd/>
                <a:tailEnd/>
              </a:ln>
            </p:spPr>
            <p:txBody>
              <a:bodyPr wrap="none" anchor="ctr"/>
              <a:lstStyle/>
              <a:p>
                <a:endParaRPr lang="en-US"/>
              </a:p>
            </p:txBody>
          </p:sp>
          <p:sp>
            <p:nvSpPr>
              <p:cNvPr id="9523" name="Line 90"/>
              <p:cNvSpPr>
                <a:spLocks noChangeShapeType="1"/>
              </p:cNvSpPr>
              <p:nvPr/>
            </p:nvSpPr>
            <p:spPr bwMode="auto">
              <a:xfrm flipH="1">
                <a:off x="5347" y="3865"/>
                <a:ext cx="71" cy="31"/>
              </a:xfrm>
              <a:prstGeom prst="line">
                <a:avLst/>
              </a:prstGeom>
              <a:noFill/>
              <a:ln w="12700">
                <a:solidFill>
                  <a:srgbClr val="000000"/>
                </a:solidFill>
                <a:round/>
                <a:headEnd/>
                <a:tailEnd/>
              </a:ln>
            </p:spPr>
            <p:txBody>
              <a:bodyPr wrap="none" anchor="ctr"/>
              <a:lstStyle/>
              <a:p>
                <a:endParaRPr lang="en-US"/>
              </a:p>
            </p:txBody>
          </p:sp>
          <p:sp>
            <p:nvSpPr>
              <p:cNvPr id="9524" name="Line 91"/>
              <p:cNvSpPr>
                <a:spLocks noChangeShapeType="1"/>
              </p:cNvSpPr>
              <p:nvPr/>
            </p:nvSpPr>
            <p:spPr bwMode="auto">
              <a:xfrm>
                <a:off x="5351" y="3900"/>
                <a:ext cx="0" cy="0"/>
              </a:xfrm>
              <a:prstGeom prst="line">
                <a:avLst/>
              </a:prstGeom>
              <a:noFill/>
              <a:ln w="12700">
                <a:noFill/>
                <a:round/>
                <a:headEnd/>
                <a:tailEnd/>
              </a:ln>
            </p:spPr>
            <p:txBody>
              <a:bodyPr wrap="none" anchor="ctr"/>
              <a:lstStyle/>
              <a:p>
                <a:endParaRPr lang="en-US"/>
              </a:p>
            </p:txBody>
          </p:sp>
          <p:sp>
            <p:nvSpPr>
              <p:cNvPr id="9525" name="Line 92"/>
              <p:cNvSpPr>
                <a:spLocks noChangeShapeType="1"/>
              </p:cNvSpPr>
              <p:nvPr/>
            </p:nvSpPr>
            <p:spPr bwMode="auto">
              <a:xfrm flipV="1">
                <a:off x="5351" y="3878"/>
                <a:ext cx="0" cy="26"/>
              </a:xfrm>
              <a:prstGeom prst="line">
                <a:avLst/>
              </a:prstGeom>
              <a:noFill/>
              <a:ln w="12700">
                <a:solidFill>
                  <a:srgbClr val="000000"/>
                </a:solidFill>
                <a:round/>
                <a:headEnd/>
                <a:tailEnd/>
              </a:ln>
            </p:spPr>
            <p:txBody>
              <a:bodyPr wrap="none" anchor="ctr"/>
              <a:lstStyle/>
              <a:p>
                <a:endParaRPr lang="en-US"/>
              </a:p>
            </p:txBody>
          </p:sp>
          <p:sp>
            <p:nvSpPr>
              <p:cNvPr id="9526" name="Line 93"/>
              <p:cNvSpPr>
                <a:spLocks noChangeShapeType="1"/>
              </p:cNvSpPr>
              <p:nvPr/>
            </p:nvSpPr>
            <p:spPr bwMode="auto">
              <a:xfrm>
                <a:off x="5351" y="3882"/>
                <a:ext cx="0" cy="0"/>
              </a:xfrm>
              <a:prstGeom prst="line">
                <a:avLst/>
              </a:prstGeom>
              <a:noFill/>
              <a:ln w="12700">
                <a:noFill/>
                <a:round/>
                <a:headEnd/>
                <a:tailEnd/>
              </a:ln>
            </p:spPr>
            <p:txBody>
              <a:bodyPr wrap="none" anchor="ctr"/>
              <a:lstStyle/>
              <a:p>
                <a:endParaRPr lang="en-US"/>
              </a:p>
            </p:txBody>
          </p:sp>
          <p:sp>
            <p:nvSpPr>
              <p:cNvPr id="9527" name="Line 94"/>
              <p:cNvSpPr>
                <a:spLocks noChangeShapeType="1"/>
              </p:cNvSpPr>
              <p:nvPr/>
            </p:nvSpPr>
            <p:spPr bwMode="auto">
              <a:xfrm flipV="1">
                <a:off x="5355" y="3819"/>
                <a:ext cx="46" cy="67"/>
              </a:xfrm>
              <a:prstGeom prst="line">
                <a:avLst/>
              </a:prstGeom>
              <a:noFill/>
              <a:ln w="12700">
                <a:solidFill>
                  <a:srgbClr val="000000"/>
                </a:solidFill>
                <a:round/>
                <a:headEnd/>
                <a:tailEnd/>
              </a:ln>
            </p:spPr>
            <p:txBody>
              <a:bodyPr wrap="none" anchor="ctr"/>
              <a:lstStyle/>
              <a:p>
                <a:endParaRPr lang="en-US"/>
              </a:p>
            </p:txBody>
          </p:sp>
          <p:sp>
            <p:nvSpPr>
              <p:cNvPr id="9528" name="Line 95"/>
              <p:cNvSpPr>
                <a:spLocks noChangeShapeType="1"/>
              </p:cNvSpPr>
              <p:nvPr/>
            </p:nvSpPr>
            <p:spPr bwMode="auto">
              <a:xfrm>
                <a:off x="5405" y="3823"/>
                <a:ext cx="0" cy="0"/>
              </a:xfrm>
              <a:prstGeom prst="line">
                <a:avLst/>
              </a:prstGeom>
              <a:noFill/>
              <a:ln w="12700">
                <a:noFill/>
                <a:round/>
                <a:headEnd/>
                <a:tailEnd/>
              </a:ln>
            </p:spPr>
            <p:txBody>
              <a:bodyPr wrap="none" anchor="ctr"/>
              <a:lstStyle/>
              <a:p>
                <a:endParaRPr lang="en-US"/>
              </a:p>
            </p:txBody>
          </p:sp>
          <p:sp>
            <p:nvSpPr>
              <p:cNvPr id="9529" name="Line 96"/>
              <p:cNvSpPr>
                <a:spLocks noChangeShapeType="1"/>
              </p:cNvSpPr>
              <p:nvPr/>
            </p:nvSpPr>
            <p:spPr bwMode="auto">
              <a:xfrm flipH="1">
                <a:off x="5347" y="3827"/>
                <a:ext cx="62" cy="30"/>
              </a:xfrm>
              <a:prstGeom prst="line">
                <a:avLst/>
              </a:prstGeom>
              <a:noFill/>
              <a:ln w="12700">
                <a:solidFill>
                  <a:srgbClr val="000000"/>
                </a:solidFill>
                <a:round/>
                <a:headEnd/>
                <a:tailEnd/>
              </a:ln>
            </p:spPr>
            <p:txBody>
              <a:bodyPr wrap="none" anchor="ctr"/>
              <a:lstStyle/>
              <a:p>
                <a:endParaRPr lang="en-US"/>
              </a:p>
            </p:txBody>
          </p:sp>
          <p:sp>
            <p:nvSpPr>
              <p:cNvPr id="9530" name="Line 97"/>
              <p:cNvSpPr>
                <a:spLocks noChangeShapeType="1"/>
              </p:cNvSpPr>
              <p:nvPr/>
            </p:nvSpPr>
            <p:spPr bwMode="auto">
              <a:xfrm>
                <a:off x="5351" y="3861"/>
                <a:ext cx="0" cy="0"/>
              </a:xfrm>
              <a:prstGeom prst="line">
                <a:avLst/>
              </a:prstGeom>
              <a:noFill/>
              <a:ln w="12700">
                <a:noFill/>
                <a:round/>
                <a:headEnd/>
                <a:tailEnd/>
              </a:ln>
            </p:spPr>
            <p:txBody>
              <a:bodyPr wrap="none" anchor="ctr"/>
              <a:lstStyle/>
              <a:p>
                <a:endParaRPr lang="en-US"/>
              </a:p>
            </p:txBody>
          </p:sp>
          <p:sp>
            <p:nvSpPr>
              <p:cNvPr id="9531" name="Line 98"/>
              <p:cNvSpPr>
                <a:spLocks noChangeShapeType="1"/>
              </p:cNvSpPr>
              <p:nvPr/>
            </p:nvSpPr>
            <p:spPr bwMode="auto">
              <a:xfrm flipV="1">
                <a:off x="5351" y="3813"/>
                <a:ext cx="0" cy="52"/>
              </a:xfrm>
              <a:prstGeom prst="line">
                <a:avLst/>
              </a:prstGeom>
              <a:noFill/>
              <a:ln w="12700">
                <a:solidFill>
                  <a:srgbClr val="000000"/>
                </a:solidFill>
                <a:round/>
                <a:headEnd/>
                <a:tailEnd/>
              </a:ln>
            </p:spPr>
            <p:txBody>
              <a:bodyPr wrap="none" anchor="ctr"/>
              <a:lstStyle/>
              <a:p>
                <a:endParaRPr lang="en-US"/>
              </a:p>
            </p:txBody>
          </p:sp>
          <p:sp>
            <p:nvSpPr>
              <p:cNvPr id="9532" name="Line 99"/>
              <p:cNvSpPr>
                <a:spLocks noChangeShapeType="1"/>
              </p:cNvSpPr>
              <p:nvPr/>
            </p:nvSpPr>
            <p:spPr bwMode="auto">
              <a:xfrm>
                <a:off x="5351" y="3817"/>
                <a:ext cx="0" cy="0"/>
              </a:xfrm>
              <a:prstGeom prst="line">
                <a:avLst/>
              </a:prstGeom>
              <a:noFill/>
              <a:ln w="12700">
                <a:noFill/>
                <a:round/>
                <a:headEnd/>
                <a:tailEnd/>
              </a:ln>
            </p:spPr>
            <p:txBody>
              <a:bodyPr wrap="none" anchor="ctr"/>
              <a:lstStyle/>
              <a:p>
                <a:endParaRPr lang="en-US"/>
              </a:p>
            </p:txBody>
          </p:sp>
          <p:sp>
            <p:nvSpPr>
              <p:cNvPr id="9533" name="Line 100"/>
              <p:cNvSpPr>
                <a:spLocks noChangeShapeType="1"/>
              </p:cNvSpPr>
              <p:nvPr/>
            </p:nvSpPr>
            <p:spPr bwMode="auto">
              <a:xfrm flipV="1">
                <a:off x="5355" y="3740"/>
                <a:ext cx="65" cy="81"/>
              </a:xfrm>
              <a:prstGeom prst="line">
                <a:avLst/>
              </a:prstGeom>
              <a:noFill/>
              <a:ln w="12700">
                <a:solidFill>
                  <a:srgbClr val="000000"/>
                </a:solidFill>
                <a:round/>
                <a:headEnd/>
                <a:tailEnd/>
              </a:ln>
            </p:spPr>
            <p:txBody>
              <a:bodyPr wrap="none" anchor="ctr"/>
              <a:lstStyle/>
              <a:p>
                <a:endParaRPr lang="en-US"/>
              </a:p>
            </p:txBody>
          </p:sp>
          <p:sp>
            <p:nvSpPr>
              <p:cNvPr id="9534" name="Line 101"/>
              <p:cNvSpPr>
                <a:spLocks noChangeShapeType="1"/>
              </p:cNvSpPr>
              <p:nvPr/>
            </p:nvSpPr>
            <p:spPr bwMode="auto">
              <a:xfrm>
                <a:off x="5424" y="3744"/>
                <a:ext cx="0" cy="0"/>
              </a:xfrm>
              <a:prstGeom prst="line">
                <a:avLst/>
              </a:prstGeom>
              <a:noFill/>
              <a:ln w="12700">
                <a:noFill/>
                <a:round/>
                <a:headEnd/>
                <a:tailEnd/>
              </a:ln>
            </p:spPr>
            <p:txBody>
              <a:bodyPr wrap="none" anchor="ctr"/>
              <a:lstStyle/>
              <a:p>
                <a:endParaRPr lang="en-US"/>
              </a:p>
            </p:txBody>
          </p:sp>
          <p:sp>
            <p:nvSpPr>
              <p:cNvPr id="9535" name="Line 102"/>
              <p:cNvSpPr>
                <a:spLocks noChangeShapeType="1"/>
              </p:cNvSpPr>
              <p:nvPr/>
            </p:nvSpPr>
            <p:spPr bwMode="auto">
              <a:xfrm flipH="1">
                <a:off x="5315" y="3748"/>
                <a:ext cx="113" cy="37"/>
              </a:xfrm>
              <a:prstGeom prst="line">
                <a:avLst/>
              </a:prstGeom>
              <a:noFill/>
              <a:ln w="12700">
                <a:solidFill>
                  <a:srgbClr val="000000"/>
                </a:solidFill>
                <a:round/>
                <a:headEnd/>
                <a:tailEnd/>
              </a:ln>
            </p:spPr>
            <p:txBody>
              <a:bodyPr wrap="none" anchor="ctr"/>
              <a:lstStyle/>
              <a:p>
                <a:endParaRPr lang="en-US"/>
              </a:p>
            </p:txBody>
          </p:sp>
          <p:sp>
            <p:nvSpPr>
              <p:cNvPr id="9536" name="Line 103"/>
              <p:cNvSpPr>
                <a:spLocks noChangeShapeType="1"/>
              </p:cNvSpPr>
              <p:nvPr/>
            </p:nvSpPr>
            <p:spPr bwMode="auto">
              <a:xfrm>
                <a:off x="5319" y="3789"/>
                <a:ext cx="0" cy="0"/>
              </a:xfrm>
              <a:prstGeom prst="line">
                <a:avLst/>
              </a:prstGeom>
              <a:noFill/>
              <a:ln w="12700">
                <a:noFill/>
                <a:round/>
                <a:headEnd/>
                <a:tailEnd/>
              </a:ln>
            </p:spPr>
            <p:txBody>
              <a:bodyPr wrap="none" anchor="ctr"/>
              <a:lstStyle/>
              <a:p>
                <a:endParaRPr lang="en-US"/>
              </a:p>
            </p:txBody>
          </p:sp>
          <p:sp>
            <p:nvSpPr>
              <p:cNvPr id="9537" name="Line 104"/>
              <p:cNvSpPr>
                <a:spLocks noChangeShapeType="1"/>
              </p:cNvSpPr>
              <p:nvPr/>
            </p:nvSpPr>
            <p:spPr bwMode="auto">
              <a:xfrm flipH="1">
                <a:off x="5230" y="3789"/>
                <a:ext cx="93" cy="0"/>
              </a:xfrm>
              <a:prstGeom prst="line">
                <a:avLst/>
              </a:prstGeom>
              <a:noFill/>
              <a:ln w="12700">
                <a:solidFill>
                  <a:srgbClr val="000000"/>
                </a:solidFill>
                <a:round/>
                <a:headEnd/>
                <a:tailEnd/>
              </a:ln>
            </p:spPr>
            <p:txBody>
              <a:bodyPr wrap="none" anchor="ctr"/>
              <a:lstStyle/>
              <a:p>
                <a:endParaRPr lang="en-US"/>
              </a:p>
            </p:txBody>
          </p:sp>
          <p:sp>
            <p:nvSpPr>
              <p:cNvPr id="9538" name="Line 105"/>
              <p:cNvSpPr>
                <a:spLocks noChangeShapeType="1"/>
              </p:cNvSpPr>
              <p:nvPr/>
            </p:nvSpPr>
            <p:spPr bwMode="auto">
              <a:xfrm>
                <a:off x="5234" y="3789"/>
                <a:ext cx="0" cy="0"/>
              </a:xfrm>
              <a:prstGeom prst="line">
                <a:avLst/>
              </a:prstGeom>
              <a:noFill/>
              <a:ln w="12700">
                <a:noFill/>
                <a:round/>
                <a:headEnd/>
                <a:tailEnd/>
              </a:ln>
            </p:spPr>
            <p:txBody>
              <a:bodyPr wrap="none" anchor="ctr"/>
              <a:lstStyle/>
              <a:p>
                <a:endParaRPr lang="en-US"/>
              </a:p>
            </p:txBody>
          </p:sp>
          <p:sp>
            <p:nvSpPr>
              <p:cNvPr id="9539" name="Line 106"/>
              <p:cNvSpPr>
                <a:spLocks noChangeShapeType="1"/>
              </p:cNvSpPr>
              <p:nvPr/>
            </p:nvSpPr>
            <p:spPr bwMode="auto">
              <a:xfrm flipV="1">
                <a:off x="5238" y="3746"/>
                <a:ext cx="34" cy="47"/>
              </a:xfrm>
              <a:prstGeom prst="line">
                <a:avLst/>
              </a:prstGeom>
              <a:noFill/>
              <a:ln w="12700">
                <a:solidFill>
                  <a:srgbClr val="000000"/>
                </a:solidFill>
                <a:round/>
                <a:headEnd/>
                <a:tailEnd/>
              </a:ln>
            </p:spPr>
            <p:txBody>
              <a:bodyPr wrap="none" anchor="ctr"/>
              <a:lstStyle/>
              <a:p>
                <a:endParaRPr lang="en-US"/>
              </a:p>
            </p:txBody>
          </p:sp>
          <p:sp>
            <p:nvSpPr>
              <p:cNvPr id="9540" name="Line 107"/>
              <p:cNvSpPr>
                <a:spLocks noChangeShapeType="1"/>
              </p:cNvSpPr>
              <p:nvPr/>
            </p:nvSpPr>
            <p:spPr bwMode="auto">
              <a:xfrm>
                <a:off x="5276" y="3750"/>
                <a:ext cx="0" cy="0"/>
              </a:xfrm>
              <a:prstGeom prst="line">
                <a:avLst/>
              </a:prstGeom>
              <a:noFill/>
              <a:ln w="12700">
                <a:noFill/>
                <a:round/>
                <a:headEnd/>
                <a:tailEnd/>
              </a:ln>
            </p:spPr>
            <p:txBody>
              <a:bodyPr wrap="none" anchor="ctr"/>
              <a:lstStyle/>
              <a:p>
                <a:endParaRPr lang="en-US"/>
              </a:p>
            </p:txBody>
          </p:sp>
          <p:sp>
            <p:nvSpPr>
              <p:cNvPr id="9541" name="Line 108"/>
              <p:cNvSpPr>
                <a:spLocks noChangeShapeType="1"/>
              </p:cNvSpPr>
              <p:nvPr/>
            </p:nvSpPr>
            <p:spPr bwMode="auto">
              <a:xfrm flipH="1">
                <a:off x="5210" y="3754"/>
                <a:ext cx="70" cy="38"/>
              </a:xfrm>
              <a:prstGeom prst="line">
                <a:avLst/>
              </a:prstGeom>
              <a:noFill/>
              <a:ln w="12700">
                <a:solidFill>
                  <a:srgbClr val="000000"/>
                </a:solidFill>
                <a:round/>
                <a:headEnd/>
                <a:tailEnd/>
              </a:ln>
            </p:spPr>
            <p:txBody>
              <a:bodyPr wrap="none" anchor="ctr"/>
              <a:lstStyle/>
              <a:p>
                <a:endParaRPr lang="en-US"/>
              </a:p>
            </p:txBody>
          </p:sp>
          <p:sp>
            <p:nvSpPr>
              <p:cNvPr id="9542" name="Line 109"/>
              <p:cNvSpPr>
                <a:spLocks noChangeShapeType="1"/>
              </p:cNvSpPr>
              <p:nvPr/>
            </p:nvSpPr>
            <p:spPr bwMode="auto">
              <a:xfrm>
                <a:off x="5214" y="3796"/>
                <a:ext cx="0" cy="0"/>
              </a:xfrm>
              <a:prstGeom prst="line">
                <a:avLst/>
              </a:prstGeom>
              <a:noFill/>
              <a:ln w="12700">
                <a:noFill/>
                <a:round/>
                <a:headEnd/>
                <a:tailEnd/>
              </a:ln>
            </p:spPr>
            <p:txBody>
              <a:bodyPr wrap="none" anchor="ctr"/>
              <a:lstStyle/>
              <a:p>
                <a:endParaRPr lang="en-US"/>
              </a:p>
            </p:txBody>
          </p:sp>
          <p:sp>
            <p:nvSpPr>
              <p:cNvPr id="9543" name="Line 110"/>
              <p:cNvSpPr>
                <a:spLocks noChangeShapeType="1"/>
              </p:cNvSpPr>
              <p:nvPr/>
            </p:nvSpPr>
            <p:spPr bwMode="auto">
              <a:xfrm flipH="1">
                <a:off x="5178" y="3796"/>
                <a:ext cx="40" cy="0"/>
              </a:xfrm>
              <a:prstGeom prst="line">
                <a:avLst/>
              </a:prstGeom>
              <a:noFill/>
              <a:ln w="12700">
                <a:solidFill>
                  <a:srgbClr val="000000"/>
                </a:solidFill>
                <a:round/>
                <a:headEnd/>
                <a:tailEnd/>
              </a:ln>
            </p:spPr>
            <p:txBody>
              <a:bodyPr wrap="none" anchor="ctr"/>
              <a:lstStyle/>
              <a:p>
                <a:endParaRPr lang="en-US"/>
              </a:p>
            </p:txBody>
          </p:sp>
          <p:sp>
            <p:nvSpPr>
              <p:cNvPr id="9544" name="Line 111"/>
              <p:cNvSpPr>
                <a:spLocks noChangeShapeType="1"/>
              </p:cNvSpPr>
              <p:nvPr/>
            </p:nvSpPr>
            <p:spPr bwMode="auto">
              <a:xfrm>
                <a:off x="5182" y="3796"/>
                <a:ext cx="0" cy="0"/>
              </a:xfrm>
              <a:prstGeom prst="line">
                <a:avLst/>
              </a:prstGeom>
              <a:noFill/>
              <a:ln w="12700">
                <a:noFill/>
                <a:round/>
                <a:headEnd/>
                <a:tailEnd/>
              </a:ln>
            </p:spPr>
            <p:txBody>
              <a:bodyPr wrap="none" anchor="ctr"/>
              <a:lstStyle/>
              <a:p>
                <a:endParaRPr lang="en-US"/>
              </a:p>
            </p:txBody>
          </p:sp>
          <p:sp>
            <p:nvSpPr>
              <p:cNvPr id="9545" name="Line 112"/>
              <p:cNvSpPr>
                <a:spLocks noChangeShapeType="1"/>
              </p:cNvSpPr>
              <p:nvPr/>
            </p:nvSpPr>
            <p:spPr bwMode="auto">
              <a:xfrm flipV="1">
                <a:off x="5186" y="3746"/>
                <a:ext cx="44" cy="54"/>
              </a:xfrm>
              <a:prstGeom prst="line">
                <a:avLst/>
              </a:prstGeom>
              <a:noFill/>
              <a:ln w="12700">
                <a:solidFill>
                  <a:srgbClr val="000000"/>
                </a:solidFill>
                <a:round/>
                <a:headEnd/>
                <a:tailEnd/>
              </a:ln>
            </p:spPr>
            <p:txBody>
              <a:bodyPr wrap="none" anchor="ctr"/>
              <a:lstStyle/>
              <a:p>
                <a:endParaRPr lang="en-US"/>
              </a:p>
            </p:txBody>
          </p:sp>
          <p:sp>
            <p:nvSpPr>
              <p:cNvPr id="9546" name="Line 113"/>
              <p:cNvSpPr>
                <a:spLocks noChangeShapeType="1"/>
              </p:cNvSpPr>
              <p:nvPr/>
            </p:nvSpPr>
            <p:spPr bwMode="auto">
              <a:xfrm>
                <a:off x="5234" y="3750"/>
                <a:ext cx="0" cy="0"/>
              </a:xfrm>
              <a:prstGeom prst="line">
                <a:avLst/>
              </a:prstGeom>
              <a:noFill/>
              <a:ln w="12700">
                <a:noFill/>
                <a:round/>
                <a:headEnd/>
                <a:tailEnd/>
              </a:ln>
            </p:spPr>
            <p:txBody>
              <a:bodyPr wrap="none" anchor="ctr"/>
              <a:lstStyle/>
              <a:p>
                <a:endParaRPr lang="en-US"/>
              </a:p>
            </p:txBody>
          </p:sp>
          <p:sp>
            <p:nvSpPr>
              <p:cNvPr id="9547" name="Line 114"/>
              <p:cNvSpPr>
                <a:spLocks noChangeShapeType="1"/>
              </p:cNvSpPr>
              <p:nvPr/>
            </p:nvSpPr>
            <p:spPr bwMode="auto">
              <a:xfrm flipH="1">
                <a:off x="5147" y="3754"/>
                <a:ext cx="91" cy="38"/>
              </a:xfrm>
              <a:prstGeom prst="line">
                <a:avLst/>
              </a:prstGeom>
              <a:noFill/>
              <a:ln w="12700">
                <a:solidFill>
                  <a:srgbClr val="000000"/>
                </a:solidFill>
                <a:round/>
                <a:headEnd/>
                <a:tailEnd/>
              </a:ln>
            </p:spPr>
            <p:txBody>
              <a:bodyPr wrap="none" anchor="ctr"/>
              <a:lstStyle/>
              <a:p>
                <a:endParaRPr lang="en-US"/>
              </a:p>
            </p:txBody>
          </p:sp>
          <p:sp>
            <p:nvSpPr>
              <p:cNvPr id="9548" name="Line 115"/>
              <p:cNvSpPr>
                <a:spLocks noChangeShapeType="1"/>
              </p:cNvSpPr>
              <p:nvPr/>
            </p:nvSpPr>
            <p:spPr bwMode="auto">
              <a:xfrm>
                <a:off x="5151" y="3796"/>
                <a:ext cx="0" cy="0"/>
              </a:xfrm>
              <a:prstGeom prst="line">
                <a:avLst/>
              </a:prstGeom>
              <a:noFill/>
              <a:ln w="12700">
                <a:noFill/>
                <a:round/>
                <a:headEnd/>
                <a:tailEnd/>
              </a:ln>
            </p:spPr>
            <p:txBody>
              <a:bodyPr wrap="none" anchor="ctr"/>
              <a:lstStyle/>
              <a:p>
                <a:endParaRPr lang="en-US"/>
              </a:p>
            </p:txBody>
          </p:sp>
          <p:sp>
            <p:nvSpPr>
              <p:cNvPr id="9549" name="Line 116"/>
              <p:cNvSpPr>
                <a:spLocks noChangeShapeType="1"/>
              </p:cNvSpPr>
              <p:nvPr/>
            </p:nvSpPr>
            <p:spPr bwMode="auto">
              <a:xfrm flipH="1" flipV="1">
                <a:off x="5030" y="3785"/>
                <a:ext cx="125" cy="15"/>
              </a:xfrm>
              <a:prstGeom prst="line">
                <a:avLst/>
              </a:prstGeom>
              <a:noFill/>
              <a:ln w="12700">
                <a:solidFill>
                  <a:srgbClr val="000000"/>
                </a:solidFill>
                <a:round/>
                <a:headEnd/>
                <a:tailEnd/>
              </a:ln>
            </p:spPr>
            <p:txBody>
              <a:bodyPr wrap="none" anchor="ctr"/>
              <a:lstStyle/>
              <a:p>
                <a:endParaRPr lang="en-US"/>
              </a:p>
            </p:txBody>
          </p:sp>
          <p:sp>
            <p:nvSpPr>
              <p:cNvPr id="9550" name="Line 117"/>
              <p:cNvSpPr>
                <a:spLocks noChangeShapeType="1"/>
              </p:cNvSpPr>
              <p:nvPr/>
            </p:nvSpPr>
            <p:spPr bwMode="auto">
              <a:xfrm>
                <a:off x="5034" y="3789"/>
                <a:ext cx="0" cy="0"/>
              </a:xfrm>
              <a:prstGeom prst="line">
                <a:avLst/>
              </a:prstGeom>
              <a:noFill/>
              <a:ln w="12700">
                <a:noFill/>
                <a:round/>
                <a:headEnd/>
                <a:tailEnd/>
              </a:ln>
            </p:spPr>
            <p:txBody>
              <a:bodyPr wrap="none" anchor="ctr"/>
              <a:lstStyle/>
              <a:p>
                <a:endParaRPr lang="en-US"/>
              </a:p>
            </p:txBody>
          </p:sp>
          <p:sp>
            <p:nvSpPr>
              <p:cNvPr id="9551" name="Line 118"/>
              <p:cNvSpPr>
                <a:spLocks noChangeShapeType="1"/>
              </p:cNvSpPr>
              <p:nvPr/>
            </p:nvSpPr>
            <p:spPr bwMode="auto">
              <a:xfrm flipH="1">
                <a:off x="4988" y="3793"/>
                <a:ext cx="50" cy="13"/>
              </a:xfrm>
              <a:prstGeom prst="line">
                <a:avLst/>
              </a:prstGeom>
              <a:noFill/>
              <a:ln w="12700">
                <a:solidFill>
                  <a:srgbClr val="000000"/>
                </a:solidFill>
                <a:round/>
                <a:headEnd/>
                <a:tailEnd/>
              </a:ln>
            </p:spPr>
            <p:txBody>
              <a:bodyPr wrap="none" anchor="ctr"/>
              <a:lstStyle/>
              <a:p>
                <a:endParaRPr lang="en-US"/>
              </a:p>
            </p:txBody>
          </p:sp>
          <p:sp>
            <p:nvSpPr>
              <p:cNvPr id="9552" name="Line 119"/>
              <p:cNvSpPr>
                <a:spLocks noChangeShapeType="1"/>
              </p:cNvSpPr>
              <p:nvPr/>
            </p:nvSpPr>
            <p:spPr bwMode="auto">
              <a:xfrm>
                <a:off x="4992" y="3810"/>
                <a:ext cx="0" cy="0"/>
              </a:xfrm>
              <a:prstGeom prst="line">
                <a:avLst/>
              </a:prstGeom>
              <a:noFill/>
              <a:ln w="12700">
                <a:noFill/>
                <a:round/>
                <a:headEnd/>
                <a:tailEnd/>
              </a:ln>
            </p:spPr>
            <p:txBody>
              <a:bodyPr wrap="none" anchor="ctr"/>
              <a:lstStyle/>
              <a:p>
                <a:endParaRPr lang="en-US"/>
              </a:p>
            </p:txBody>
          </p:sp>
          <p:sp>
            <p:nvSpPr>
              <p:cNvPr id="9553" name="Line 120"/>
              <p:cNvSpPr>
                <a:spLocks noChangeShapeType="1"/>
              </p:cNvSpPr>
              <p:nvPr/>
            </p:nvSpPr>
            <p:spPr bwMode="auto">
              <a:xfrm>
                <a:off x="4996" y="3814"/>
                <a:ext cx="151" cy="56"/>
              </a:xfrm>
              <a:prstGeom prst="line">
                <a:avLst/>
              </a:prstGeom>
              <a:noFill/>
              <a:ln w="12700">
                <a:solidFill>
                  <a:srgbClr val="000000"/>
                </a:solidFill>
                <a:round/>
                <a:headEnd/>
                <a:tailEnd/>
              </a:ln>
            </p:spPr>
            <p:txBody>
              <a:bodyPr wrap="none" anchor="ctr"/>
              <a:lstStyle/>
              <a:p>
                <a:endParaRPr lang="en-US"/>
              </a:p>
            </p:txBody>
          </p:sp>
          <p:sp>
            <p:nvSpPr>
              <p:cNvPr id="9554" name="Line 121"/>
              <p:cNvSpPr>
                <a:spLocks noChangeShapeType="1"/>
              </p:cNvSpPr>
              <p:nvPr/>
            </p:nvSpPr>
            <p:spPr bwMode="auto">
              <a:xfrm>
                <a:off x="5151" y="3874"/>
                <a:ext cx="0" cy="0"/>
              </a:xfrm>
              <a:prstGeom prst="line">
                <a:avLst/>
              </a:prstGeom>
              <a:noFill/>
              <a:ln w="12700">
                <a:noFill/>
                <a:round/>
                <a:headEnd/>
                <a:tailEnd/>
              </a:ln>
            </p:spPr>
            <p:txBody>
              <a:bodyPr wrap="none" anchor="ctr"/>
              <a:lstStyle/>
              <a:p>
                <a:endParaRPr lang="en-US"/>
              </a:p>
            </p:txBody>
          </p:sp>
          <p:sp>
            <p:nvSpPr>
              <p:cNvPr id="9555" name="Line 122"/>
              <p:cNvSpPr>
                <a:spLocks noChangeShapeType="1"/>
              </p:cNvSpPr>
              <p:nvPr/>
            </p:nvSpPr>
            <p:spPr bwMode="auto">
              <a:xfrm>
                <a:off x="5151" y="3878"/>
                <a:ext cx="0" cy="0"/>
              </a:xfrm>
              <a:prstGeom prst="line">
                <a:avLst/>
              </a:prstGeom>
              <a:noFill/>
              <a:ln w="12700">
                <a:solidFill>
                  <a:srgbClr val="000000"/>
                </a:solidFill>
                <a:round/>
                <a:headEnd/>
                <a:tailEnd/>
              </a:ln>
            </p:spPr>
            <p:txBody>
              <a:bodyPr wrap="none" anchor="ctr"/>
              <a:lstStyle/>
              <a:p>
                <a:endParaRPr lang="en-US"/>
              </a:p>
            </p:txBody>
          </p:sp>
          <p:sp>
            <p:nvSpPr>
              <p:cNvPr id="9556" name="Line 123"/>
              <p:cNvSpPr>
                <a:spLocks noChangeShapeType="1"/>
              </p:cNvSpPr>
              <p:nvPr/>
            </p:nvSpPr>
            <p:spPr bwMode="auto">
              <a:xfrm>
                <a:off x="5151" y="3882"/>
                <a:ext cx="0" cy="0"/>
              </a:xfrm>
              <a:prstGeom prst="line">
                <a:avLst/>
              </a:prstGeom>
              <a:noFill/>
              <a:ln w="12700">
                <a:noFill/>
                <a:round/>
                <a:headEnd/>
                <a:tailEnd/>
              </a:ln>
            </p:spPr>
            <p:txBody>
              <a:bodyPr wrap="none" anchor="ctr"/>
              <a:lstStyle/>
              <a:p>
                <a:endParaRPr lang="en-US"/>
              </a:p>
            </p:txBody>
          </p:sp>
          <p:sp>
            <p:nvSpPr>
              <p:cNvPr id="9557" name="Line 124"/>
              <p:cNvSpPr>
                <a:spLocks noChangeShapeType="1"/>
              </p:cNvSpPr>
              <p:nvPr/>
            </p:nvSpPr>
            <p:spPr bwMode="auto">
              <a:xfrm flipH="1">
                <a:off x="5136" y="3886"/>
                <a:ext cx="19" cy="17"/>
              </a:xfrm>
              <a:prstGeom prst="line">
                <a:avLst/>
              </a:prstGeom>
              <a:noFill/>
              <a:ln w="12700">
                <a:solidFill>
                  <a:srgbClr val="000000"/>
                </a:solidFill>
                <a:round/>
                <a:headEnd/>
                <a:tailEnd/>
              </a:ln>
            </p:spPr>
            <p:txBody>
              <a:bodyPr wrap="none" anchor="ctr"/>
              <a:lstStyle/>
              <a:p>
                <a:endParaRPr lang="en-US"/>
              </a:p>
            </p:txBody>
          </p:sp>
          <p:sp>
            <p:nvSpPr>
              <p:cNvPr id="9558" name="Line 125"/>
              <p:cNvSpPr>
                <a:spLocks noChangeShapeType="1"/>
              </p:cNvSpPr>
              <p:nvPr/>
            </p:nvSpPr>
            <p:spPr bwMode="auto">
              <a:xfrm>
                <a:off x="5140" y="3907"/>
                <a:ext cx="0" cy="0"/>
              </a:xfrm>
              <a:prstGeom prst="line">
                <a:avLst/>
              </a:prstGeom>
              <a:noFill/>
              <a:ln w="12700">
                <a:noFill/>
                <a:round/>
                <a:headEnd/>
                <a:tailEnd/>
              </a:ln>
            </p:spPr>
            <p:txBody>
              <a:bodyPr wrap="none" anchor="ctr"/>
              <a:lstStyle/>
              <a:p>
                <a:endParaRPr lang="en-US"/>
              </a:p>
            </p:txBody>
          </p:sp>
          <p:sp>
            <p:nvSpPr>
              <p:cNvPr id="9559" name="Line 126"/>
              <p:cNvSpPr>
                <a:spLocks noChangeShapeType="1"/>
              </p:cNvSpPr>
              <p:nvPr/>
            </p:nvSpPr>
            <p:spPr bwMode="auto">
              <a:xfrm flipH="1">
                <a:off x="5127" y="3911"/>
                <a:ext cx="17" cy="12"/>
              </a:xfrm>
              <a:prstGeom prst="line">
                <a:avLst/>
              </a:prstGeom>
              <a:noFill/>
              <a:ln w="12700">
                <a:solidFill>
                  <a:srgbClr val="000000"/>
                </a:solidFill>
                <a:round/>
                <a:headEnd/>
                <a:tailEnd/>
              </a:ln>
            </p:spPr>
            <p:txBody>
              <a:bodyPr wrap="none" anchor="ctr"/>
              <a:lstStyle/>
              <a:p>
                <a:endParaRPr lang="en-US"/>
              </a:p>
            </p:txBody>
          </p:sp>
          <p:sp>
            <p:nvSpPr>
              <p:cNvPr id="9560" name="Line 127"/>
              <p:cNvSpPr>
                <a:spLocks noChangeShapeType="1"/>
              </p:cNvSpPr>
              <p:nvPr/>
            </p:nvSpPr>
            <p:spPr bwMode="auto">
              <a:xfrm>
                <a:off x="5131" y="3927"/>
                <a:ext cx="0" cy="0"/>
              </a:xfrm>
              <a:prstGeom prst="line">
                <a:avLst/>
              </a:prstGeom>
              <a:noFill/>
              <a:ln w="12700">
                <a:noFill/>
                <a:round/>
                <a:headEnd/>
                <a:tailEnd/>
              </a:ln>
            </p:spPr>
            <p:txBody>
              <a:bodyPr wrap="none" anchor="ctr"/>
              <a:lstStyle/>
              <a:p>
                <a:endParaRPr lang="en-US"/>
              </a:p>
            </p:txBody>
          </p:sp>
          <p:sp>
            <p:nvSpPr>
              <p:cNvPr id="9561" name="Line 128"/>
              <p:cNvSpPr>
                <a:spLocks noChangeShapeType="1"/>
              </p:cNvSpPr>
              <p:nvPr/>
            </p:nvSpPr>
            <p:spPr bwMode="auto">
              <a:xfrm flipH="1">
                <a:off x="5052" y="3927"/>
                <a:ext cx="83" cy="0"/>
              </a:xfrm>
              <a:prstGeom prst="line">
                <a:avLst/>
              </a:prstGeom>
              <a:noFill/>
              <a:ln w="12700">
                <a:solidFill>
                  <a:srgbClr val="000000"/>
                </a:solidFill>
                <a:round/>
                <a:headEnd/>
                <a:tailEnd/>
              </a:ln>
            </p:spPr>
            <p:txBody>
              <a:bodyPr wrap="none" anchor="ctr"/>
              <a:lstStyle/>
              <a:p>
                <a:endParaRPr lang="en-US"/>
              </a:p>
            </p:txBody>
          </p:sp>
          <p:sp>
            <p:nvSpPr>
              <p:cNvPr id="9562" name="Line 129"/>
              <p:cNvSpPr>
                <a:spLocks noChangeShapeType="1"/>
              </p:cNvSpPr>
              <p:nvPr/>
            </p:nvSpPr>
            <p:spPr bwMode="auto">
              <a:xfrm>
                <a:off x="5056" y="3927"/>
                <a:ext cx="0" cy="0"/>
              </a:xfrm>
              <a:prstGeom prst="line">
                <a:avLst/>
              </a:prstGeom>
              <a:noFill/>
              <a:ln w="12700">
                <a:noFill/>
                <a:round/>
                <a:headEnd/>
                <a:tailEnd/>
              </a:ln>
            </p:spPr>
            <p:txBody>
              <a:bodyPr wrap="none" anchor="ctr"/>
              <a:lstStyle/>
              <a:p>
                <a:endParaRPr lang="en-US"/>
              </a:p>
            </p:txBody>
          </p:sp>
          <p:sp>
            <p:nvSpPr>
              <p:cNvPr id="9563" name="Line 130"/>
              <p:cNvSpPr>
                <a:spLocks noChangeShapeType="1"/>
              </p:cNvSpPr>
              <p:nvPr/>
            </p:nvSpPr>
            <p:spPr bwMode="auto">
              <a:xfrm flipH="1">
                <a:off x="5041" y="3931"/>
                <a:ext cx="19" cy="4"/>
              </a:xfrm>
              <a:prstGeom prst="line">
                <a:avLst/>
              </a:prstGeom>
              <a:noFill/>
              <a:ln w="12700">
                <a:solidFill>
                  <a:srgbClr val="000000"/>
                </a:solidFill>
                <a:round/>
                <a:headEnd/>
                <a:tailEnd/>
              </a:ln>
            </p:spPr>
            <p:txBody>
              <a:bodyPr wrap="none" anchor="ctr"/>
              <a:lstStyle/>
              <a:p>
                <a:endParaRPr lang="en-US"/>
              </a:p>
            </p:txBody>
          </p:sp>
          <p:sp>
            <p:nvSpPr>
              <p:cNvPr id="9564" name="Line 131"/>
              <p:cNvSpPr>
                <a:spLocks noChangeShapeType="1"/>
              </p:cNvSpPr>
              <p:nvPr/>
            </p:nvSpPr>
            <p:spPr bwMode="auto">
              <a:xfrm>
                <a:off x="5045" y="3939"/>
                <a:ext cx="0" cy="0"/>
              </a:xfrm>
              <a:prstGeom prst="line">
                <a:avLst/>
              </a:prstGeom>
              <a:noFill/>
              <a:ln w="12700">
                <a:noFill/>
                <a:round/>
                <a:headEnd/>
                <a:tailEnd/>
              </a:ln>
            </p:spPr>
            <p:txBody>
              <a:bodyPr wrap="none" anchor="ctr"/>
              <a:lstStyle/>
              <a:p>
                <a:endParaRPr lang="en-US"/>
              </a:p>
            </p:txBody>
          </p:sp>
          <p:sp>
            <p:nvSpPr>
              <p:cNvPr id="9565" name="Line 132"/>
              <p:cNvSpPr>
                <a:spLocks noChangeShapeType="1"/>
              </p:cNvSpPr>
              <p:nvPr/>
            </p:nvSpPr>
            <p:spPr bwMode="auto">
              <a:xfrm>
                <a:off x="5049" y="3943"/>
                <a:ext cx="87" cy="58"/>
              </a:xfrm>
              <a:prstGeom prst="line">
                <a:avLst/>
              </a:prstGeom>
              <a:noFill/>
              <a:ln w="12700">
                <a:solidFill>
                  <a:srgbClr val="000000"/>
                </a:solidFill>
                <a:round/>
                <a:headEnd/>
                <a:tailEnd/>
              </a:ln>
            </p:spPr>
            <p:txBody>
              <a:bodyPr wrap="none" anchor="ctr"/>
              <a:lstStyle/>
              <a:p>
                <a:endParaRPr lang="en-US"/>
              </a:p>
            </p:txBody>
          </p:sp>
          <p:sp>
            <p:nvSpPr>
              <p:cNvPr id="9566" name="Line 133"/>
              <p:cNvSpPr>
                <a:spLocks noChangeShapeType="1"/>
              </p:cNvSpPr>
              <p:nvPr/>
            </p:nvSpPr>
            <p:spPr bwMode="auto">
              <a:xfrm>
                <a:off x="5140" y="4005"/>
                <a:ext cx="0" cy="0"/>
              </a:xfrm>
              <a:prstGeom prst="line">
                <a:avLst/>
              </a:prstGeom>
              <a:noFill/>
              <a:ln w="12700">
                <a:noFill/>
                <a:round/>
                <a:headEnd/>
                <a:tailEnd/>
              </a:ln>
            </p:spPr>
            <p:txBody>
              <a:bodyPr wrap="none" anchor="ctr"/>
              <a:lstStyle/>
              <a:p>
                <a:endParaRPr lang="en-US"/>
              </a:p>
            </p:txBody>
          </p:sp>
          <p:sp>
            <p:nvSpPr>
              <p:cNvPr id="9567" name="Line 134"/>
              <p:cNvSpPr>
                <a:spLocks noChangeShapeType="1"/>
              </p:cNvSpPr>
              <p:nvPr/>
            </p:nvSpPr>
            <p:spPr bwMode="auto">
              <a:xfrm flipV="1">
                <a:off x="5144" y="3988"/>
                <a:ext cx="3" cy="21"/>
              </a:xfrm>
              <a:prstGeom prst="line">
                <a:avLst/>
              </a:prstGeom>
              <a:noFill/>
              <a:ln w="12700">
                <a:solidFill>
                  <a:srgbClr val="000000"/>
                </a:solidFill>
                <a:round/>
                <a:headEnd/>
                <a:tailEnd/>
              </a:ln>
            </p:spPr>
            <p:txBody>
              <a:bodyPr wrap="none" anchor="ctr"/>
              <a:lstStyle/>
              <a:p>
                <a:endParaRPr lang="en-US"/>
              </a:p>
            </p:txBody>
          </p:sp>
          <p:sp>
            <p:nvSpPr>
              <p:cNvPr id="9568" name="Line 135"/>
              <p:cNvSpPr>
                <a:spLocks noChangeShapeType="1"/>
              </p:cNvSpPr>
              <p:nvPr/>
            </p:nvSpPr>
            <p:spPr bwMode="auto">
              <a:xfrm>
                <a:off x="5151" y="3992"/>
                <a:ext cx="0" cy="0"/>
              </a:xfrm>
              <a:prstGeom prst="line">
                <a:avLst/>
              </a:prstGeom>
              <a:noFill/>
              <a:ln w="12700">
                <a:noFill/>
                <a:round/>
                <a:headEnd/>
                <a:tailEnd/>
              </a:ln>
            </p:spPr>
            <p:txBody>
              <a:bodyPr wrap="none" anchor="ctr"/>
              <a:lstStyle/>
              <a:p>
                <a:endParaRPr lang="en-US"/>
              </a:p>
            </p:txBody>
          </p:sp>
          <p:sp>
            <p:nvSpPr>
              <p:cNvPr id="9569" name="Line 136"/>
              <p:cNvSpPr>
                <a:spLocks noChangeShapeType="1"/>
              </p:cNvSpPr>
              <p:nvPr/>
            </p:nvSpPr>
            <p:spPr bwMode="auto">
              <a:xfrm flipV="1">
                <a:off x="5151" y="3943"/>
                <a:ext cx="0" cy="53"/>
              </a:xfrm>
              <a:prstGeom prst="line">
                <a:avLst/>
              </a:prstGeom>
              <a:noFill/>
              <a:ln w="12700">
                <a:solidFill>
                  <a:srgbClr val="000000"/>
                </a:solidFill>
                <a:round/>
                <a:headEnd/>
                <a:tailEnd/>
              </a:ln>
            </p:spPr>
            <p:txBody>
              <a:bodyPr wrap="none" anchor="ctr"/>
              <a:lstStyle/>
              <a:p>
                <a:endParaRPr lang="en-US"/>
              </a:p>
            </p:txBody>
          </p:sp>
          <p:sp>
            <p:nvSpPr>
              <p:cNvPr id="9570" name="Line 137"/>
              <p:cNvSpPr>
                <a:spLocks noChangeShapeType="1"/>
              </p:cNvSpPr>
              <p:nvPr/>
            </p:nvSpPr>
            <p:spPr bwMode="auto">
              <a:xfrm>
                <a:off x="5151" y="3947"/>
                <a:ext cx="0" cy="0"/>
              </a:xfrm>
              <a:prstGeom prst="line">
                <a:avLst/>
              </a:prstGeom>
              <a:noFill/>
              <a:ln w="12700">
                <a:noFill/>
                <a:round/>
                <a:headEnd/>
                <a:tailEnd/>
              </a:ln>
            </p:spPr>
            <p:txBody>
              <a:bodyPr wrap="none" anchor="ctr"/>
              <a:lstStyle/>
              <a:p>
                <a:endParaRPr lang="en-US"/>
              </a:p>
            </p:txBody>
          </p:sp>
          <p:sp>
            <p:nvSpPr>
              <p:cNvPr id="9571" name="Line 138"/>
              <p:cNvSpPr>
                <a:spLocks noChangeShapeType="1"/>
              </p:cNvSpPr>
              <p:nvPr/>
            </p:nvSpPr>
            <p:spPr bwMode="auto">
              <a:xfrm flipV="1">
                <a:off x="5155" y="3923"/>
                <a:ext cx="23" cy="28"/>
              </a:xfrm>
              <a:prstGeom prst="line">
                <a:avLst/>
              </a:prstGeom>
              <a:noFill/>
              <a:ln w="12700">
                <a:solidFill>
                  <a:srgbClr val="000000"/>
                </a:solidFill>
                <a:round/>
                <a:headEnd/>
                <a:tailEnd/>
              </a:ln>
            </p:spPr>
            <p:txBody>
              <a:bodyPr wrap="none" anchor="ctr"/>
              <a:lstStyle/>
              <a:p>
                <a:endParaRPr lang="en-US"/>
              </a:p>
            </p:txBody>
          </p:sp>
          <p:sp>
            <p:nvSpPr>
              <p:cNvPr id="9572" name="Line 139"/>
              <p:cNvSpPr>
                <a:spLocks noChangeShapeType="1"/>
              </p:cNvSpPr>
              <p:nvPr/>
            </p:nvSpPr>
            <p:spPr bwMode="auto">
              <a:xfrm>
                <a:off x="5182" y="3927"/>
                <a:ext cx="0" cy="0"/>
              </a:xfrm>
              <a:prstGeom prst="line">
                <a:avLst/>
              </a:prstGeom>
              <a:noFill/>
              <a:ln w="12700">
                <a:noFill/>
                <a:round/>
                <a:headEnd/>
                <a:tailEnd/>
              </a:ln>
            </p:spPr>
            <p:txBody>
              <a:bodyPr wrap="none" anchor="ctr"/>
              <a:lstStyle/>
              <a:p>
                <a:endParaRPr lang="en-US"/>
              </a:p>
            </p:txBody>
          </p:sp>
          <p:sp>
            <p:nvSpPr>
              <p:cNvPr id="9573" name="Line 140"/>
              <p:cNvSpPr>
                <a:spLocks noChangeShapeType="1"/>
              </p:cNvSpPr>
              <p:nvPr/>
            </p:nvSpPr>
            <p:spPr bwMode="auto">
              <a:xfrm>
                <a:off x="5186" y="3927"/>
                <a:ext cx="44" cy="0"/>
              </a:xfrm>
              <a:prstGeom prst="line">
                <a:avLst/>
              </a:prstGeom>
              <a:noFill/>
              <a:ln w="12700">
                <a:solidFill>
                  <a:srgbClr val="000000"/>
                </a:solidFill>
                <a:round/>
                <a:headEnd/>
                <a:tailEnd/>
              </a:ln>
            </p:spPr>
            <p:txBody>
              <a:bodyPr wrap="none" anchor="ctr"/>
              <a:lstStyle/>
              <a:p>
                <a:endParaRPr lang="en-US"/>
              </a:p>
            </p:txBody>
          </p:sp>
          <p:sp>
            <p:nvSpPr>
              <p:cNvPr id="9574" name="Line 141"/>
              <p:cNvSpPr>
                <a:spLocks noChangeShapeType="1"/>
              </p:cNvSpPr>
              <p:nvPr/>
            </p:nvSpPr>
            <p:spPr bwMode="auto">
              <a:xfrm>
                <a:off x="5238" y="3931"/>
                <a:ext cx="77" cy="97"/>
              </a:xfrm>
              <a:prstGeom prst="line">
                <a:avLst/>
              </a:prstGeom>
              <a:noFill/>
              <a:ln w="12700">
                <a:solidFill>
                  <a:srgbClr val="000000"/>
                </a:solidFill>
                <a:round/>
                <a:headEnd/>
                <a:tailEnd/>
              </a:ln>
            </p:spPr>
            <p:txBody>
              <a:bodyPr wrap="none" anchor="ctr"/>
              <a:lstStyle/>
              <a:p>
                <a:endParaRPr lang="en-US"/>
              </a:p>
            </p:txBody>
          </p:sp>
          <p:sp>
            <p:nvSpPr>
              <p:cNvPr id="9575" name="Line 142"/>
              <p:cNvSpPr>
                <a:spLocks noChangeShapeType="1"/>
              </p:cNvSpPr>
              <p:nvPr/>
            </p:nvSpPr>
            <p:spPr bwMode="auto">
              <a:xfrm flipV="1">
                <a:off x="5323" y="4009"/>
                <a:ext cx="24" cy="27"/>
              </a:xfrm>
              <a:prstGeom prst="line">
                <a:avLst/>
              </a:prstGeom>
              <a:noFill/>
              <a:ln w="12700">
                <a:solidFill>
                  <a:srgbClr val="000000"/>
                </a:solidFill>
                <a:round/>
                <a:headEnd/>
                <a:tailEnd/>
              </a:ln>
            </p:spPr>
            <p:txBody>
              <a:bodyPr wrap="none" anchor="ctr"/>
              <a:lstStyle/>
              <a:p>
                <a:endParaRPr lang="en-US"/>
              </a:p>
            </p:txBody>
          </p:sp>
          <p:sp>
            <p:nvSpPr>
              <p:cNvPr id="9576" name="Line 143"/>
              <p:cNvSpPr>
                <a:spLocks noChangeShapeType="1"/>
              </p:cNvSpPr>
              <p:nvPr/>
            </p:nvSpPr>
            <p:spPr bwMode="auto">
              <a:xfrm flipV="1">
                <a:off x="5351" y="3910"/>
                <a:ext cx="0" cy="107"/>
              </a:xfrm>
              <a:prstGeom prst="line">
                <a:avLst/>
              </a:prstGeom>
              <a:noFill/>
              <a:ln w="12700">
                <a:solidFill>
                  <a:srgbClr val="000000"/>
                </a:solidFill>
                <a:round/>
                <a:headEnd/>
                <a:tailEnd/>
              </a:ln>
            </p:spPr>
            <p:txBody>
              <a:bodyPr wrap="none" anchor="ctr"/>
              <a:lstStyle/>
              <a:p>
                <a:endParaRPr lang="en-US"/>
              </a:p>
            </p:txBody>
          </p:sp>
          <p:sp>
            <p:nvSpPr>
              <p:cNvPr id="9577" name="Line 144"/>
              <p:cNvSpPr>
                <a:spLocks noChangeShapeType="1"/>
              </p:cNvSpPr>
              <p:nvPr/>
            </p:nvSpPr>
            <p:spPr bwMode="auto">
              <a:xfrm flipV="1">
                <a:off x="5355" y="3857"/>
                <a:ext cx="55" cy="61"/>
              </a:xfrm>
              <a:prstGeom prst="line">
                <a:avLst/>
              </a:prstGeom>
              <a:noFill/>
              <a:ln w="12700">
                <a:solidFill>
                  <a:srgbClr val="000000"/>
                </a:solidFill>
                <a:round/>
                <a:headEnd/>
                <a:tailEnd/>
              </a:ln>
            </p:spPr>
            <p:txBody>
              <a:bodyPr wrap="none" anchor="ctr"/>
              <a:lstStyle/>
              <a:p>
                <a:endParaRPr lang="en-US"/>
              </a:p>
            </p:txBody>
          </p:sp>
          <p:sp>
            <p:nvSpPr>
              <p:cNvPr id="9578" name="Line 145"/>
              <p:cNvSpPr>
                <a:spLocks noChangeShapeType="1"/>
              </p:cNvSpPr>
              <p:nvPr/>
            </p:nvSpPr>
            <p:spPr bwMode="auto">
              <a:xfrm flipH="1">
                <a:off x="5347" y="3865"/>
                <a:ext cx="71" cy="31"/>
              </a:xfrm>
              <a:prstGeom prst="line">
                <a:avLst/>
              </a:prstGeom>
              <a:noFill/>
              <a:ln w="12700">
                <a:solidFill>
                  <a:srgbClr val="000000"/>
                </a:solidFill>
                <a:round/>
                <a:headEnd/>
                <a:tailEnd/>
              </a:ln>
            </p:spPr>
            <p:txBody>
              <a:bodyPr wrap="none" anchor="ctr"/>
              <a:lstStyle/>
              <a:p>
                <a:endParaRPr lang="en-US"/>
              </a:p>
            </p:txBody>
          </p:sp>
          <p:sp>
            <p:nvSpPr>
              <p:cNvPr id="9579" name="Line 146"/>
              <p:cNvSpPr>
                <a:spLocks noChangeShapeType="1"/>
              </p:cNvSpPr>
              <p:nvPr/>
            </p:nvSpPr>
            <p:spPr bwMode="auto">
              <a:xfrm flipV="1">
                <a:off x="5351" y="3878"/>
                <a:ext cx="0" cy="26"/>
              </a:xfrm>
              <a:prstGeom prst="line">
                <a:avLst/>
              </a:prstGeom>
              <a:noFill/>
              <a:ln w="12700">
                <a:solidFill>
                  <a:srgbClr val="000000"/>
                </a:solidFill>
                <a:round/>
                <a:headEnd/>
                <a:tailEnd/>
              </a:ln>
            </p:spPr>
            <p:txBody>
              <a:bodyPr wrap="none" anchor="ctr"/>
              <a:lstStyle/>
              <a:p>
                <a:endParaRPr lang="en-US"/>
              </a:p>
            </p:txBody>
          </p:sp>
          <p:sp>
            <p:nvSpPr>
              <p:cNvPr id="9580" name="Line 147"/>
              <p:cNvSpPr>
                <a:spLocks noChangeShapeType="1"/>
              </p:cNvSpPr>
              <p:nvPr/>
            </p:nvSpPr>
            <p:spPr bwMode="auto">
              <a:xfrm flipV="1">
                <a:off x="5355" y="3819"/>
                <a:ext cx="46" cy="67"/>
              </a:xfrm>
              <a:prstGeom prst="line">
                <a:avLst/>
              </a:prstGeom>
              <a:noFill/>
              <a:ln w="12700">
                <a:solidFill>
                  <a:srgbClr val="000000"/>
                </a:solidFill>
                <a:round/>
                <a:headEnd/>
                <a:tailEnd/>
              </a:ln>
            </p:spPr>
            <p:txBody>
              <a:bodyPr wrap="none" anchor="ctr"/>
              <a:lstStyle/>
              <a:p>
                <a:endParaRPr lang="en-US"/>
              </a:p>
            </p:txBody>
          </p:sp>
          <p:sp>
            <p:nvSpPr>
              <p:cNvPr id="9581" name="Line 148"/>
              <p:cNvSpPr>
                <a:spLocks noChangeShapeType="1"/>
              </p:cNvSpPr>
              <p:nvPr/>
            </p:nvSpPr>
            <p:spPr bwMode="auto">
              <a:xfrm flipH="1">
                <a:off x="5347" y="3827"/>
                <a:ext cx="62" cy="30"/>
              </a:xfrm>
              <a:prstGeom prst="line">
                <a:avLst/>
              </a:prstGeom>
              <a:noFill/>
              <a:ln w="12700">
                <a:solidFill>
                  <a:srgbClr val="000000"/>
                </a:solidFill>
                <a:round/>
                <a:headEnd/>
                <a:tailEnd/>
              </a:ln>
            </p:spPr>
            <p:txBody>
              <a:bodyPr wrap="none" anchor="ctr"/>
              <a:lstStyle/>
              <a:p>
                <a:endParaRPr lang="en-US"/>
              </a:p>
            </p:txBody>
          </p:sp>
          <p:sp>
            <p:nvSpPr>
              <p:cNvPr id="9582" name="Line 149"/>
              <p:cNvSpPr>
                <a:spLocks noChangeShapeType="1"/>
              </p:cNvSpPr>
              <p:nvPr/>
            </p:nvSpPr>
            <p:spPr bwMode="auto">
              <a:xfrm flipV="1">
                <a:off x="5351" y="3813"/>
                <a:ext cx="0" cy="52"/>
              </a:xfrm>
              <a:prstGeom prst="line">
                <a:avLst/>
              </a:prstGeom>
              <a:noFill/>
              <a:ln w="12700">
                <a:solidFill>
                  <a:srgbClr val="000000"/>
                </a:solidFill>
                <a:round/>
                <a:headEnd/>
                <a:tailEnd/>
              </a:ln>
            </p:spPr>
            <p:txBody>
              <a:bodyPr wrap="none" anchor="ctr"/>
              <a:lstStyle/>
              <a:p>
                <a:endParaRPr lang="en-US"/>
              </a:p>
            </p:txBody>
          </p:sp>
          <p:sp>
            <p:nvSpPr>
              <p:cNvPr id="9583" name="Line 150"/>
              <p:cNvSpPr>
                <a:spLocks noChangeShapeType="1"/>
              </p:cNvSpPr>
              <p:nvPr/>
            </p:nvSpPr>
            <p:spPr bwMode="auto">
              <a:xfrm flipV="1">
                <a:off x="5355" y="3740"/>
                <a:ext cx="65" cy="81"/>
              </a:xfrm>
              <a:prstGeom prst="line">
                <a:avLst/>
              </a:prstGeom>
              <a:noFill/>
              <a:ln w="12700">
                <a:solidFill>
                  <a:srgbClr val="000000"/>
                </a:solidFill>
                <a:round/>
                <a:headEnd/>
                <a:tailEnd/>
              </a:ln>
            </p:spPr>
            <p:txBody>
              <a:bodyPr wrap="none" anchor="ctr"/>
              <a:lstStyle/>
              <a:p>
                <a:endParaRPr lang="en-US"/>
              </a:p>
            </p:txBody>
          </p:sp>
          <p:sp>
            <p:nvSpPr>
              <p:cNvPr id="9584" name="Line 151"/>
              <p:cNvSpPr>
                <a:spLocks noChangeShapeType="1"/>
              </p:cNvSpPr>
              <p:nvPr/>
            </p:nvSpPr>
            <p:spPr bwMode="auto">
              <a:xfrm flipH="1">
                <a:off x="5315" y="3748"/>
                <a:ext cx="113" cy="37"/>
              </a:xfrm>
              <a:prstGeom prst="line">
                <a:avLst/>
              </a:prstGeom>
              <a:noFill/>
              <a:ln w="12700">
                <a:solidFill>
                  <a:srgbClr val="000000"/>
                </a:solidFill>
                <a:round/>
                <a:headEnd/>
                <a:tailEnd/>
              </a:ln>
            </p:spPr>
            <p:txBody>
              <a:bodyPr wrap="none" anchor="ctr"/>
              <a:lstStyle/>
              <a:p>
                <a:endParaRPr lang="en-US"/>
              </a:p>
            </p:txBody>
          </p:sp>
          <p:sp>
            <p:nvSpPr>
              <p:cNvPr id="9585" name="Line 152"/>
              <p:cNvSpPr>
                <a:spLocks noChangeShapeType="1"/>
              </p:cNvSpPr>
              <p:nvPr/>
            </p:nvSpPr>
            <p:spPr bwMode="auto">
              <a:xfrm flipH="1">
                <a:off x="5230" y="3789"/>
                <a:ext cx="93" cy="0"/>
              </a:xfrm>
              <a:prstGeom prst="line">
                <a:avLst/>
              </a:prstGeom>
              <a:noFill/>
              <a:ln w="12700">
                <a:solidFill>
                  <a:srgbClr val="000000"/>
                </a:solidFill>
                <a:round/>
                <a:headEnd/>
                <a:tailEnd/>
              </a:ln>
            </p:spPr>
            <p:txBody>
              <a:bodyPr wrap="none" anchor="ctr"/>
              <a:lstStyle/>
              <a:p>
                <a:endParaRPr lang="en-US"/>
              </a:p>
            </p:txBody>
          </p:sp>
          <p:sp>
            <p:nvSpPr>
              <p:cNvPr id="9586" name="Line 153"/>
              <p:cNvSpPr>
                <a:spLocks noChangeShapeType="1"/>
              </p:cNvSpPr>
              <p:nvPr/>
            </p:nvSpPr>
            <p:spPr bwMode="auto">
              <a:xfrm flipV="1">
                <a:off x="5238" y="3746"/>
                <a:ext cx="34" cy="47"/>
              </a:xfrm>
              <a:prstGeom prst="line">
                <a:avLst/>
              </a:prstGeom>
              <a:noFill/>
              <a:ln w="12700">
                <a:solidFill>
                  <a:srgbClr val="000000"/>
                </a:solidFill>
                <a:round/>
                <a:headEnd/>
                <a:tailEnd/>
              </a:ln>
            </p:spPr>
            <p:txBody>
              <a:bodyPr wrap="none" anchor="ctr"/>
              <a:lstStyle/>
              <a:p>
                <a:endParaRPr lang="en-US"/>
              </a:p>
            </p:txBody>
          </p:sp>
          <p:sp>
            <p:nvSpPr>
              <p:cNvPr id="9587" name="Line 154"/>
              <p:cNvSpPr>
                <a:spLocks noChangeShapeType="1"/>
              </p:cNvSpPr>
              <p:nvPr/>
            </p:nvSpPr>
            <p:spPr bwMode="auto">
              <a:xfrm flipH="1">
                <a:off x="5210" y="3754"/>
                <a:ext cx="70" cy="38"/>
              </a:xfrm>
              <a:prstGeom prst="line">
                <a:avLst/>
              </a:prstGeom>
              <a:noFill/>
              <a:ln w="12700">
                <a:solidFill>
                  <a:srgbClr val="000000"/>
                </a:solidFill>
                <a:round/>
                <a:headEnd/>
                <a:tailEnd/>
              </a:ln>
            </p:spPr>
            <p:txBody>
              <a:bodyPr wrap="none" anchor="ctr"/>
              <a:lstStyle/>
              <a:p>
                <a:endParaRPr lang="en-US"/>
              </a:p>
            </p:txBody>
          </p:sp>
          <p:sp>
            <p:nvSpPr>
              <p:cNvPr id="9588" name="Line 155"/>
              <p:cNvSpPr>
                <a:spLocks noChangeShapeType="1"/>
              </p:cNvSpPr>
              <p:nvPr/>
            </p:nvSpPr>
            <p:spPr bwMode="auto">
              <a:xfrm flipH="1">
                <a:off x="5178" y="3796"/>
                <a:ext cx="40" cy="0"/>
              </a:xfrm>
              <a:prstGeom prst="line">
                <a:avLst/>
              </a:prstGeom>
              <a:noFill/>
              <a:ln w="12700">
                <a:solidFill>
                  <a:srgbClr val="000000"/>
                </a:solidFill>
                <a:round/>
                <a:headEnd/>
                <a:tailEnd/>
              </a:ln>
            </p:spPr>
            <p:txBody>
              <a:bodyPr wrap="none" anchor="ctr"/>
              <a:lstStyle/>
              <a:p>
                <a:endParaRPr lang="en-US"/>
              </a:p>
            </p:txBody>
          </p:sp>
          <p:sp>
            <p:nvSpPr>
              <p:cNvPr id="9589" name="Line 156"/>
              <p:cNvSpPr>
                <a:spLocks noChangeShapeType="1"/>
              </p:cNvSpPr>
              <p:nvPr/>
            </p:nvSpPr>
            <p:spPr bwMode="auto">
              <a:xfrm flipV="1">
                <a:off x="5186" y="3746"/>
                <a:ext cx="44" cy="54"/>
              </a:xfrm>
              <a:prstGeom prst="line">
                <a:avLst/>
              </a:prstGeom>
              <a:noFill/>
              <a:ln w="12700">
                <a:solidFill>
                  <a:srgbClr val="000000"/>
                </a:solidFill>
                <a:round/>
                <a:headEnd/>
                <a:tailEnd/>
              </a:ln>
            </p:spPr>
            <p:txBody>
              <a:bodyPr wrap="none" anchor="ctr"/>
              <a:lstStyle/>
              <a:p>
                <a:endParaRPr lang="en-US"/>
              </a:p>
            </p:txBody>
          </p:sp>
          <p:sp>
            <p:nvSpPr>
              <p:cNvPr id="9590" name="Line 157"/>
              <p:cNvSpPr>
                <a:spLocks noChangeShapeType="1"/>
              </p:cNvSpPr>
              <p:nvPr/>
            </p:nvSpPr>
            <p:spPr bwMode="auto">
              <a:xfrm flipH="1">
                <a:off x="5147" y="3754"/>
                <a:ext cx="91" cy="38"/>
              </a:xfrm>
              <a:prstGeom prst="line">
                <a:avLst/>
              </a:prstGeom>
              <a:noFill/>
              <a:ln w="12700">
                <a:solidFill>
                  <a:srgbClr val="000000"/>
                </a:solidFill>
                <a:round/>
                <a:headEnd/>
                <a:tailEnd/>
              </a:ln>
            </p:spPr>
            <p:txBody>
              <a:bodyPr wrap="none" anchor="ctr"/>
              <a:lstStyle/>
              <a:p>
                <a:endParaRPr lang="en-US"/>
              </a:p>
            </p:txBody>
          </p:sp>
          <p:sp>
            <p:nvSpPr>
              <p:cNvPr id="9591" name="Line 158"/>
              <p:cNvSpPr>
                <a:spLocks noChangeShapeType="1"/>
              </p:cNvSpPr>
              <p:nvPr/>
            </p:nvSpPr>
            <p:spPr bwMode="auto">
              <a:xfrm flipH="1" flipV="1">
                <a:off x="5030" y="3785"/>
                <a:ext cx="125" cy="15"/>
              </a:xfrm>
              <a:prstGeom prst="line">
                <a:avLst/>
              </a:prstGeom>
              <a:noFill/>
              <a:ln w="12700">
                <a:solidFill>
                  <a:srgbClr val="000000"/>
                </a:solidFill>
                <a:round/>
                <a:headEnd/>
                <a:tailEnd/>
              </a:ln>
            </p:spPr>
            <p:txBody>
              <a:bodyPr wrap="none" anchor="ctr"/>
              <a:lstStyle/>
              <a:p>
                <a:endParaRPr lang="en-US"/>
              </a:p>
            </p:txBody>
          </p:sp>
          <p:sp>
            <p:nvSpPr>
              <p:cNvPr id="9592" name="Line 159"/>
              <p:cNvSpPr>
                <a:spLocks noChangeShapeType="1"/>
              </p:cNvSpPr>
              <p:nvPr/>
            </p:nvSpPr>
            <p:spPr bwMode="auto">
              <a:xfrm flipH="1">
                <a:off x="4988" y="3793"/>
                <a:ext cx="50" cy="13"/>
              </a:xfrm>
              <a:prstGeom prst="line">
                <a:avLst/>
              </a:prstGeom>
              <a:noFill/>
              <a:ln w="12700">
                <a:solidFill>
                  <a:srgbClr val="000000"/>
                </a:solidFill>
                <a:round/>
                <a:headEnd/>
                <a:tailEnd/>
              </a:ln>
            </p:spPr>
            <p:txBody>
              <a:bodyPr wrap="none" anchor="ctr"/>
              <a:lstStyle/>
              <a:p>
                <a:endParaRPr lang="en-US"/>
              </a:p>
            </p:txBody>
          </p:sp>
          <p:sp>
            <p:nvSpPr>
              <p:cNvPr id="9593" name="Line 160"/>
              <p:cNvSpPr>
                <a:spLocks noChangeShapeType="1"/>
              </p:cNvSpPr>
              <p:nvPr/>
            </p:nvSpPr>
            <p:spPr bwMode="auto">
              <a:xfrm>
                <a:off x="4996" y="3814"/>
                <a:ext cx="151" cy="56"/>
              </a:xfrm>
              <a:prstGeom prst="line">
                <a:avLst/>
              </a:prstGeom>
              <a:noFill/>
              <a:ln w="12700">
                <a:solidFill>
                  <a:srgbClr val="000000"/>
                </a:solidFill>
                <a:round/>
                <a:headEnd/>
                <a:tailEnd/>
              </a:ln>
            </p:spPr>
            <p:txBody>
              <a:bodyPr wrap="none" anchor="ctr"/>
              <a:lstStyle/>
              <a:p>
                <a:endParaRPr lang="en-US"/>
              </a:p>
            </p:txBody>
          </p:sp>
          <p:sp>
            <p:nvSpPr>
              <p:cNvPr id="9594" name="Line 161"/>
              <p:cNvSpPr>
                <a:spLocks noChangeShapeType="1"/>
              </p:cNvSpPr>
              <p:nvPr/>
            </p:nvSpPr>
            <p:spPr bwMode="auto">
              <a:xfrm>
                <a:off x="5151" y="3878"/>
                <a:ext cx="0" cy="0"/>
              </a:xfrm>
              <a:prstGeom prst="line">
                <a:avLst/>
              </a:prstGeom>
              <a:noFill/>
              <a:ln w="12700">
                <a:solidFill>
                  <a:srgbClr val="000000"/>
                </a:solidFill>
                <a:round/>
                <a:headEnd/>
                <a:tailEnd/>
              </a:ln>
            </p:spPr>
            <p:txBody>
              <a:bodyPr wrap="none" anchor="ctr"/>
              <a:lstStyle/>
              <a:p>
                <a:endParaRPr lang="en-US"/>
              </a:p>
            </p:txBody>
          </p:sp>
          <p:sp>
            <p:nvSpPr>
              <p:cNvPr id="9595" name="Line 162"/>
              <p:cNvSpPr>
                <a:spLocks noChangeShapeType="1"/>
              </p:cNvSpPr>
              <p:nvPr/>
            </p:nvSpPr>
            <p:spPr bwMode="auto">
              <a:xfrm flipH="1">
                <a:off x="5136" y="3886"/>
                <a:ext cx="19" cy="17"/>
              </a:xfrm>
              <a:prstGeom prst="line">
                <a:avLst/>
              </a:prstGeom>
              <a:noFill/>
              <a:ln w="12700">
                <a:solidFill>
                  <a:srgbClr val="000000"/>
                </a:solidFill>
                <a:round/>
                <a:headEnd/>
                <a:tailEnd/>
              </a:ln>
            </p:spPr>
            <p:txBody>
              <a:bodyPr wrap="none" anchor="ctr"/>
              <a:lstStyle/>
              <a:p>
                <a:endParaRPr lang="en-US"/>
              </a:p>
            </p:txBody>
          </p:sp>
          <p:sp>
            <p:nvSpPr>
              <p:cNvPr id="9596" name="Line 163"/>
              <p:cNvSpPr>
                <a:spLocks noChangeShapeType="1"/>
              </p:cNvSpPr>
              <p:nvPr/>
            </p:nvSpPr>
            <p:spPr bwMode="auto">
              <a:xfrm flipH="1">
                <a:off x="5127" y="3911"/>
                <a:ext cx="17" cy="12"/>
              </a:xfrm>
              <a:prstGeom prst="line">
                <a:avLst/>
              </a:prstGeom>
              <a:noFill/>
              <a:ln w="12700">
                <a:solidFill>
                  <a:srgbClr val="000000"/>
                </a:solidFill>
                <a:round/>
                <a:headEnd/>
                <a:tailEnd/>
              </a:ln>
            </p:spPr>
            <p:txBody>
              <a:bodyPr wrap="none" anchor="ctr"/>
              <a:lstStyle/>
              <a:p>
                <a:endParaRPr lang="en-US"/>
              </a:p>
            </p:txBody>
          </p:sp>
          <p:sp>
            <p:nvSpPr>
              <p:cNvPr id="9597" name="Line 164"/>
              <p:cNvSpPr>
                <a:spLocks noChangeShapeType="1"/>
              </p:cNvSpPr>
              <p:nvPr/>
            </p:nvSpPr>
            <p:spPr bwMode="auto">
              <a:xfrm flipH="1">
                <a:off x="5052" y="3927"/>
                <a:ext cx="83" cy="0"/>
              </a:xfrm>
              <a:prstGeom prst="line">
                <a:avLst/>
              </a:prstGeom>
              <a:noFill/>
              <a:ln w="12700">
                <a:solidFill>
                  <a:srgbClr val="000000"/>
                </a:solidFill>
                <a:round/>
                <a:headEnd/>
                <a:tailEnd/>
              </a:ln>
            </p:spPr>
            <p:txBody>
              <a:bodyPr wrap="none" anchor="ctr"/>
              <a:lstStyle/>
              <a:p>
                <a:endParaRPr lang="en-US"/>
              </a:p>
            </p:txBody>
          </p:sp>
          <p:sp>
            <p:nvSpPr>
              <p:cNvPr id="9598" name="Line 165"/>
              <p:cNvSpPr>
                <a:spLocks noChangeShapeType="1"/>
              </p:cNvSpPr>
              <p:nvPr/>
            </p:nvSpPr>
            <p:spPr bwMode="auto">
              <a:xfrm flipH="1">
                <a:off x="5041" y="3931"/>
                <a:ext cx="19" cy="4"/>
              </a:xfrm>
              <a:prstGeom prst="line">
                <a:avLst/>
              </a:prstGeom>
              <a:noFill/>
              <a:ln w="12700">
                <a:solidFill>
                  <a:srgbClr val="000000"/>
                </a:solidFill>
                <a:round/>
                <a:headEnd/>
                <a:tailEnd/>
              </a:ln>
            </p:spPr>
            <p:txBody>
              <a:bodyPr wrap="none" anchor="ctr"/>
              <a:lstStyle/>
              <a:p>
                <a:endParaRPr lang="en-US"/>
              </a:p>
            </p:txBody>
          </p:sp>
          <p:sp>
            <p:nvSpPr>
              <p:cNvPr id="9599" name="Line 166"/>
              <p:cNvSpPr>
                <a:spLocks noChangeShapeType="1"/>
              </p:cNvSpPr>
              <p:nvPr/>
            </p:nvSpPr>
            <p:spPr bwMode="auto">
              <a:xfrm>
                <a:off x="5049" y="3943"/>
                <a:ext cx="87" cy="58"/>
              </a:xfrm>
              <a:prstGeom prst="line">
                <a:avLst/>
              </a:prstGeom>
              <a:noFill/>
              <a:ln w="12700">
                <a:solidFill>
                  <a:srgbClr val="000000"/>
                </a:solidFill>
                <a:round/>
                <a:headEnd/>
                <a:tailEnd/>
              </a:ln>
            </p:spPr>
            <p:txBody>
              <a:bodyPr wrap="none" anchor="ctr"/>
              <a:lstStyle/>
              <a:p>
                <a:endParaRPr lang="en-US"/>
              </a:p>
            </p:txBody>
          </p:sp>
          <p:sp>
            <p:nvSpPr>
              <p:cNvPr id="9600" name="Line 167"/>
              <p:cNvSpPr>
                <a:spLocks noChangeShapeType="1"/>
              </p:cNvSpPr>
              <p:nvPr/>
            </p:nvSpPr>
            <p:spPr bwMode="auto">
              <a:xfrm flipV="1">
                <a:off x="5144" y="3988"/>
                <a:ext cx="3" cy="21"/>
              </a:xfrm>
              <a:prstGeom prst="line">
                <a:avLst/>
              </a:prstGeom>
              <a:noFill/>
              <a:ln w="12700">
                <a:solidFill>
                  <a:srgbClr val="000000"/>
                </a:solidFill>
                <a:round/>
                <a:headEnd/>
                <a:tailEnd/>
              </a:ln>
            </p:spPr>
            <p:txBody>
              <a:bodyPr wrap="none" anchor="ctr"/>
              <a:lstStyle/>
              <a:p>
                <a:endParaRPr lang="en-US"/>
              </a:p>
            </p:txBody>
          </p:sp>
          <p:sp>
            <p:nvSpPr>
              <p:cNvPr id="9601" name="Line 168"/>
              <p:cNvSpPr>
                <a:spLocks noChangeShapeType="1"/>
              </p:cNvSpPr>
              <p:nvPr/>
            </p:nvSpPr>
            <p:spPr bwMode="auto">
              <a:xfrm flipV="1">
                <a:off x="5151" y="3943"/>
                <a:ext cx="0" cy="53"/>
              </a:xfrm>
              <a:prstGeom prst="line">
                <a:avLst/>
              </a:prstGeom>
              <a:noFill/>
              <a:ln w="12700">
                <a:solidFill>
                  <a:srgbClr val="000000"/>
                </a:solidFill>
                <a:round/>
                <a:headEnd/>
                <a:tailEnd/>
              </a:ln>
            </p:spPr>
            <p:txBody>
              <a:bodyPr wrap="none" anchor="ctr"/>
              <a:lstStyle/>
              <a:p>
                <a:endParaRPr lang="en-US"/>
              </a:p>
            </p:txBody>
          </p:sp>
          <p:sp>
            <p:nvSpPr>
              <p:cNvPr id="9602" name="Line 169"/>
              <p:cNvSpPr>
                <a:spLocks noChangeShapeType="1"/>
              </p:cNvSpPr>
              <p:nvPr/>
            </p:nvSpPr>
            <p:spPr bwMode="auto">
              <a:xfrm flipV="1">
                <a:off x="5155" y="3923"/>
                <a:ext cx="23" cy="28"/>
              </a:xfrm>
              <a:prstGeom prst="line">
                <a:avLst/>
              </a:prstGeom>
              <a:noFill/>
              <a:ln w="12700">
                <a:solidFill>
                  <a:srgbClr val="000000"/>
                </a:solidFill>
                <a:round/>
                <a:headEnd/>
                <a:tailEnd/>
              </a:ln>
            </p:spPr>
            <p:txBody>
              <a:bodyPr wrap="none" anchor="ctr"/>
              <a:lstStyle/>
              <a:p>
                <a:endParaRPr lang="en-US"/>
              </a:p>
            </p:txBody>
          </p:sp>
          <p:sp>
            <p:nvSpPr>
              <p:cNvPr id="9603" name="Line 170"/>
              <p:cNvSpPr>
                <a:spLocks noChangeShapeType="1"/>
              </p:cNvSpPr>
              <p:nvPr/>
            </p:nvSpPr>
            <p:spPr bwMode="auto">
              <a:xfrm flipV="1">
                <a:off x="5177" y="3798"/>
                <a:ext cx="127" cy="100"/>
              </a:xfrm>
              <a:prstGeom prst="line">
                <a:avLst/>
              </a:prstGeom>
              <a:noFill/>
              <a:ln w="12700">
                <a:solidFill>
                  <a:srgbClr val="FFFFFF"/>
                </a:solidFill>
                <a:round/>
                <a:headEnd/>
                <a:tailEnd/>
              </a:ln>
            </p:spPr>
            <p:txBody>
              <a:bodyPr wrap="none" anchor="ctr"/>
              <a:lstStyle/>
              <a:p>
                <a:endParaRPr lang="en-US"/>
              </a:p>
            </p:txBody>
          </p:sp>
          <p:sp>
            <p:nvSpPr>
              <p:cNvPr id="9604" name="Line 171"/>
              <p:cNvSpPr>
                <a:spLocks noChangeShapeType="1"/>
              </p:cNvSpPr>
              <p:nvPr/>
            </p:nvSpPr>
            <p:spPr bwMode="auto">
              <a:xfrm flipV="1">
                <a:off x="5206" y="3813"/>
                <a:ext cx="129" cy="98"/>
              </a:xfrm>
              <a:prstGeom prst="line">
                <a:avLst/>
              </a:prstGeom>
              <a:noFill/>
              <a:ln w="12700">
                <a:solidFill>
                  <a:srgbClr val="FFFFFF"/>
                </a:solidFill>
                <a:round/>
                <a:headEnd/>
                <a:tailEnd/>
              </a:ln>
            </p:spPr>
            <p:txBody>
              <a:bodyPr wrap="none" anchor="ctr"/>
              <a:lstStyle/>
              <a:p>
                <a:endParaRPr lang="en-US"/>
              </a:p>
            </p:txBody>
          </p:sp>
          <p:sp>
            <p:nvSpPr>
              <p:cNvPr id="9605" name="Line 172"/>
              <p:cNvSpPr>
                <a:spLocks noChangeShapeType="1"/>
              </p:cNvSpPr>
              <p:nvPr/>
            </p:nvSpPr>
            <p:spPr bwMode="auto">
              <a:xfrm flipV="1">
                <a:off x="5323" y="3865"/>
                <a:ext cx="24" cy="33"/>
              </a:xfrm>
              <a:prstGeom prst="line">
                <a:avLst/>
              </a:prstGeom>
              <a:noFill/>
              <a:ln w="12700">
                <a:solidFill>
                  <a:srgbClr val="FFFFFF"/>
                </a:solidFill>
                <a:round/>
                <a:headEnd/>
                <a:tailEnd/>
              </a:ln>
            </p:spPr>
            <p:txBody>
              <a:bodyPr wrap="none" anchor="ctr"/>
              <a:lstStyle/>
              <a:p>
                <a:endParaRPr lang="en-US"/>
              </a:p>
            </p:txBody>
          </p:sp>
          <p:sp>
            <p:nvSpPr>
              <p:cNvPr id="9606" name="Line 173"/>
              <p:cNvSpPr>
                <a:spLocks noChangeShapeType="1"/>
              </p:cNvSpPr>
              <p:nvPr/>
            </p:nvSpPr>
            <p:spPr bwMode="auto">
              <a:xfrm flipV="1">
                <a:off x="5323" y="3903"/>
                <a:ext cx="24" cy="34"/>
              </a:xfrm>
              <a:prstGeom prst="line">
                <a:avLst/>
              </a:prstGeom>
              <a:noFill/>
              <a:ln w="12700">
                <a:solidFill>
                  <a:srgbClr val="FFFFFF"/>
                </a:solidFill>
                <a:round/>
                <a:headEnd/>
                <a:tailEnd/>
              </a:ln>
            </p:spPr>
            <p:txBody>
              <a:bodyPr wrap="none" anchor="ctr"/>
              <a:lstStyle/>
              <a:p>
                <a:endParaRPr lang="en-US"/>
              </a:p>
            </p:txBody>
          </p:sp>
          <p:sp>
            <p:nvSpPr>
              <p:cNvPr id="9607" name="Line 174"/>
              <p:cNvSpPr>
                <a:spLocks noChangeShapeType="1"/>
              </p:cNvSpPr>
              <p:nvPr/>
            </p:nvSpPr>
            <p:spPr bwMode="auto">
              <a:xfrm flipV="1">
                <a:off x="5198" y="3792"/>
                <a:ext cx="20" cy="29"/>
              </a:xfrm>
              <a:prstGeom prst="line">
                <a:avLst/>
              </a:prstGeom>
              <a:noFill/>
              <a:ln w="12700">
                <a:solidFill>
                  <a:srgbClr val="FFFFFF"/>
                </a:solidFill>
                <a:round/>
                <a:headEnd/>
                <a:tailEnd/>
              </a:ln>
            </p:spPr>
            <p:txBody>
              <a:bodyPr wrap="none" anchor="ctr"/>
              <a:lstStyle/>
              <a:p>
                <a:endParaRPr lang="en-US"/>
              </a:p>
            </p:txBody>
          </p:sp>
          <p:sp>
            <p:nvSpPr>
              <p:cNvPr id="9608" name="Line 175"/>
              <p:cNvSpPr>
                <a:spLocks noChangeShapeType="1"/>
              </p:cNvSpPr>
              <p:nvPr/>
            </p:nvSpPr>
            <p:spPr bwMode="auto">
              <a:xfrm flipV="1">
                <a:off x="5144" y="3792"/>
                <a:ext cx="14" cy="29"/>
              </a:xfrm>
              <a:prstGeom prst="line">
                <a:avLst/>
              </a:prstGeom>
              <a:noFill/>
              <a:ln w="12700">
                <a:solidFill>
                  <a:srgbClr val="FFFFFF"/>
                </a:solidFill>
                <a:round/>
                <a:headEnd/>
                <a:tailEnd/>
              </a:ln>
            </p:spPr>
            <p:txBody>
              <a:bodyPr wrap="none" anchor="ctr"/>
              <a:lstStyle/>
              <a:p>
                <a:endParaRPr lang="en-US"/>
              </a:p>
            </p:txBody>
          </p:sp>
        </p:grpSp>
        <p:grpSp>
          <p:nvGrpSpPr>
            <p:cNvPr id="13" name="Group 357"/>
            <p:cNvGrpSpPr>
              <a:grpSpLocks/>
            </p:cNvGrpSpPr>
            <p:nvPr/>
          </p:nvGrpSpPr>
          <p:grpSpPr bwMode="auto">
            <a:xfrm>
              <a:off x="2895600" y="2971800"/>
              <a:ext cx="1943100" cy="2266950"/>
              <a:chOff x="1824" y="1872"/>
              <a:chExt cx="1224" cy="1428"/>
            </a:xfrm>
          </p:grpSpPr>
          <p:sp>
            <p:nvSpPr>
              <p:cNvPr id="9317" name="Freeform 358"/>
              <p:cNvSpPr>
                <a:spLocks/>
              </p:cNvSpPr>
              <p:nvPr/>
            </p:nvSpPr>
            <p:spPr bwMode="auto">
              <a:xfrm>
                <a:off x="1824" y="1898"/>
                <a:ext cx="1090" cy="1402"/>
              </a:xfrm>
              <a:custGeom>
                <a:avLst/>
                <a:gdLst>
                  <a:gd name="T0" fmla="*/ 138 w 1090"/>
                  <a:gd name="T1" fmla="*/ 202 h 1402"/>
                  <a:gd name="T2" fmla="*/ 92 w 1090"/>
                  <a:gd name="T3" fmla="*/ 205 h 1402"/>
                  <a:gd name="T4" fmla="*/ 52 w 1090"/>
                  <a:gd name="T5" fmla="*/ 196 h 1402"/>
                  <a:gd name="T6" fmla="*/ 11 w 1090"/>
                  <a:gd name="T7" fmla="*/ 130 h 1402"/>
                  <a:gd name="T8" fmla="*/ 3 w 1090"/>
                  <a:gd name="T9" fmla="*/ 53 h 1402"/>
                  <a:gd name="T10" fmla="*/ 57 w 1090"/>
                  <a:gd name="T11" fmla="*/ 17 h 1402"/>
                  <a:gd name="T12" fmla="*/ 117 w 1090"/>
                  <a:gd name="T13" fmla="*/ 6 h 1402"/>
                  <a:gd name="T14" fmla="*/ 181 w 1090"/>
                  <a:gd name="T15" fmla="*/ 0 h 1402"/>
                  <a:gd name="T16" fmla="*/ 244 w 1090"/>
                  <a:gd name="T17" fmla="*/ 3 h 1402"/>
                  <a:gd name="T18" fmla="*/ 306 w 1090"/>
                  <a:gd name="T19" fmla="*/ 8 h 1402"/>
                  <a:gd name="T20" fmla="*/ 370 w 1090"/>
                  <a:gd name="T21" fmla="*/ 18 h 1402"/>
                  <a:gd name="T22" fmla="*/ 387 w 1090"/>
                  <a:gd name="T23" fmla="*/ 31 h 1402"/>
                  <a:gd name="T24" fmla="*/ 410 w 1090"/>
                  <a:gd name="T25" fmla="*/ 126 h 1402"/>
                  <a:gd name="T26" fmla="*/ 421 w 1090"/>
                  <a:gd name="T27" fmla="*/ 253 h 1402"/>
                  <a:gd name="T28" fmla="*/ 427 w 1090"/>
                  <a:gd name="T29" fmla="*/ 378 h 1402"/>
                  <a:gd name="T30" fmla="*/ 435 w 1090"/>
                  <a:gd name="T31" fmla="*/ 641 h 1402"/>
                  <a:gd name="T32" fmla="*/ 429 w 1090"/>
                  <a:gd name="T33" fmla="*/ 903 h 1402"/>
                  <a:gd name="T34" fmla="*/ 421 w 1090"/>
                  <a:gd name="T35" fmla="*/ 1085 h 1402"/>
                  <a:gd name="T36" fmla="*/ 461 w 1090"/>
                  <a:gd name="T37" fmla="*/ 1102 h 1402"/>
                  <a:gd name="T38" fmla="*/ 505 w 1090"/>
                  <a:gd name="T39" fmla="*/ 1110 h 1402"/>
                  <a:gd name="T40" fmla="*/ 554 w 1090"/>
                  <a:gd name="T41" fmla="*/ 1123 h 1402"/>
                  <a:gd name="T42" fmla="*/ 609 w 1090"/>
                  <a:gd name="T43" fmla="*/ 1136 h 1402"/>
                  <a:gd name="T44" fmla="*/ 660 w 1090"/>
                  <a:gd name="T45" fmla="*/ 1147 h 1402"/>
                  <a:gd name="T46" fmla="*/ 713 w 1090"/>
                  <a:gd name="T47" fmla="*/ 1160 h 1402"/>
                  <a:gd name="T48" fmla="*/ 767 w 1090"/>
                  <a:gd name="T49" fmla="*/ 1171 h 1402"/>
                  <a:gd name="T50" fmla="*/ 816 w 1090"/>
                  <a:gd name="T51" fmla="*/ 1182 h 1402"/>
                  <a:gd name="T52" fmla="*/ 853 w 1090"/>
                  <a:gd name="T53" fmla="*/ 1192 h 1402"/>
                  <a:gd name="T54" fmla="*/ 890 w 1090"/>
                  <a:gd name="T55" fmla="*/ 1199 h 1402"/>
                  <a:gd name="T56" fmla="*/ 926 w 1090"/>
                  <a:gd name="T57" fmla="*/ 1204 h 1402"/>
                  <a:gd name="T58" fmla="*/ 963 w 1090"/>
                  <a:gd name="T59" fmla="*/ 1206 h 1402"/>
                  <a:gd name="T60" fmla="*/ 1000 w 1090"/>
                  <a:gd name="T61" fmla="*/ 1206 h 1402"/>
                  <a:gd name="T62" fmla="*/ 1017 w 1090"/>
                  <a:gd name="T63" fmla="*/ 1234 h 1402"/>
                  <a:gd name="T64" fmla="*/ 1052 w 1090"/>
                  <a:gd name="T65" fmla="*/ 1234 h 1402"/>
                  <a:gd name="T66" fmla="*/ 1088 w 1090"/>
                  <a:gd name="T67" fmla="*/ 1251 h 1402"/>
                  <a:gd name="T68" fmla="*/ 1077 w 1090"/>
                  <a:gd name="T69" fmla="*/ 1304 h 1402"/>
                  <a:gd name="T70" fmla="*/ 1052 w 1090"/>
                  <a:gd name="T71" fmla="*/ 1346 h 1402"/>
                  <a:gd name="T72" fmla="*/ 1017 w 1090"/>
                  <a:gd name="T73" fmla="*/ 1377 h 1402"/>
                  <a:gd name="T74" fmla="*/ 972 w 1090"/>
                  <a:gd name="T75" fmla="*/ 1391 h 1402"/>
                  <a:gd name="T76" fmla="*/ 911 w 1090"/>
                  <a:gd name="T77" fmla="*/ 1399 h 1402"/>
                  <a:gd name="T78" fmla="*/ 850 w 1090"/>
                  <a:gd name="T79" fmla="*/ 1399 h 1402"/>
                  <a:gd name="T80" fmla="*/ 791 w 1090"/>
                  <a:gd name="T81" fmla="*/ 1394 h 1402"/>
                  <a:gd name="T82" fmla="*/ 731 w 1090"/>
                  <a:gd name="T83" fmla="*/ 1382 h 1402"/>
                  <a:gd name="T84" fmla="*/ 672 w 1090"/>
                  <a:gd name="T85" fmla="*/ 1366 h 1402"/>
                  <a:gd name="T86" fmla="*/ 618 w 1090"/>
                  <a:gd name="T87" fmla="*/ 1348 h 1402"/>
                  <a:gd name="T88" fmla="*/ 565 w 1090"/>
                  <a:gd name="T89" fmla="*/ 1329 h 1402"/>
                  <a:gd name="T90" fmla="*/ 517 w 1090"/>
                  <a:gd name="T91" fmla="*/ 1312 h 1402"/>
                  <a:gd name="T92" fmla="*/ 467 w 1090"/>
                  <a:gd name="T93" fmla="*/ 1297 h 1402"/>
                  <a:gd name="T94" fmla="*/ 413 w 1090"/>
                  <a:gd name="T95" fmla="*/ 1286 h 1402"/>
                  <a:gd name="T96" fmla="*/ 335 w 1090"/>
                  <a:gd name="T97" fmla="*/ 1256 h 1402"/>
                  <a:gd name="T98" fmla="*/ 265 w 1090"/>
                  <a:gd name="T99" fmla="*/ 1238 h 1402"/>
                  <a:gd name="T100" fmla="*/ 228 w 1090"/>
                  <a:gd name="T101" fmla="*/ 1202 h 1402"/>
                  <a:gd name="T102" fmla="*/ 199 w 1090"/>
                  <a:gd name="T103" fmla="*/ 1075 h 1402"/>
                  <a:gd name="T104" fmla="*/ 198 w 1090"/>
                  <a:gd name="T105" fmla="*/ 866 h 1402"/>
                  <a:gd name="T106" fmla="*/ 214 w 1090"/>
                  <a:gd name="T107" fmla="*/ 651 h 1402"/>
                  <a:gd name="T108" fmla="*/ 213 w 1090"/>
                  <a:gd name="T109" fmla="*/ 506 h 1402"/>
                  <a:gd name="T110" fmla="*/ 197 w 1090"/>
                  <a:gd name="T111" fmla="*/ 357 h 1402"/>
                  <a:gd name="T112" fmla="*/ 179 w 1090"/>
                  <a:gd name="T113" fmla="*/ 250 h 140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90"/>
                  <a:gd name="T172" fmla="*/ 0 h 1402"/>
                  <a:gd name="T173" fmla="*/ 1090 w 1090"/>
                  <a:gd name="T174" fmla="*/ 1402 h 140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90" h="1402">
                    <a:moveTo>
                      <a:pt x="163" y="212"/>
                    </a:moveTo>
                    <a:lnTo>
                      <a:pt x="152" y="205"/>
                    </a:lnTo>
                    <a:lnTo>
                      <a:pt x="138" y="202"/>
                    </a:lnTo>
                    <a:lnTo>
                      <a:pt x="123" y="202"/>
                    </a:lnTo>
                    <a:lnTo>
                      <a:pt x="107" y="203"/>
                    </a:lnTo>
                    <a:lnTo>
                      <a:pt x="92" y="205"/>
                    </a:lnTo>
                    <a:lnTo>
                      <a:pt x="77" y="205"/>
                    </a:lnTo>
                    <a:lnTo>
                      <a:pt x="62" y="202"/>
                    </a:lnTo>
                    <a:lnTo>
                      <a:pt x="52" y="196"/>
                    </a:lnTo>
                    <a:lnTo>
                      <a:pt x="37" y="178"/>
                    </a:lnTo>
                    <a:lnTo>
                      <a:pt x="23" y="155"/>
                    </a:lnTo>
                    <a:lnTo>
                      <a:pt x="11" y="130"/>
                    </a:lnTo>
                    <a:lnTo>
                      <a:pt x="2" y="105"/>
                    </a:lnTo>
                    <a:lnTo>
                      <a:pt x="0" y="77"/>
                    </a:lnTo>
                    <a:lnTo>
                      <a:pt x="3" y="53"/>
                    </a:lnTo>
                    <a:lnTo>
                      <a:pt x="16" y="35"/>
                    </a:lnTo>
                    <a:lnTo>
                      <a:pt x="37" y="24"/>
                    </a:lnTo>
                    <a:lnTo>
                      <a:pt x="57" y="17"/>
                    </a:lnTo>
                    <a:lnTo>
                      <a:pt x="77" y="11"/>
                    </a:lnTo>
                    <a:lnTo>
                      <a:pt x="97" y="8"/>
                    </a:lnTo>
                    <a:lnTo>
                      <a:pt x="117" y="6"/>
                    </a:lnTo>
                    <a:lnTo>
                      <a:pt x="138" y="3"/>
                    </a:lnTo>
                    <a:lnTo>
                      <a:pt x="160" y="1"/>
                    </a:lnTo>
                    <a:lnTo>
                      <a:pt x="181" y="0"/>
                    </a:lnTo>
                    <a:lnTo>
                      <a:pt x="201" y="0"/>
                    </a:lnTo>
                    <a:lnTo>
                      <a:pt x="222" y="1"/>
                    </a:lnTo>
                    <a:lnTo>
                      <a:pt x="244" y="3"/>
                    </a:lnTo>
                    <a:lnTo>
                      <a:pt x="265" y="4"/>
                    </a:lnTo>
                    <a:lnTo>
                      <a:pt x="286" y="6"/>
                    </a:lnTo>
                    <a:lnTo>
                      <a:pt x="306" y="8"/>
                    </a:lnTo>
                    <a:lnTo>
                      <a:pt x="328" y="11"/>
                    </a:lnTo>
                    <a:lnTo>
                      <a:pt x="349" y="14"/>
                    </a:lnTo>
                    <a:lnTo>
                      <a:pt x="370" y="18"/>
                    </a:lnTo>
                    <a:lnTo>
                      <a:pt x="375" y="20"/>
                    </a:lnTo>
                    <a:lnTo>
                      <a:pt x="380" y="24"/>
                    </a:lnTo>
                    <a:lnTo>
                      <a:pt x="387" y="31"/>
                    </a:lnTo>
                    <a:lnTo>
                      <a:pt x="391" y="42"/>
                    </a:lnTo>
                    <a:lnTo>
                      <a:pt x="400" y="84"/>
                    </a:lnTo>
                    <a:lnTo>
                      <a:pt x="410" y="126"/>
                    </a:lnTo>
                    <a:lnTo>
                      <a:pt x="415" y="168"/>
                    </a:lnTo>
                    <a:lnTo>
                      <a:pt x="420" y="210"/>
                    </a:lnTo>
                    <a:lnTo>
                      <a:pt x="421" y="253"/>
                    </a:lnTo>
                    <a:lnTo>
                      <a:pt x="425" y="295"/>
                    </a:lnTo>
                    <a:lnTo>
                      <a:pt x="426" y="336"/>
                    </a:lnTo>
                    <a:lnTo>
                      <a:pt x="427" y="378"/>
                    </a:lnTo>
                    <a:lnTo>
                      <a:pt x="430" y="466"/>
                    </a:lnTo>
                    <a:lnTo>
                      <a:pt x="434" y="553"/>
                    </a:lnTo>
                    <a:lnTo>
                      <a:pt x="435" y="641"/>
                    </a:lnTo>
                    <a:lnTo>
                      <a:pt x="435" y="728"/>
                    </a:lnTo>
                    <a:lnTo>
                      <a:pt x="434" y="815"/>
                    </a:lnTo>
                    <a:lnTo>
                      <a:pt x="429" y="903"/>
                    </a:lnTo>
                    <a:lnTo>
                      <a:pt x="421" y="988"/>
                    </a:lnTo>
                    <a:lnTo>
                      <a:pt x="410" y="1076"/>
                    </a:lnTo>
                    <a:lnTo>
                      <a:pt x="421" y="1085"/>
                    </a:lnTo>
                    <a:lnTo>
                      <a:pt x="435" y="1093"/>
                    </a:lnTo>
                    <a:lnTo>
                      <a:pt x="448" y="1098"/>
                    </a:lnTo>
                    <a:lnTo>
                      <a:pt x="461" y="1102"/>
                    </a:lnTo>
                    <a:lnTo>
                      <a:pt x="476" y="1104"/>
                    </a:lnTo>
                    <a:lnTo>
                      <a:pt x="490" y="1106"/>
                    </a:lnTo>
                    <a:lnTo>
                      <a:pt x="505" y="1110"/>
                    </a:lnTo>
                    <a:lnTo>
                      <a:pt x="519" y="1114"/>
                    </a:lnTo>
                    <a:lnTo>
                      <a:pt x="537" y="1119"/>
                    </a:lnTo>
                    <a:lnTo>
                      <a:pt x="554" y="1123"/>
                    </a:lnTo>
                    <a:lnTo>
                      <a:pt x="573" y="1128"/>
                    </a:lnTo>
                    <a:lnTo>
                      <a:pt x="589" y="1132"/>
                    </a:lnTo>
                    <a:lnTo>
                      <a:pt x="609" y="1136"/>
                    </a:lnTo>
                    <a:lnTo>
                      <a:pt x="625" y="1140"/>
                    </a:lnTo>
                    <a:lnTo>
                      <a:pt x="643" y="1143"/>
                    </a:lnTo>
                    <a:lnTo>
                      <a:pt x="660" y="1147"/>
                    </a:lnTo>
                    <a:lnTo>
                      <a:pt x="678" y="1152"/>
                    </a:lnTo>
                    <a:lnTo>
                      <a:pt x="695" y="1156"/>
                    </a:lnTo>
                    <a:lnTo>
                      <a:pt x="713" y="1160"/>
                    </a:lnTo>
                    <a:lnTo>
                      <a:pt x="732" y="1163"/>
                    </a:lnTo>
                    <a:lnTo>
                      <a:pt x="748" y="1167"/>
                    </a:lnTo>
                    <a:lnTo>
                      <a:pt x="767" y="1171"/>
                    </a:lnTo>
                    <a:lnTo>
                      <a:pt x="785" y="1177"/>
                    </a:lnTo>
                    <a:lnTo>
                      <a:pt x="803" y="1180"/>
                    </a:lnTo>
                    <a:lnTo>
                      <a:pt x="816" y="1182"/>
                    </a:lnTo>
                    <a:lnTo>
                      <a:pt x="828" y="1187"/>
                    </a:lnTo>
                    <a:lnTo>
                      <a:pt x="840" y="1189"/>
                    </a:lnTo>
                    <a:lnTo>
                      <a:pt x="853" y="1192"/>
                    </a:lnTo>
                    <a:lnTo>
                      <a:pt x="865" y="1194"/>
                    </a:lnTo>
                    <a:lnTo>
                      <a:pt x="878" y="1198"/>
                    </a:lnTo>
                    <a:lnTo>
                      <a:pt x="890" y="1199"/>
                    </a:lnTo>
                    <a:lnTo>
                      <a:pt x="902" y="1200"/>
                    </a:lnTo>
                    <a:lnTo>
                      <a:pt x="915" y="1202"/>
                    </a:lnTo>
                    <a:lnTo>
                      <a:pt x="926" y="1204"/>
                    </a:lnTo>
                    <a:lnTo>
                      <a:pt x="938" y="1205"/>
                    </a:lnTo>
                    <a:lnTo>
                      <a:pt x="951" y="1206"/>
                    </a:lnTo>
                    <a:lnTo>
                      <a:pt x="963" y="1206"/>
                    </a:lnTo>
                    <a:lnTo>
                      <a:pt x="975" y="1206"/>
                    </a:lnTo>
                    <a:lnTo>
                      <a:pt x="987" y="1206"/>
                    </a:lnTo>
                    <a:lnTo>
                      <a:pt x="1000" y="1206"/>
                    </a:lnTo>
                    <a:lnTo>
                      <a:pt x="1002" y="1221"/>
                    </a:lnTo>
                    <a:lnTo>
                      <a:pt x="1007" y="1230"/>
                    </a:lnTo>
                    <a:lnTo>
                      <a:pt x="1017" y="1234"/>
                    </a:lnTo>
                    <a:lnTo>
                      <a:pt x="1027" y="1235"/>
                    </a:lnTo>
                    <a:lnTo>
                      <a:pt x="1040" y="1234"/>
                    </a:lnTo>
                    <a:lnTo>
                      <a:pt x="1052" y="1234"/>
                    </a:lnTo>
                    <a:lnTo>
                      <a:pt x="1065" y="1234"/>
                    </a:lnTo>
                    <a:lnTo>
                      <a:pt x="1076" y="1238"/>
                    </a:lnTo>
                    <a:lnTo>
                      <a:pt x="1088" y="1251"/>
                    </a:lnTo>
                    <a:lnTo>
                      <a:pt x="1089" y="1269"/>
                    </a:lnTo>
                    <a:lnTo>
                      <a:pt x="1084" y="1288"/>
                    </a:lnTo>
                    <a:lnTo>
                      <a:pt x="1077" y="1304"/>
                    </a:lnTo>
                    <a:lnTo>
                      <a:pt x="1071" y="1319"/>
                    </a:lnTo>
                    <a:lnTo>
                      <a:pt x="1062" y="1333"/>
                    </a:lnTo>
                    <a:lnTo>
                      <a:pt x="1052" y="1346"/>
                    </a:lnTo>
                    <a:lnTo>
                      <a:pt x="1042" y="1357"/>
                    </a:lnTo>
                    <a:lnTo>
                      <a:pt x="1030" y="1368"/>
                    </a:lnTo>
                    <a:lnTo>
                      <a:pt x="1017" y="1377"/>
                    </a:lnTo>
                    <a:lnTo>
                      <a:pt x="1005" y="1384"/>
                    </a:lnTo>
                    <a:lnTo>
                      <a:pt x="992" y="1388"/>
                    </a:lnTo>
                    <a:lnTo>
                      <a:pt x="972" y="1391"/>
                    </a:lnTo>
                    <a:lnTo>
                      <a:pt x="951" y="1396"/>
                    </a:lnTo>
                    <a:lnTo>
                      <a:pt x="932" y="1398"/>
                    </a:lnTo>
                    <a:lnTo>
                      <a:pt x="911" y="1399"/>
                    </a:lnTo>
                    <a:lnTo>
                      <a:pt x="890" y="1401"/>
                    </a:lnTo>
                    <a:lnTo>
                      <a:pt x="871" y="1401"/>
                    </a:lnTo>
                    <a:lnTo>
                      <a:pt x="850" y="1399"/>
                    </a:lnTo>
                    <a:lnTo>
                      <a:pt x="830" y="1398"/>
                    </a:lnTo>
                    <a:lnTo>
                      <a:pt x="810" y="1396"/>
                    </a:lnTo>
                    <a:lnTo>
                      <a:pt x="791" y="1394"/>
                    </a:lnTo>
                    <a:lnTo>
                      <a:pt x="770" y="1390"/>
                    </a:lnTo>
                    <a:lnTo>
                      <a:pt x="751" y="1386"/>
                    </a:lnTo>
                    <a:lnTo>
                      <a:pt x="731" y="1382"/>
                    </a:lnTo>
                    <a:lnTo>
                      <a:pt x="711" y="1377"/>
                    </a:lnTo>
                    <a:lnTo>
                      <a:pt x="692" y="1372"/>
                    </a:lnTo>
                    <a:lnTo>
                      <a:pt x="672" y="1366"/>
                    </a:lnTo>
                    <a:lnTo>
                      <a:pt x="653" y="1359"/>
                    </a:lnTo>
                    <a:lnTo>
                      <a:pt x="634" y="1353"/>
                    </a:lnTo>
                    <a:lnTo>
                      <a:pt x="618" y="1348"/>
                    </a:lnTo>
                    <a:lnTo>
                      <a:pt x="600" y="1341"/>
                    </a:lnTo>
                    <a:lnTo>
                      <a:pt x="583" y="1334"/>
                    </a:lnTo>
                    <a:lnTo>
                      <a:pt x="565" y="1329"/>
                    </a:lnTo>
                    <a:lnTo>
                      <a:pt x="549" y="1322"/>
                    </a:lnTo>
                    <a:lnTo>
                      <a:pt x="534" y="1317"/>
                    </a:lnTo>
                    <a:lnTo>
                      <a:pt x="517" y="1312"/>
                    </a:lnTo>
                    <a:lnTo>
                      <a:pt x="501" y="1307"/>
                    </a:lnTo>
                    <a:lnTo>
                      <a:pt x="483" y="1302"/>
                    </a:lnTo>
                    <a:lnTo>
                      <a:pt x="467" y="1297"/>
                    </a:lnTo>
                    <a:lnTo>
                      <a:pt x="450" y="1292"/>
                    </a:lnTo>
                    <a:lnTo>
                      <a:pt x="431" y="1288"/>
                    </a:lnTo>
                    <a:lnTo>
                      <a:pt x="413" y="1286"/>
                    </a:lnTo>
                    <a:lnTo>
                      <a:pt x="393" y="1282"/>
                    </a:lnTo>
                    <a:lnTo>
                      <a:pt x="364" y="1266"/>
                    </a:lnTo>
                    <a:lnTo>
                      <a:pt x="335" y="1256"/>
                    </a:lnTo>
                    <a:lnTo>
                      <a:pt x="309" y="1248"/>
                    </a:lnTo>
                    <a:lnTo>
                      <a:pt x="286" y="1243"/>
                    </a:lnTo>
                    <a:lnTo>
                      <a:pt x="265" y="1238"/>
                    </a:lnTo>
                    <a:lnTo>
                      <a:pt x="250" y="1230"/>
                    </a:lnTo>
                    <a:lnTo>
                      <a:pt x="236" y="1219"/>
                    </a:lnTo>
                    <a:lnTo>
                      <a:pt x="228" y="1202"/>
                    </a:lnTo>
                    <a:lnTo>
                      <a:pt x="215" y="1160"/>
                    </a:lnTo>
                    <a:lnTo>
                      <a:pt x="205" y="1117"/>
                    </a:lnTo>
                    <a:lnTo>
                      <a:pt x="199" y="1075"/>
                    </a:lnTo>
                    <a:lnTo>
                      <a:pt x="197" y="1029"/>
                    </a:lnTo>
                    <a:lnTo>
                      <a:pt x="197" y="950"/>
                    </a:lnTo>
                    <a:lnTo>
                      <a:pt x="198" y="866"/>
                    </a:lnTo>
                    <a:lnTo>
                      <a:pt x="202" y="782"/>
                    </a:lnTo>
                    <a:lnTo>
                      <a:pt x="209" y="701"/>
                    </a:lnTo>
                    <a:lnTo>
                      <a:pt x="214" y="651"/>
                    </a:lnTo>
                    <a:lnTo>
                      <a:pt x="216" y="603"/>
                    </a:lnTo>
                    <a:lnTo>
                      <a:pt x="215" y="553"/>
                    </a:lnTo>
                    <a:lnTo>
                      <a:pt x="213" y="506"/>
                    </a:lnTo>
                    <a:lnTo>
                      <a:pt x="209" y="458"/>
                    </a:lnTo>
                    <a:lnTo>
                      <a:pt x="203" y="408"/>
                    </a:lnTo>
                    <a:lnTo>
                      <a:pt x="197" y="357"/>
                    </a:lnTo>
                    <a:lnTo>
                      <a:pt x="189" y="305"/>
                    </a:lnTo>
                    <a:lnTo>
                      <a:pt x="184" y="278"/>
                    </a:lnTo>
                    <a:lnTo>
                      <a:pt x="179" y="250"/>
                    </a:lnTo>
                    <a:lnTo>
                      <a:pt x="174" y="227"/>
                    </a:lnTo>
                    <a:lnTo>
                      <a:pt x="163" y="212"/>
                    </a:lnTo>
                  </a:path>
                </a:pathLst>
              </a:custGeom>
              <a:solidFill>
                <a:srgbClr val="000000"/>
              </a:solidFill>
              <a:ln w="12700" cap="rnd" cmpd="sng">
                <a:noFill/>
                <a:prstDash val="solid"/>
                <a:round/>
                <a:headEnd type="none" w="med" len="med"/>
                <a:tailEnd type="none" w="med" len="med"/>
              </a:ln>
            </p:spPr>
            <p:txBody>
              <a:bodyPr/>
              <a:lstStyle/>
              <a:p>
                <a:endParaRPr lang="en-US"/>
              </a:p>
            </p:txBody>
          </p:sp>
          <p:sp>
            <p:nvSpPr>
              <p:cNvPr id="9318" name="Freeform 359"/>
              <p:cNvSpPr>
                <a:spLocks/>
              </p:cNvSpPr>
              <p:nvPr/>
            </p:nvSpPr>
            <p:spPr bwMode="auto">
              <a:xfrm>
                <a:off x="1975" y="1872"/>
                <a:ext cx="1073" cy="1305"/>
              </a:xfrm>
              <a:custGeom>
                <a:avLst/>
                <a:gdLst>
                  <a:gd name="T0" fmla="*/ 724 w 1073"/>
                  <a:gd name="T1" fmla="*/ 91 h 1305"/>
                  <a:gd name="T2" fmla="*/ 679 w 1073"/>
                  <a:gd name="T3" fmla="*/ 88 h 1305"/>
                  <a:gd name="T4" fmla="*/ 632 w 1073"/>
                  <a:gd name="T5" fmla="*/ 93 h 1305"/>
                  <a:gd name="T6" fmla="*/ 590 w 1073"/>
                  <a:gd name="T7" fmla="*/ 101 h 1305"/>
                  <a:gd name="T8" fmla="*/ 551 w 1073"/>
                  <a:gd name="T9" fmla="*/ 105 h 1305"/>
                  <a:gd name="T10" fmla="*/ 511 w 1073"/>
                  <a:gd name="T11" fmla="*/ 104 h 1305"/>
                  <a:gd name="T12" fmla="*/ 471 w 1073"/>
                  <a:gd name="T13" fmla="*/ 100 h 1305"/>
                  <a:gd name="T14" fmla="*/ 430 w 1073"/>
                  <a:gd name="T15" fmla="*/ 87 h 1305"/>
                  <a:gd name="T16" fmla="*/ 373 w 1073"/>
                  <a:gd name="T17" fmla="*/ 61 h 1305"/>
                  <a:gd name="T18" fmla="*/ 302 w 1073"/>
                  <a:gd name="T19" fmla="*/ 34 h 1305"/>
                  <a:gd name="T20" fmla="*/ 230 w 1073"/>
                  <a:gd name="T21" fmla="*/ 11 h 1305"/>
                  <a:gd name="T22" fmla="*/ 158 w 1073"/>
                  <a:gd name="T23" fmla="*/ 0 h 1305"/>
                  <a:gd name="T24" fmla="*/ 86 w 1073"/>
                  <a:gd name="T25" fmla="*/ 3 h 1305"/>
                  <a:gd name="T26" fmla="*/ 24 w 1073"/>
                  <a:gd name="T27" fmla="*/ 21 h 1305"/>
                  <a:gd name="T28" fmla="*/ 2 w 1073"/>
                  <a:gd name="T29" fmla="*/ 66 h 1305"/>
                  <a:gd name="T30" fmla="*/ 5 w 1073"/>
                  <a:gd name="T31" fmla="*/ 122 h 1305"/>
                  <a:gd name="T32" fmla="*/ 51 w 1073"/>
                  <a:gd name="T33" fmla="*/ 158 h 1305"/>
                  <a:gd name="T34" fmla="*/ 135 w 1073"/>
                  <a:gd name="T35" fmla="*/ 150 h 1305"/>
                  <a:gd name="T36" fmla="*/ 185 w 1073"/>
                  <a:gd name="T37" fmla="*/ 170 h 1305"/>
                  <a:gd name="T38" fmla="*/ 193 w 1073"/>
                  <a:gd name="T39" fmla="*/ 339 h 1305"/>
                  <a:gd name="T40" fmla="*/ 186 w 1073"/>
                  <a:gd name="T41" fmla="*/ 521 h 1305"/>
                  <a:gd name="T42" fmla="*/ 170 w 1073"/>
                  <a:gd name="T43" fmla="*/ 791 h 1305"/>
                  <a:gd name="T44" fmla="*/ 161 w 1073"/>
                  <a:gd name="T45" fmla="*/ 1059 h 1305"/>
                  <a:gd name="T46" fmla="*/ 164 w 1073"/>
                  <a:gd name="T47" fmla="*/ 1122 h 1305"/>
                  <a:gd name="T48" fmla="*/ 189 w 1073"/>
                  <a:gd name="T49" fmla="*/ 1174 h 1305"/>
                  <a:gd name="T50" fmla="*/ 230 w 1073"/>
                  <a:gd name="T51" fmla="*/ 1200 h 1305"/>
                  <a:gd name="T52" fmla="*/ 270 w 1073"/>
                  <a:gd name="T53" fmla="*/ 1214 h 1305"/>
                  <a:gd name="T54" fmla="*/ 313 w 1073"/>
                  <a:gd name="T55" fmla="*/ 1224 h 1305"/>
                  <a:gd name="T56" fmla="*/ 355 w 1073"/>
                  <a:gd name="T57" fmla="*/ 1232 h 1305"/>
                  <a:gd name="T58" fmla="*/ 398 w 1073"/>
                  <a:gd name="T59" fmla="*/ 1239 h 1305"/>
                  <a:gd name="T60" fmla="*/ 443 w 1073"/>
                  <a:gd name="T61" fmla="*/ 1249 h 1305"/>
                  <a:gd name="T62" fmla="*/ 501 w 1073"/>
                  <a:gd name="T63" fmla="*/ 1261 h 1305"/>
                  <a:gd name="T64" fmla="*/ 560 w 1073"/>
                  <a:gd name="T65" fmla="*/ 1274 h 1305"/>
                  <a:gd name="T66" fmla="*/ 618 w 1073"/>
                  <a:gd name="T67" fmla="*/ 1282 h 1305"/>
                  <a:gd name="T68" fmla="*/ 676 w 1073"/>
                  <a:gd name="T69" fmla="*/ 1291 h 1305"/>
                  <a:gd name="T70" fmla="*/ 734 w 1073"/>
                  <a:gd name="T71" fmla="*/ 1295 h 1305"/>
                  <a:gd name="T72" fmla="*/ 790 w 1073"/>
                  <a:gd name="T73" fmla="*/ 1296 h 1305"/>
                  <a:gd name="T74" fmla="*/ 846 w 1073"/>
                  <a:gd name="T75" fmla="*/ 1302 h 1305"/>
                  <a:gd name="T76" fmla="*/ 901 w 1073"/>
                  <a:gd name="T77" fmla="*/ 1304 h 1305"/>
                  <a:gd name="T78" fmla="*/ 956 w 1073"/>
                  <a:gd name="T79" fmla="*/ 1303 h 1305"/>
                  <a:gd name="T80" fmla="*/ 1010 w 1073"/>
                  <a:gd name="T81" fmla="*/ 1292 h 1305"/>
                  <a:gd name="T82" fmla="*/ 1057 w 1073"/>
                  <a:gd name="T83" fmla="*/ 1263 h 1305"/>
                  <a:gd name="T84" fmla="*/ 1072 w 1073"/>
                  <a:gd name="T85" fmla="*/ 1194 h 1305"/>
                  <a:gd name="T86" fmla="*/ 1050 w 1073"/>
                  <a:gd name="T87" fmla="*/ 1126 h 1305"/>
                  <a:gd name="T88" fmla="*/ 1005 w 1073"/>
                  <a:gd name="T89" fmla="*/ 1105 h 1305"/>
                  <a:gd name="T90" fmla="*/ 951 w 1073"/>
                  <a:gd name="T91" fmla="*/ 1117 h 1305"/>
                  <a:gd name="T92" fmla="*/ 893 w 1073"/>
                  <a:gd name="T93" fmla="*/ 1124 h 1305"/>
                  <a:gd name="T94" fmla="*/ 833 w 1073"/>
                  <a:gd name="T95" fmla="*/ 910 h 1305"/>
                  <a:gd name="T96" fmla="*/ 854 w 1073"/>
                  <a:gd name="T97" fmla="*/ 679 h 1305"/>
                  <a:gd name="T98" fmla="*/ 873 w 1073"/>
                  <a:gd name="T99" fmla="*/ 468 h 1305"/>
                  <a:gd name="T100" fmla="*/ 861 w 1073"/>
                  <a:gd name="T101" fmla="*/ 282 h 1305"/>
                  <a:gd name="T102" fmla="*/ 842 w 1073"/>
                  <a:gd name="T103" fmla="*/ 207 h 1305"/>
                  <a:gd name="T104" fmla="*/ 808 w 1073"/>
                  <a:gd name="T105" fmla="*/ 142 h 1305"/>
                  <a:gd name="T106" fmla="*/ 773 w 1073"/>
                  <a:gd name="T107" fmla="*/ 96 h 1305"/>
                  <a:gd name="T108" fmla="*/ 753 w 1073"/>
                  <a:gd name="T109" fmla="*/ 96 h 130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73"/>
                  <a:gd name="T166" fmla="*/ 0 h 1305"/>
                  <a:gd name="T167" fmla="*/ 1073 w 1073"/>
                  <a:gd name="T168" fmla="*/ 1305 h 130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73" h="1305">
                    <a:moveTo>
                      <a:pt x="753" y="96"/>
                    </a:moveTo>
                    <a:lnTo>
                      <a:pt x="739" y="94"/>
                    </a:lnTo>
                    <a:lnTo>
                      <a:pt x="724" y="91"/>
                    </a:lnTo>
                    <a:lnTo>
                      <a:pt x="709" y="90"/>
                    </a:lnTo>
                    <a:lnTo>
                      <a:pt x="694" y="88"/>
                    </a:lnTo>
                    <a:lnTo>
                      <a:pt x="679" y="88"/>
                    </a:lnTo>
                    <a:lnTo>
                      <a:pt x="662" y="88"/>
                    </a:lnTo>
                    <a:lnTo>
                      <a:pt x="648" y="90"/>
                    </a:lnTo>
                    <a:lnTo>
                      <a:pt x="632" y="93"/>
                    </a:lnTo>
                    <a:lnTo>
                      <a:pt x="618" y="95"/>
                    </a:lnTo>
                    <a:lnTo>
                      <a:pt x="604" y="98"/>
                    </a:lnTo>
                    <a:lnTo>
                      <a:pt x="590" y="101"/>
                    </a:lnTo>
                    <a:lnTo>
                      <a:pt x="578" y="103"/>
                    </a:lnTo>
                    <a:lnTo>
                      <a:pt x="565" y="104"/>
                    </a:lnTo>
                    <a:lnTo>
                      <a:pt x="551" y="105"/>
                    </a:lnTo>
                    <a:lnTo>
                      <a:pt x="536" y="105"/>
                    </a:lnTo>
                    <a:lnTo>
                      <a:pt x="523" y="105"/>
                    </a:lnTo>
                    <a:lnTo>
                      <a:pt x="511" y="104"/>
                    </a:lnTo>
                    <a:lnTo>
                      <a:pt x="496" y="104"/>
                    </a:lnTo>
                    <a:lnTo>
                      <a:pt x="483" y="102"/>
                    </a:lnTo>
                    <a:lnTo>
                      <a:pt x="471" y="100"/>
                    </a:lnTo>
                    <a:lnTo>
                      <a:pt x="457" y="96"/>
                    </a:lnTo>
                    <a:lnTo>
                      <a:pt x="444" y="93"/>
                    </a:lnTo>
                    <a:lnTo>
                      <a:pt x="430" y="87"/>
                    </a:lnTo>
                    <a:lnTo>
                      <a:pt x="417" y="83"/>
                    </a:lnTo>
                    <a:lnTo>
                      <a:pt x="395" y="71"/>
                    </a:lnTo>
                    <a:lnTo>
                      <a:pt x="373" y="61"/>
                    </a:lnTo>
                    <a:lnTo>
                      <a:pt x="348" y="52"/>
                    </a:lnTo>
                    <a:lnTo>
                      <a:pt x="325" y="42"/>
                    </a:lnTo>
                    <a:lnTo>
                      <a:pt x="302" y="34"/>
                    </a:lnTo>
                    <a:lnTo>
                      <a:pt x="278" y="25"/>
                    </a:lnTo>
                    <a:lnTo>
                      <a:pt x="254" y="19"/>
                    </a:lnTo>
                    <a:lnTo>
                      <a:pt x="230" y="11"/>
                    </a:lnTo>
                    <a:lnTo>
                      <a:pt x="205" y="7"/>
                    </a:lnTo>
                    <a:lnTo>
                      <a:pt x="182" y="3"/>
                    </a:lnTo>
                    <a:lnTo>
                      <a:pt x="158" y="0"/>
                    </a:lnTo>
                    <a:lnTo>
                      <a:pt x="134" y="0"/>
                    </a:lnTo>
                    <a:lnTo>
                      <a:pt x="110" y="0"/>
                    </a:lnTo>
                    <a:lnTo>
                      <a:pt x="86" y="3"/>
                    </a:lnTo>
                    <a:lnTo>
                      <a:pt x="62" y="7"/>
                    </a:lnTo>
                    <a:lnTo>
                      <a:pt x="38" y="13"/>
                    </a:lnTo>
                    <a:lnTo>
                      <a:pt x="24" y="21"/>
                    </a:lnTo>
                    <a:lnTo>
                      <a:pt x="13" y="33"/>
                    </a:lnTo>
                    <a:lnTo>
                      <a:pt x="7" y="48"/>
                    </a:lnTo>
                    <a:lnTo>
                      <a:pt x="2" y="66"/>
                    </a:lnTo>
                    <a:lnTo>
                      <a:pt x="0" y="85"/>
                    </a:lnTo>
                    <a:lnTo>
                      <a:pt x="2" y="104"/>
                    </a:lnTo>
                    <a:lnTo>
                      <a:pt x="5" y="122"/>
                    </a:lnTo>
                    <a:lnTo>
                      <a:pt x="12" y="139"/>
                    </a:lnTo>
                    <a:lnTo>
                      <a:pt x="27" y="153"/>
                    </a:lnTo>
                    <a:lnTo>
                      <a:pt x="51" y="158"/>
                    </a:lnTo>
                    <a:lnTo>
                      <a:pt x="78" y="158"/>
                    </a:lnTo>
                    <a:lnTo>
                      <a:pt x="106" y="154"/>
                    </a:lnTo>
                    <a:lnTo>
                      <a:pt x="135" y="150"/>
                    </a:lnTo>
                    <a:lnTo>
                      <a:pt x="158" y="150"/>
                    </a:lnTo>
                    <a:lnTo>
                      <a:pt x="177" y="155"/>
                    </a:lnTo>
                    <a:lnTo>
                      <a:pt x="185" y="170"/>
                    </a:lnTo>
                    <a:lnTo>
                      <a:pt x="192" y="229"/>
                    </a:lnTo>
                    <a:lnTo>
                      <a:pt x="193" y="287"/>
                    </a:lnTo>
                    <a:lnTo>
                      <a:pt x="193" y="339"/>
                    </a:lnTo>
                    <a:lnTo>
                      <a:pt x="192" y="379"/>
                    </a:lnTo>
                    <a:lnTo>
                      <a:pt x="190" y="463"/>
                    </a:lnTo>
                    <a:lnTo>
                      <a:pt x="186" y="521"/>
                    </a:lnTo>
                    <a:lnTo>
                      <a:pt x="180" y="594"/>
                    </a:lnTo>
                    <a:lnTo>
                      <a:pt x="173" y="707"/>
                    </a:lnTo>
                    <a:lnTo>
                      <a:pt x="170" y="791"/>
                    </a:lnTo>
                    <a:lnTo>
                      <a:pt x="170" y="869"/>
                    </a:lnTo>
                    <a:lnTo>
                      <a:pt x="170" y="954"/>
                    </a:lnTo>
                    <a:lnTo>
                      <a:pt x="161" y="1059"/>
                    </a:lnTo>
                    <a:lnTo>
                      <a:pt x="158" y="1079"/>
                    </a:lnTo>
                    <a:lnTo>
                      <a:pt x="161" y="1100"/>
                    </a:lnTo>
                    <a:lnTo>
                      <a:pt x="164" y="1122"/>
                    </a:lnTo>
                    <a:lnTo>
                      <a:pt x="170" y="1141"/>
                    </a:lnTo>
                    <a:lnTo>
                      <a:pt x="179" y="1159"/>
                    </a:lnTo>
                    <a:lnTo>
                      <a:pt x="189" y="1174"/>
                    </a:lnTo>
                    <a:lnTo>
                      <a:pt x="201" y="1187"/>
                    </a:lnTo>
                    <a:lnTo>
                      <a:pt x="215" y="1196"/>
                    </a:lnTo>
                    <a:lnTo>
                      <a:pt x="230" y="1200"/>
                    </a:lnTo>
                    <a:lnTo>
                      <a:pt x="244" y="1205"/>
                    </a:lnTo>
                    <a:lnTo>
                      <a:pt x="257" y="1209"/>
                    </a:lnTo>
                    <a:lnTo>
                      <a:pt x="270" y="1214"/>
                    </a:lnTo>
                    <a:lnTo>
                      <a:pt x="284" y="1218"/>
                    </a:lnTo>
                    <a:lnTo>
                      <a:pt x="299" y="1220"/>
                    </a:lnTo>
                    <a:lnTo>
                      <a:pt x="313" y="1224"/>
                    </a:lnTo>
                    <a:lnTo>
                      <a:pt x="327" y="1227"/>
                    </a:lnTo>
                    <a:lnTo>
                      <a:pt x="342" y="1229"/>
                    </a:lnTo>
                    <a:lnTo>
                      <a:pt x="355" y="1232"/>
                    </a:lnTo>
                    <a:lnTo>
                      <a:pt x="370" y="1235"/>
                    </a:lnTo>
                    <a:lnTo>
                      <a:pt x="385" y="1238"/>
                    </a:lnTo>
                    <a:lnTo>
                      <a:pt x="398" y="1239"/>
                    </a:lnTo>
                    <a:lnTo>
                      <a:pt x="413" y="1242"/>
                    </a:lnTo>
                    <a:lnTo>
                      <a:pt x="428" y="1246"/>
                    </a:lnTo>
                    <a:lnTo>
                      <a:pt x="443" y="1249"/>
                    </a:lnTo>
                    <a:lnTo>
                      <a:pt x="462" y="1253"/>
                    </a:lnTo>
                    <a:lnTo>
                      <a:pt x="482" y="1257"/>
                    </a:lnTo>
                    <a:lnTo>
                      <a:pt x="501" y="1261"/>
                    </a:lnTo>
                    <a:lnTo>
                      <a:pt x="521" y="1266"/>
                    </a:lnTo>
                    <a:lnTo>
                      <a:pt x="541" y="1270"/>
                    </a:lnTo>
                    <a:lnTo>
                      <a:pt x="560" y="1274"/>
                    </a:lnTo>
                    <a:lnTo>
                      <a:pt x="580" y="1276"/>
                    </a:lnTo>
                    <a:lnTo>
                      <a:pt x="599" y="1280"/>
                    </a:lnTo>
                    <a:lnTo>
                      <a:pt x="618" y="1282"/>
                    </a:lnTo>
                    <a:lnTo>
                      <a:pt x="637" y="1286"/>
                    </a:lnTo>
                    <a:lnTo>
                      <a:pt x="656" y="1289"/>
                    </a:lnTo>
                    <a:lnTo>
                      <a:pt x="676" y="1291"/>
                    </a:lnTo>
                    <a:lnTo>
                      <a:pt x="695" y="1293"/>
                    </a:lnTo>
                    <a:lnTo>
                      <a:pt x="714" y="1295"/>
                    </a:lnTo>
                    <a:lnTo>
                      <a:pt x="734" y="1295"/>
                    </a:lnTo>
                    <a:lnTo>
                      <a:pt x="753" y="1295"/>
                    </a:lnTo>
                    <a:lnTo>
                      <a:pt x="773" y="1295"/>
                    </a:lnTo>
                    <a:lnTo>
                      <a:pt x="790" y="1296"/>
                    </a:lnTo>
                    <a:lnTo>
                      <a:pt x="808" y="1298"/>
                    </a:lnTo>
                    <a:lnTo>
                      <a:pt x="827" y="1299"/>
                    </a:lnTo>
                    <a:lnTo>
                      <a:pt x="846" y="1302"/>
                    </a:lnTo>
                    <a:lnTo>
                      <a:pt x="865" y="1303"/>
                    </a:lnTo>
                    <a:lnTo>
                      <a:pt x="883" y="1304"/>
                    </a:lnTo>
                    <a:lnTo>
                      <a:pt x="901" y="1304"/>
                    </a:lnTo>
                    <a:lnTo>
                      <a:pt x="919" y="1304"/>
                    </a:lnTo>
                    <a:lnTo>
                      <a:pt x="937" y="1304"/>
                    </a:lnTo>
                    <a:lnTo>
                      <a:pt x="956" y="1303"/>
                    </a:lnTo>
                    <a:lnTo>
                      <a:pt x="974" y="1301"/>
                    </a:lnTo>
                    <a:lnTo>
                      <a:pt x="991" y="1296"/>
                    </a:lnTo>
                    <a:lnTo>
                      <a:pt x="1010" y="1292"/>
                    </a:lnTo>
                    <a:lnTo>
                      <a:pt x="1025" y="1284"/>
                    </a:lnTo>
                    <a:lnTo>
                      <a:pt x="1042" y="1276"/>
                    </a:lnTo>
                    <a:lnTo>
                      <a:pt x="1057" y="1263"/>
                    </a:lnTo>
                    <a:lnTo>
                      <a:pt x="1067" y="1244"/>
                    </a:lnTo>
                    <a:lnTo>
                      <a:pt x="1072" y="1220"/>
                    </a:lnTo>
                    <a:lnTo>
                      <a:pt x="1072" y="1194"/>
                    </a:lnTo>
                    <a:lnTo>
                      <a:pt x="1069" y="1169"/>
                    </a:lnTo>
                    <a:lnTo>
                      <a:pt x="1062" y="1145"/>
                    </a:lnTo>
                    <a:lnTo>
                      <a:pt x="1050" y="1126"/>
                    </a:lnTo>
                    <a:lnTo>
                      <a:pt x="1035" y="1112"/>
                    </a:lnTo>
                    <a:lnTo>
                      <a:pt x="1020" y="1106"/>
                    </a:lnTo>
                    <a:lnTo>
                      <a:pt x="1005" y="1105"/>
                    </a:lnTo>
                    <a:lnTo>
                      <a:pt x="987" y="1107"/>
                    </a:lnTo>
                    <a:lnTo>
                      <a:pt x="970" y="1112"/>
                    </a:lnTo>
                    <a:lnTo>
                      <a:pt x="951" y="1117"/>
                    </a:lnTo>
                    <a:lnTo>
                      <a:pt x="931" y="1123"/>
                    </a:lnTo>
                    <a:lnTo>
                      <a:pt x="912" y="1124"/>
                    </a:lnTo>
                    <a:lnTo>
                      <a:pt x="893" y="1124"/>
                    </a:lnTo>
                    <a:lnTo>
                      <a:pt x="859" y="1056"/>
                    </a:lnTo>
                    <a:lnTo>
                      <a:pt x="840" y="984"/>
                    </a:lnTo>
                    <a:lnTo>
                      <a:pt x="833" y="910"/>
                    </a:lnTo>
                    <a:lnTo>
                      <a:pt x="836" y="834"/>
                    </a:lnTo>
                    <a:lnTo>
                      <a:pt x="843" y="757"/>
                    </a:lnTo>
                    <a:lnTo>
                      <a:pt x="854" y="679"/>
                    </a:lnTo>
                    <a:lnTo>
                      <a:pt x="865" y="604"/>
                    </a:lnTo>
                    <a:lnTo>
                      <a:pt x="872" y="529"/>
                    </a:lnTo>
                    <a:lnTo>
                      <a:pt x="873" y="468"/>
                    </a:lnTo>
                    <a:lnTo>
                      <a:pt x="872" y="406"/>
                    </a:lnTo>
                    <a:lnTo>
                      <a:pt x="868" y="345"/>
                    </a:lnTo>
                    <a:lnTo>
                      <a:pt x="861" y="282"/>
                    </a:lnTo>
                    <a:lnTo>
                      <a:pt x="857" y="255"/>
                    </a:lnTo>
                    <a:lnTo>
                      <a:pt x="850" y="231"/>
                    </a:lnTo>
                    <a:lnTo>
                      <a:pt x="842" y="207"/>
                    </a:lnTo>
                    <a:lnTo>
                      <a:pt x="831" y="183"/>
                    </a:lnTo>
                    <a:lnTo>
                      <a:pt x="820" y="163"/>
                    </a:lnTo>
                    <a:lnTo>
                      <a:pt x="808" y="142"/>
                    </a:lnTo>
                    <a:lnTo>
                      <a:pt x="793" y="120"/>
                    </a:lnTo>
                    <a:lnTo>
                      <a:pt x="778" y="101"/>
                    </a:lnTo>
                    <a:lnTo>
                      <a:pt x="773" y="96"/>
                    </a:lnTo>
                    <a:lnTo>
                      <a:pt x="765" y="96"/>
                    </a:lnTo>
                    <a:lnTo>
                      <a:pt x="758" y="96"/>
                    </a:lnTo>
                    <a:lnTo>
                      <a:pt x="753" y="96"/>
                    </a:lnTo>
                  </a:path>
                </a:pathLst>
              </a:custGeom>
              <a:solidFill>
                <a:srgbClr val="FFFFFF"/>
              </a:solidFill>
              <a:ln w="12700" cap="rnd" cmpd="sng">
                <a:noFill/>
                <a:prstDash val="solid"/>
                <a:round/>
                <a:headEnd type="none" w="med" len="med"/>
                <a:tailEnd type="none" w="med" len="med"/>
              </a:ln>
            </p:spPr>
            <p:txBody>
              <a:bodyPr/>
              <a:lstStyle/>
              <a:p>
                <a:endParaRPr lang="en-US"/>
              </a:p>
            </p:txBody>
          </p:sp>
          <p:sp>
            <p:nvSpPr>
              <p:cNvPr id="9319" name="Freeform 360"/>
              <p:cNvSpPr>
                <a:spLocks/>
              </p:cNvSpPr>
              <p:nvPr/>
            </p:nvSpPr>
            <p:spPr bwMode="auto">
              <a:xfrm>
                <a:off x="1970" y="1872"/>
                <a:ext cx="1078" cy="1309"/>
              </a:xfrm>
              <a:custGeom>
                <a:avLst/>
                <a:gdLst>
                  <a:gd name="T0" fmla="*/ 742 w 1078"/>
                  <a:gd name="T1" fmla="*/ 94 h 1309"/>
                  <a:gd name="T2" fmla="*/ 697 w 1078"/>
                  <a:gd name="T3" fmla="*/ 89 h 1309"/>
                  <a:gd name="T4" fmla="*/ 651 w 1078"/>
                  <a:gd name="T5" fmla="*/ 91 h 1309"/>
                  <a:gd name="T6" fmla="*/ 607 w 1078"/>
                  <a:gd name="T7" fmla="*/ 98 h 1309"/>
                  <a:gd name="T8" fmla="*/ 567 w 1078"/>
                  <a:gd name="T9" fmla="*/ 105 h 1309"/>
                  <a:gd name="T10" fmla="*/ 526 w 1078"/>
                  <a:gd name="T11" fmla="*/ 106 h 1309"/>
                  <a:gd name="T12" fmla="*/ 485 w 1078"/>
                  <a:gd name="T13" fmla="*/ 102 h 1309"/>
                  <a:gd name="T14" fmla="*/ 446 w 1078"/>
                  <a:gd name="T15" fmla="*/ 93 h 1309"/>
                  <a:gd name="T16" fmla="*/ 397 w 1078"/>
                  <a:gd name="T17" fmla="*/ 71 h 1309"/>
                  <a:gd name="T18" fmla="*/ 327 w 1078"/>
                  <a:gd name="T19" fmla="*/ 42 h 1309"/>
                  <a:gd name="T20" fmla="*/ 255 w 1078"/>
                  <a:gd name="T21" fmla="*/ 19 h 1309"/>
                  <a:gd name="T22" fmla="*/ 183 w 1078"/>
                  <a:gd name="T23" fmla="*/ 3 h 1309"/>
                  <a:gd name="T24" fmla="*/ 110 w 1078"/>
                  <a:gd name="T25" fmla="*/ 0 h 1309"/>
                  <a:gd name="T26" fmla="*/ 38 w 1078"/>
                  <a:gd name="T27" fmla="*/ 13 h 1309"/>
                  <a:gd name="T28" fmla="*/ 8 w 1078"/>
                  <a:gd name="T29" fmla="*/ 49 h 1309"/>
                  <a:gd name="T30" fmla="*/ 2 w 1078"/>
                  <a:gd name="T31" fmla="*/ 105 h 1309"/>
                  <a:gd name="T32" fmla="*/ 28 w 1078"/>
                  <a:gd name="T33" fmla="*/ 153 h 1309"/>
                  <a:gd name="T34" fmla="*/ 107 w 1078"/>
                  <a:gd name="T35" fmla="*/ 154 h 1309"/>
                  <a:gd name="T36" fmla="*/ 178 w 1078"/>
                  <a:gd name="T37" fmla="*/ 155 h 1309"/>
                  <a:gd name="T38" fmla="*/ 194 w 1078"/>
                  <a:gd name="T39" fmla="*/ 288 h 1309"/>
                  <a:gd name="T40" fmla="*/ 191 w 1078"/>
                  <a:gd name="T41" fmla="*/ 464 h 1309"/>
                  <a:gd name="T42" fmla="*/ 174 w 1078"/>
                  <a:gd name="T43" fmla="*/ 709 h 1309"/>
                  <a:gd name="T44" fmla="*/ 170 w 1078"/>
                  <a:gd name="T45" fmla="*/ 957 h 1309"/>
                  <a:gd name="T46" fmla="*/ 161 w 1078"/>
                  <a:gd name="T47" fmla="*/ 1103 h 1309"/>
                  <a:gd name="T48" fmla="*/ 180 w 1078"/>
                  <a:gd name="T49" fmla="*/ 1162 h 1309"/>
                  <a:gd name="T50" fmla="*/ 216 w 1078"/>
                  <a:gd name="T51" fmla="*/ 1199 h 1309"/>
                  <a:gd name="T52" fmla="*/ 258 w 1078"/>
                  <a:gd name="T53" fmla="*/ 1213 h 1309"/>
                  <a:gd name="T54" fmla="*/ 300 w 1078"/>
                  <a:gd name="T55" fmla="*/ 1224 h 1309"/>
                  <a:gd name="T56" fmla="*/ 343 w 1078"/>
                  <a:gd name="T57" fmla="*/ 1233 h 1309"/>
                  <a:gd name="T58" fmla="*/ 387 w 1078"/>
                  <a:gd name="T59" fmla="*/ 1241 h 1309"/>
                  <a:gd name="T60" fmla="*/ 430 w 1078"/>
                  <a:gd name="T61" fmla="*/ 1250 h 1309"/>
                  <a:gd name="T62" fmla="*/ 485 w 1078"/>
                  <a:gd name="T63" fmla="*/ 1260 h 1309"/>
                  <a:gd name="T64" fmla="*/ 543 w 1078"/>
                  <a:gd name="T65" fmla="*/ 1274 h 1309"/>
                  <a:gd name="T66" fmla="*/ 602 w 1078"/>
                  <a:gd name="T67" fmla="*/ 1284 h 1309"/>
                  <a:gd name="T68" fmla="*/ 659 w 1078"/>
                  <a:gd name="T69" fmla="*/ 1293 h 1309"/>
                  <a:gd name="T70" fmla="*/ 718 w 1078"/>
                  <a:gd name="T71" fmla="*/ 1298 h 1309"/>
                  <a:gd name="T72" fmla="*/ 776 w 1078"/>
                  <a:gd name="T73" fmla="*/ 1299 h 1309"/>
                  <a:gd name="T74" fmla="*/ 831 w 1078"/>
                  <a:gd name="T75" fmla="*/ 1303 h 1309"/>
                  <a:gd name="T76" fmla="*/ 887 w 1078"/>
                  <a:gd name="T77" fmla="*/ 1308 h 1309"/>
                  <a:gd name="T78" fmla="*/ 942 w 1078"/>
                  <a:gd name="T79" fmla="*/ 1308 h 1309"/>
                  <a:gd name="T80" fmla="*/ 996 w 1078"/>
                  <a:gd name="T81" fmla="*/ 1300 h 1309"/>
                  <a:gd name="T82" fmla="*/ 1047 w 1078"/>
                  <a:gd name="T83" fmla="*/ 1280 h 1309"/>
                  <a:gd name="T84" fmla="*/ 1077 w 1078"/>
                  <a:gd name="T85" fmla="*/ 1224 h 1309"/>
                  <a:gd name="T86" fmla="*/ 1067 w 1078"/>
                  <a:gd name="T87" fmla="*/ 1149 h 1309"/>
                  <a:gd name="T88" fmla="*/ 1025 w 1078"/>
                  <a:gd name="T89" fmla="*/ 1110 h 1309"/>
                  <a:gd name="T90" fmla="*/ 974 w 1078"/>
                  <a:gd name="T91" fmla="*/ 1116 h 1309"/>
                  <a:gd name="T92" fmla="*/ 917 w 1078"/>
                  <a:gd name="T93" fmla="*/ 1128 h 1309"/>
                  <a:gd name="T94" fmla="*/ 844 w 1078"/>
                  <a:gd name="T95" fmla="*/ 987 h 1309"/>
                  <a:gd name="T96" fmla="*/ 847 w 1078"/>
                  <a:gd name="T97" fmla="*/ 759 h 1309"/>
                  <a:gd name="T98" fmla="*/ 876 w 1078"/>
                  <a:gd name="T99" fmla="*/ 531 h 1309"/>
                  <a:gd name="T100" fmla="*/ 872 w 1078"/>
                  <a:gd name="T101" fmla="*/ 346 h 1309"/>
                  <a:gd name="T102" fmla="*/ 854 w 1078"/>
                  <a:gd name="T103" fmla="*/ 231 h 1309"/>
                  <a:gd name="T104" fmla="*/ 824 w 1078"/>
                  <a:gd name="T105" fmla="*/ 164 h 1309"/>
                  <a:gd name="T106" fmla="*/ 781 w 1078"/>
                  <a:gd name="T107" fmla="*/ 101 h 1309"/>
                  <a:gd name="T108" fmla="*/ 762 w 1078"/>
                  <a:gd name="T109" fmla="*/ 96 h 130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78"/>
                  <a:gd name="T166" fmla="*/ 0 h 1309"/>
                  <a:gd name="T167" fmla="*/ 1078 w 1078"/>
                  <a:gd name="T168" fmla="*/ 1309 h 130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78" h="1309">
                    <a:moveTo>
                      <a:pt x="756" y="96"/>
                    </a:moveTo>
                    <a:lnTo>
                      <a:pt x="756" y="96"/>
                    </a:lnTo>
                    <a:lnTo>
                      <a:pt x="742" y="94"/>
                    </a:lnTo>
                    <a:lnTo>
                      <a:pt x="727" y="91"/>
                    </a:lnTo>
                    <a:lnTo>
                      <a:pt x="712" y="91"/>
                    </a:lnTo>
                    <a:lnTo>
                      <a:pt x="697" y="89"/>
                    </a:lnTo>
                    <a:lnTo>
                      <a:pt x="682" y="89"/>
                    </a:lnTo>
                    <a:lnTo>
                      <a:pt x="665" y="89"/>
                    </a:lnTo>
                    <a:lnTo>
                      <a:pt x="651" y="91"/>
                    </a:lnTo>
                    <a:lnTo>
                      <a:pt x="635" y="93"/>
                    </a:lnTo>
                    <a:lnTo>
                      <a:pt x="621" y="95"/>
                    </a:lnTo>
                    <a:lnTo>
                      <a:pt x="607" y="98"/>
                    </a:lnTo>
                    <a:lnTo>
                      <a:pt x="593" y="101"/>
                    </a:lnTo>
                    <a:lnTo>
                      <a:pt x="581" y="103"/>
                    </a:lnTo>
                    <a:lnTo>
                      <a:pt x="567" y="105"/>
                    </a:lnTo>
                    <a:lnTo>
                      <a:pt x="553" y="106"/>
                    </a:lnTo>
                    <a:lnTo>
                      <a:pt x="539" y="106"/>
                    </a:lnTo>
                    <a:lnTo>
                      <a:pt x="526" y="106"/>
                    </a:lnTo>
                    <a:lnTo>
                      <a:pt x="513" y="105"/>
                    </a:lnTo>
                    <a:lnTo>
                      <a:pt x="499" y="105"/>
                    </a:lnTo>
                    <a:lnTo>
                      <a:pt x="485" y="102"/>
                    </a:lnTo>
                    <a:lnTo>
                      <a:pt x="473" y="100"/>
                    </a:lnTo>
                    <a:lnTo>
                      <a:pt x="460" y="96"/>
                    </a:lnTo>
                    <a:lnTo>
                      <a:pt x="446" y="93"/>
                    </a:lnTo>
                    <a:lnTo>
                      <a:pt x="432" y="88"/>
                    </a:lnTo>
                    <a:lnTo>
                      <a:pt x="419" y="83"/>
                    </a:lnTo>
                    <a:lnTo>
                      <a:pt x="397" y="71"/>
                    </a:lnTo>
                    <a:lnTo>
                      <a:pt x="374" y="61"/>
                    </a:lnTo>
                    <a:lnTo>
                      <a:pt x="349" y="52"/>
                    </a:lnTo>
                    <a:lnTo>
                      <a:pt x="327" y="42"/>
                    </a:lnTo>
                    <a:lnTo>
                      <a:pt x="303" y="34"/>
                    </a:lnTo>
                    <a:lnTo>
                      <a:pt x="279" y="25"/>
                    </a:lnTo>
                    <a:lnTo>
                      <a:pt x="255" y="19"/>
                    </a:lnTo>
                    <a:lnTo>
                      <a:pt x="231" y="11"/>
                    </a:lnTo>
                    <a:lnTo>
                      <a:pt x="206" y="7"/>
                    </a:lnTo>
                    <a:lnTo>
                      <a:pt x="183" y="3"/>
                    </a:lnTo>
                    <a:lnTo>
                      <a:pt x="159" y="0"/>
                    </a:lnTo>
                    <a:lnTo>
                      <a:pt x="135" y="0"/>
                    </a:lnTo>
                    <a:lnTo>
                      <a:pt x="110" y="0"/>
                    </a:lnTo>
                    <a:lnTo>
                      <a:pt x="86" y="3"/>
                    </a:lnTo>
                    <a:lnTo>
                      <a:pt x="63" y="7"/>
                    </a:lnTo>
                    <a:lnTo>
                      <a:pt x="38" y="13"/>
                    </a:lnTo>
                    <a:lnTo>
                      <a:pt x="24" y="21"/>
                    </a:lnTo>
                    <a:lnTo>
                      <a:pt x="13" y="33"/>
                    </a:lnTo>
                    <a:lnTo>
                      <a:pt x="8" y="49"/>
                    </a:lnTo>
                    <a:lnTo>
                      <a:pt x="3" y="66"/>
                    </a:lnTo>
                    <a:lnTo>
                      <a:pt x="0" y="85"/>
                    </a:lnTo>
                    <a:lnTo>
                      <a:pt x="2" y="105"/>
                    </a:lnTo>
                    <a:lnTo>
                      <a:pt x="5" y="122"/>
                    </a:lnTo>
                    <a:lnTo>
                      <a:pt x="12" y="139"/>
                    </a:lnTo>
                    <a:lnTo>
                      <a:pt x="28" y="153"/>
                    </a:lnTo>
                    <a:lnTo>
                      <a:pt x="51" y="158"/>
                    </a:lnTo>
                    <a:lnTo>
                      <a:pt x="79" y="158"/>
                    </a:lnTo>
                    <a:lnTo>
                      <a:pt x="107" y="154"/>
                    </a:lnTo>
                    <a:lnTo>
                      <a:pt x="135" y="151"/>
                    </a:lnTo>
                    <a:lnTo>
                      <a:pt x="159" y="151"/>
                    </a:lnTo>
                    <a:lnTo>
                      <a:pt x="178" y="155"/>
                    </a:lnTo>
                    <a:lnTo>
                      <a:pt x="186" y="171"/>
                    </a:lnTo>
                    <a:lnTo>
                      <a:pt x="193" y="230"/>
                    </a:lnTo>
                    <a:lnTo>
                      <a:pt x="194" y="288"/>
                    </a:lnTo>
                    <a:lnTo>
                      <a:pt x="194" y="340"/>
                    </a:lnTo>
                    <a:lnTo>
                      <a:pt x="193" y="380"/>
                    </a:lnTo>
                    <a:lnTo>
                      <a:pt x="191" y="464"/>
                    </a:lnTo>
                    <a:lnTo>
                      <a:pt x="187" y="523"/>
                    </a:lnTo>
                    <a:lnTo>
                      <a:pt x="181" y="595"/>
                    </a:lnTo>
                    <a:lnTo>
                      <a:pt x="174" y="709"/>
                    </a:lnTo>
                    <a:lnTo>
                      <a:pt x="171" y="794"/>
                    </a:lnTo>
                    <a:lnTo>
                      <a:pt x="171" y="872"/>
                    </a:lnTo>
                    <a:lnTo>
                      <a:pt x="170" y="957"/>
                    </a:lnTo>
                    <a:lnTo>
                      <a:pt x="161" y="1062"/>
                    </a:lnTo>
                    <a:lnTo>
                      <a:pt x="159" y="1082"/>
                    </a:lnTo>
                    <a:lnTo>
                      <a:pt x="161" y="1103"/>
                    </a:lnTo>
                    <a:lnTo>
                      <a:pt x="165" y="1125"/>
                    </a:lnTo>
                    <a:lnTo>
                      <a:pt x="171" y="1144"/>
                    </a:lnTo>
                    <a:lnTo>
                      <a:pt x="180" y="1162"/>
                    </a:lnTo>
                    <a:lnTo>
                      <a:pt x="190" y="1177"/>
                    </a:lnTo>
                    <a:lnTo>
                      <a:pt x="202" y="1191"/>
                    </a:lnTo>
                    <a:lnTo>
                      <a:pt x="216" y="1199"/>
                    </a:lnTo>
                    <a:lnTo>
                      <a:pt x="231" y="1204"/>
                    </a:lnTo>
                    <a:lnTo>
                      <a:pt x="245" y="1209"/>
                    </a:lnTo>
                    <a:lnTo>
                      <a:pt x="258" y="1213"/>
                    </a:lnTo>
                    <a:lnTo>
                      <a:pt x="272" y="1217"/>
                    </a:lnTo>
                    <a:lnTo>
                      <a:pt x="286" y="1221"/>
                    </a:lnTo>
                    <a:lnTo>
                      <a:pt x="300" y="1224"/>
                    </a:lnTo>
                    <a:lnTo>
                      <a:pt x="314" y="1228"/>
                    </a:lnTo>
                    <a:lnTo>
                      <a:pt x="328" y="1231"/>
                    </a:lnTo>
                    <a:lnTo>
                      <a:pt x="343" y="1233"/>
                    </a:lnTo>
                    <a:lnTo>
                      <a:pt x="357" y="1236"/>
                    </a:lnTo>
                    <a:lnTo>
                      <a:pt x="372" y="1238"/>
                    </a:lnTo>
                    <a:lnTo>
                      <a:pt x="387" y="1241"/>
                    </a:lnTo>
                    <a:lnTo>
                      <a:pt x="400" y="1243"/>
                    </a:lnTo>
                    <a:lnTo>
                      <a:pt x="415" y="1246"/>
                    </a:lnTo>
                    <a:lnTo>
                      <a:pt x="430" y="1250"/>
                    </a:lnTo>
                    <a:lnTo>
                      <a:pt x="445" y="1253"/>
                    </a:lnTo>
                    <a:lnTo>
                      <a:pt x="465" y="1257"/>
                    </a:lnTo>
                    <a:lnTo>
                      <a:pt x="485" y="1260"/>
                    </a:lnTo>
                    <a:lnTo>
                      <a:pt x="504" y="1265"/>
                    </a:lnTo>
                    <a:lnTo>
                      <a:pt x="523" y="1270"/>
                    </a:lnTo>
                    <a:lnTo>
                      <a:pt x="543" y="1274"/>
                    </a:lnTo>
                    <a:lnTo>
                      <a:pt x="562" y="1278"/>
                    </a:lnTo>
                    <a:lnTo>
                      <a:pt x="582" y="1280"/>
                    </a:lnTo>
                    <a:lnTo>
                      <a:pt x="602" y="1284"/>
                    </a:lnTo>
                    <a:lnTo>
                      <a:pt x="621" y="1286"/>
                    </a:lnTo>
                    <a:lnTo>
                      <a:pt x="640" y="1290"/>
                    </a:lnTo>
                    <a:lnTo>
                      <a:pt x="659" y="1293"/>
                    </a:lnTo>
                    <a:lnTo>
                      <a:pt x="679" y="1295"/>
                    </a:lnTo>
                    <a:lnTo>
                      <a:pt x="699" y="1297"/>
                    </a:lnTo>
                    <a:lnTo>
                      <a:pt x="718" y="1298"/>
                    </a:lnTo>
                    <a:lnTo>
                      <a:pt x="737" y="1299"/>
                    </a:lnTo>
                    <a:lnTo>
                      <a:pt x="757" y="1299"/>
                    </a:lnTo>
                    <a:lnTo>
                      <a:pt x="776" y="1299"/>
                    </a:lnTo>
                    <a:lnTo>
                      <a:pt x="794" y="1300"/>
                    </a:lnTo>
                    <a:lnTo>
                      <a:pt x="812" y="1302"/>
                    </a:lnTo>
                    <a:lnTo>
                      <a:pt x="831" y="1303"/>
                    </a:lnTo>
                    <a:lnTo>
                      <a:pt x="850" y="1306"/>
                    </a:lnTo>
                    <a:lnTo>
                      <a:pt x="869" y="1307"/>
                    </a:lnTo>
                    <a:lnTo>
                      <a:pt x="887" y="1308"/>
                    </a:lnTo>
                    <a:lnTo>
                      <a:pt x="905" y="1308"/>
                    </a:lnTo>
                    <a:lnTo>
                      <a:pt x="923" y="1308"/>
                    </a:lnTo>
                    <a:lnTo>
                      <a:pt x="942" y="1308"/>
                    </a:lnTo>
                    <a:lnTo>
                      <a:pt x="961" y="1307"/>
                    </a:lnTo>
                    <a:lnTo>
                      <a:pt x="978" y="1305"/>
                    </a:lnTo>
                    <a:lnTo>
                      <a:pt x="996" y="1300"/>
                    </a:lnTo>
                    <a:lnTo>
                      <a:pt x="1014" y="1296"/>
                    </a:lnTo>
                    <a:lnTo>
                      <a:pt x="1030" y="1288"/>
                    </a:lnTo>
                    <a:lnTo>
                      <a:pt x="1047" y="1280"/>
                    </a:lnTo>
                    <a:lnTo>
                      <a:pt x="1062" y="1267"/>
                    </a:lnTo>
                    <a:lnTo>
                      <a:pt x="1072" y="1248"/>
                    </a:lnTo>
                    <a:lnTo>
                      <a:pt x="1077" y="1224"/>
                    </a:lnTo>
                    <a:lnTo>
                      <a:pt x="1077" y="1197"/>
                    </a:lnTo>
                    <a:lnTo>
                      <a:pt x="1074" y="1173"/>
                    </a:lnTo>
                    <a:lnTo>
                      <a:pt x="1067" y="1149"/>
                    </a:lnTo>
                    <a:lnTo>
                      <a:pt x="1055" y="1130"/>
                    </a:lnTo>
                    <a:lnTo>
                      <a:pt x="1040" y="1116"/>
                    </a:lnTo>
                    <a:lnTo>
                      <a:pt x="1025" y="1110"/>
                    </a:lnTo>
                    <a:lnTo>
                      <a:pt x="1009" y="1108"/>
                    </a:lnTo>
                    <a:lnTo>
                      <a:pt x="992" y="1111"/>
                    </a:lnTo>
                    <a:lnTo>
                      <a:pt x="974" y="1116"/>
                    </a:lnTo>
                    <a:lnTo>
                      <a:pt x="955" y="1120"/>
                    </a:lnTo>
                    <a:lnTo>
                      <a:pt x="935" y="1126"/>
                    </a:lnTo>
                    <a:lnTo>
                      <a:pt x="917" y="1128"/>
                    </a:lnTo>
                    <a:lnTo>
                      <a:pt x="897" y="1127"/>
                    </a:lnTo>
                    <a:lnTo>
                      <a:pt x="863" y="1059"/>
                    </a:lnTo>
                    <a:lnTo>
                      <a:pt x="844" y="987"/>
                    </a:lnTo>
                    <a:lnTo>
                      <a:pt x="837" y="913"/>
                    </a:lnTo>
                    <a:lnTo>
                      <a:pt x="840" y="836"/>
                    </a:lnTo>
                    <a:lnTo>
                      <a:pt x="847" y="759"/>
                    </a:lnTo>
                    <a:lnTo>
                      <a:pt x="858" y="681"/>
                    </a:lnTo>
                    <a:lnTo>
                      <a:pt x="869" y="606"/>
                    </a:lnTo>
                    <a:lnTo>
                      <a:pt x="876" y="531"/>
                    </a:lnTo>
                    <a:lnTo>
                      <a:pt x="877" y="470"/>
                    </a:lnTo>
                    <a:lnTo>
                      <a:pt x="876" y="407"/>
                    </a:lnTo>
                    <a:lnTo>
                      <a:pt x="872" y="346"/>
                    </a:lnTo>
                    <a:lnTo>
                      <a:pt x="865" y="283"/>
                    </a:lnTo>
                    <a:lnTo>
                      <a:pt x="861" y="256"/>
                    </a:lnTo>
                    <a:lnTo>
                      <a:pt x="854" y="231"/>
                    </a:lnTo>
                    <a:lnTo>
                      <a:pt x="846" y="208"/>
                    </a:lnTo>
                    <a:lnTo>
                      <a:pt x="835" y="184"/>
                    </a:lnTo>
                    <a:lnTo>
                      <a:pt x="824" y="164"/>
                    </a:lnTo>
                    <a:lnTo>
                      <a:pt x="811" y="142"/>
                    </a:lnTo>
                    <a:lnTo>
                      <a:pt x="796" y="120"/>
                    </a:lnTo>
                    <a:lnTo>
                      <a:pt x="781" y="101"/>
                    </a:lnTo>
                    <a:lnTo>
                      <a:pt x="776" y="96"/>
                    </a:lnTo>
                    <a:lnTo>
                      <a:pt x="769" y="96"/>
                    </a:lnTo>
                    <a:lnTo>
                      <a:pt x="762" y="96"/>
                    </a:lnTo>
                    <a:lnTo>
                      <a:pt x="756" y="96"/>
                    </a:lnTo>
                  </a:path>
                </a:pathLst>
              </a:custGeom>
              <a:noFill/>
              <a:ln w="25400" cap="rnd" cmpd="sng">
                <a:solidFill>
                  <a:srgbClr val="000000"/>
                </a:solidFill>
                <a:prstDash val="solid"/>
                <a:round/>
                <a:headEnd type="none" w="med" len="med"/>
                <a:tailEnd type="none" w="med" len="med"/>
              </a:ln>
            </p:spPr>
            <p:txBody>
              <a:bodyPr/>
              <a:lstStyle/>
              <a:p>
                <a:endParaRPr lang="en-US"/>
              </a:p>
            </p:txBody>
          </p:sp>
          <p:sp>
            <p:nvSpPr>
              <p:cNvPr id="9320" name="Freeform 361"/>
              <p:cNvSpPr>
                <a:spLocks/>
              </p:cNvSpPr>
              <p:nvPr/>
            </p:nvSpPr>
            <p:spPr bwMode="auto">
              <a:xfrm>
                <a:off x="2177" y="2882"/>
                <a:ext cx="692" cy="185"/>
              </a:xfrm>
              <a:custGeom>
                <a:avLst/>
                <a:gdLst>
                  <a:gd name="T0" fmla="*/ 0 w 692"/>
                  <a:gd name="T1" fmla="*/ 181 h 185"/>
                  <a:gd name="T2" fmla="*/ 0 w 692"/>
                  <a:gd name="T3" fmla="*/ 181 h 185"/>
                  <a:gd name="T4" fmla="*/ 4 w 692"/>
                  <a:gd name="T5" fmla="*/ 182 h 185"/>
                  <a:gd name="T6" fmla="*/ 17 w 692"/>
                  <a:gd name="T7" fmla="*/ 184 h 185"/>
                  <a:gd name="T8" fmla="*/ 33 w 692"/>
                  <a:gd name="T9" fmla="*/ 182 h 185"/>
                  <a:gd name="T10" fmla="*/ 49 w 692"/>
                  <a:gd name="T11" fmla="*/ 174 h 185"/>
                  <a:gd name="T12" fmla="*/ 59 w 692"/>
                  <a:gd name="T13" fmla="*/ 153 h 185"/>
                  <a:gd name="T14" fmla="*/ 61 w 692"/>
                  <a:gd name="T15" fmla="*/ 121 h 185"/>
                  <a:gd name="T16" fmla="*/ 48 w 692"/>
                  <a:gd name="T17" fmla="*/ 71 h 185"/>
                  <a:gd name="T18" fmla="*/ 19 w 692"/>
                  <a:gd name="T19" fmla="*/ 0 h 185"/>
                  <a:gd name="T20" fmla="*/ 27 w 692"/>
                  <a:gd name="T21" fmla="*/ 0 h 185"/>
                  <a:gd name="T22" fmla="*/ 44 w 692"/>
                  <a:gd name="T23" fmla="*/ 6 h 185"/>
                  <a:gd name="T24" fmla="*/ 73 w 692"/>
                  <a:gd name="T25" fmla="*/ 13 h 185"/>
                  <a:gd name="T26" fmla="*/ 111 w 692"/>
                  <a:gd name="T27" fmla="*/ 23 h 185"/>
                  <a:gd name="T28" fmla="*/ 157 w 692"/>
                  <a:gd name="T29" fmla="*/ 34 h 185"/>
                  <a:gd name="T30" fmla="*/ 207 w 692"/>
                  <a:gd name="T31" fmla="*/ 49 h 185"/>
                  <a:gd name="T32" fmla="*/ 263 w 692"/>
                  <a:gd name="T33" fmla="*/ 62 h 185"/>
                  <a:gd name="T34" fmla="*/ 320 w 692"/>
                  <a:gd name="T35" fmla="*/ 74 h 185"/>
                  <a:gd name="T36" fmla="*/ 379 w 692"/>
                  <a:gd name="T37" fmla="*/ 87 h 185"/>
                  <a:gd name="T38" fmla="*/ 438 w 692"/>
                  <a:gd name="T39" fmla="*/ 98 h 185"/>
                  <a:gd name="T40" fmla="*/ 494 w 692"/>
                  <a:gd name="T41" fmla="*/ 109 h 185"/>
                  <a:gd name="T42" fmla="*/ 546 w 692"/>
                  <a:gd name="T43" fmla="*/ 117 h 185"/>
                  <a:gd name="T44" fmla="*/ 594 w 692"/>
                  <a:gd name="T45" fmla="*/ 122 h 185"/>
                  <a:gd name="T46" fmla="*/ 636 w 692"/>
                  <a:gd name="T47" fmla="*/ 125 h 185"/>
                  <a:gd name="T48" fmla="*/ 668 w 692"/>
                  <a:gd name="T49" fmla="*/ 123 h 185"/>
                  <a:gd name="T50" fmla="*/ 691 w 692"/>
                  <a:gd name="T51" fmla="*/ 118 h 18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92"/>
                  <a:gd name="T79" fmla="*/ 0 h 185"/>
                  <a:gd name="T80" fmla="*/ 692 w 692"/>
                  <a:gd name="T81" fmla="*/ 185 h 18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92" h="185">
                    <a:moveTo>
                      <a:pt x="0" y="181"/>
                    </a:moveTo>
                    <a:lnTo>
                      <a:pt x="0" y="181"/>
                    </a:lnTo>
                    <a:lnTo>
                      <a:pt x="4" y="182"/>
                    </a:lnTo>
                    <a:lnTo>
                      <a:pt x="17" y="184"/>
                    </a:lnTo>
                    <a:lnTo>
                      <a:pt x="33" y="182"/>
                    </a:lnTo>
                    <a:lnTo>
                      <a:pt x="49" y="174"/>
                    </a:lnTo>
                    <a:lnTo>
                      <a:pt x="59" y="153"/>
                    </a:lnTo>
                    <a:lnTo>
                      <a:pt x="61" y="121"/>
                    </a:lnTo>
                    <a:lnTo>
                      <a:pt x="48" y="71"/>
                    </a:lnTo>
                    <a:lnTo>
                      <a:pt x="19" y="0"/>
                    </a:lnTo>
                    <a:lnTo>
                      <a:pt x="27" y="0"/>
                    </a:lnTo>
                    <a:lnTo>
                      <a:pt x="44" y="6"/>
                    </a:lnTo>
                    <a:lnTo>
                      <a:pt x="73" y="13"/>
                    </a:lnTo>
                    <a:lnTo>
                      <a:pt x="111" y="23"/>
                    </a:lnTo>
                    <a:lnTo>
                      <a:pt x="157" y="34"/>
                    </a:lnTo>
                    <a:lnTo>
                      <a:pt x="207" y="49"/>
                    </a:lnTo>
                    <a:lnTo>
                      <a:pt x="263" y="62"/>
                    </a:lnTo>
                    <a:lnTo>
                      <a:pt x="320" y="74"/>
                    </a:lnTo>
                    <a:lnTo>
                      <a:pt x="379" y="87"/>
                    </a:lnTo>
                    <a:lnTo>
                      <a:pt x="438" y="98"/>
                    </a:lnTo>
                    <a:lnTo>
                      <a:pt x="494" y="109"/>
                    </a:lnTo>
                    <a:lnTo>
                      <a:pt x="546" y="117"/>
                    </a:lnTo>
                    <a:lnTo>
                      <a:pt x="594" y="122"/>
                    </a:lnTo>
                    <a:lnTo>
                      <a:pt x="636" y="125"/>
                    </a:lnTo>
                    <a:lnTo>
                      <a:pt x="668" y="123"/>
                    </a:lnTo>
                    <a:lnTo>
                      <a:pt x="691" y="118"/>
                    </a:lnTo>
                  </a:path>
                </a:pathLst>
              </a:custGeom>
              <a:noFill/>
              <a:ln w="25400" cap="rnd" cmpd="sng">
                <a:solidFill>
                  <a:srgbClr val="000000"/>
                </a:solidFill>
                <a:prstDash val="solid"/>
                <a:round/>
                <a:headEnd type="none" w="med" len="med"/>
                <a:tailEnd type="none" w="med" len="med"/>
              </a:ln>
            </p:spPr>
            <p:txBody>
              <a:bodyPr/>
              <a:lstStyle/>
              <a:p>
                <a:endParaRPr lang="en-US"/>
              </a:p>
            </p:txBody>
          </p:sp>
          <p:sp>
            <p:nvSpPr>
              <p:cNvPr id="9321" name="Freeform 362"/>
              <p:cNvSpPr>
                <a:spLocks/>
              </p:cNvSpPr>
              <p:nvPr/>
            </p:nvSpPr>
            <p:spPr bwMode="auto">
              <a:xfrm>
                <a:off x="2036" y="1874"/>
                <a:ext cx="128" cy="240"/>
              </a:xfrm>
              <a:custGeom>
                <a:avLst/>
                <a:gdLst>
                  <a:gd name="T0" fmla="*/ 0 w 128"/>
                  <a:gd name="T1" fmla="*/ 0 h 240"/>
                  <a:gd name="T2" fmla="*/ 0 w 128"/>
                  <a:gd name="T3" fmla="*/ 0 h 240"/>
                  <a:gd name="T4" fmla="*/ 23 w 128"/>
                  <a:gd name="T5" fmla="*/ 9 h 240"/>
                  <a:gd name="T6" fmla="*/ 47 w 128"/>
                  <a:gd name="T7" fmla="*/ 19 h 240"/>
                  <a:gd name="T8" fmla="*/ 69 w 128"/>
                  <a:gd name="T9" fmla="*/ 31 h 240"/>
                  <a:gd name="T10" fmla="*/ 89 w 128"/>
                  <a:gd name="T11" fmla="*/ 47 h 240"/>
                  <a:gd name="T12" fmla="*/ 106 w 128"/>
                  <a:gd name="T13" fmla="*/ 75 h 240"/>
                  <a:gd name="T14" fmla="*/ 118 w 128"/>
                  <a:gd name="T15" fmla="*/ 113 h 240"/>
                  <a:gd name="T16" fmla="*/ 126 w 128"/>
                  <a:gd name="T17" fmla="*/ 168 h 240"/>
                  <a:gd name="T18" fmla="*/ 127 w 128"/>
                  <a:gd name="T19" fmla="*/ 239 h 2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8"/>
                  <a:gd name="T31" fmla="*/ 0 h 240"/>
                  <a:gd name="T32" fmla="*/ 128 w 128"/>
                  <a:gd name="T33" fmla="*/ 240 h 2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8" h="240">
                    <a:moveTo>
                      <a:pt x="0" y="0"/>
                    </a:moveTo>
                    <a:lnTo>
                      <a:pt x="0" y="0"/>
                    </a:lnTo>
                    <a:lnTo>
                      <a:pt x="23" y="9"/>
                    </a:lnTo>
                    <a:lnTo>
                      <a:pt x="47" y="19"/>
                    </a:lnTo>
                    <a:lnTo>
                      <a:pt x="69" y="31"/>
                    </a:lnTo>
                    <a:lnTo>
                      <a:pt x="89" y="47"/>
                    </a:lnTo>
                    <a:lnTo>
                      <a:pt x="106" y="75"/>
                    </a:lnTo>
                    <a:lnTo>
                      <a:pt x="118" y="113"/>
                    </a:lnTo>
                    <a:lnTo>
                      <a:pt x="126" y="168"/>
                    </a:lnTo>
                    <a:lnTo>
                      <a:pt x="127" y="239"/>
                    </a:lnTo>
                  </a:path>
                </a:pathLst>
              </a:custGeom>
              <a:noFill/>
              <a:ln w="25400" cap="rnd" cmpd="sng">
                <a:solidFill>
                  <a:srgbClr val="000000"/>
                </a:solidFill>
                <a:prstDash val="solid"/>
                <a:round/>
                <a:headEnd type="none" w="med" len="med"/>
                <a:tailEnd type="none" w="med" len="med"/>
              </a:ln>
            </p:spPr>
            <p:txBody>
              <a:bodyPr/>
              <a:lstStyle/>
              <a:p>
                <a:endParaRPr lang="en-US"/>
              </a:p>
            </p:txBody>
          </p:sp>
          <p:sp>
            <p:nvSpPr>
              <p:cNvPr id="9322" name="Line 363"/>
              <p:cNvSpPr>
                <a:spLocks noChangeShapeType="1"/>
              </p:cNvSpPr>
              <p:nvPr/>
            </p:nvSpPr>
            <p:spPr bwMode="auto">
              <a:xfrm flipH="1">
                <a:off x="2129" y="2188"/>
                <a:ext cx="112" cy="0"/>
              </a:xfrm>
              <a:prstGeom prst="line">
                <a:avLst/>
              </a:prstGeom>
              <a:noFill/>
              <a:ln w="25400">
                <a:solidFill>
                  <a:srgbClr val="000000"/>
                </a:solidFill>
                <a:round/>
                <a:headEnd/>
                <a:tailEnd/>
              </a:ln>
            </p:spPr>
            <p:txBody>
              <a:bodyPr wrap="none" anchor="ctr"/>
              <a:lstStyle/>
              <a:p>
                <a:endParaRPr lang="en-US"/>
              </a:p>
            </p:txBody>
          </p:sp>
          <p:sp>
            <p:nvSpPr>
              <p:cNvPr id="9323" name="Line 364"/>
              <p:cNvSpPr>
                <a:spLocks noChangeShapeType="1"/>
              </p:cNvSpPr>
              <p:nvPr/>
            </p:nvSpPr>
            <p:spPr bwMode="auto">
              <a:xfrm flipH="1">
                <a:off x="2141" y="2217"/>
                <a:ext cx="75" cy="0"/>
              </a:xfrm>
              <a:prstGeom prst="line">
                <a:avLst/>
              </a:prstGeom>
              <a:noFill/>
              <a:ln w="25400">
                <a:solidFill>
                  <a:srgbClr val="000000"/>
                </a:solidFill>
                <a:round/>
                <a:headEnd/>
                <a:tailEnd/>
              </a:ln>
            </p:spPr>
            <p:txBody>
              <a:bodyPr wrap="none" anchor="ctr"/>
              <a:lstStyle/>
              <a:p>
                <a:endParaRPr lang="en-US"/>
              </a:p>
            </p:txBody>
          </p:sp>
          <p:sp>
            <p:nvSpPr>
              <p:cNvPr id="9324" name="Line 365"/>
              <p:cNvSpPr>
                <a:spLocks noChangeShapeType="1"/>
              </p:cNvSpPr>
              <p:nvPr/>
            </p:nvSpPr>
            <p:spPr bwMode="auto">
              <a:xfrm flipH="1">
                <a:off x="2693" y="2641"/>
                <a:ext cx="134" cy="0"/>
              </a:xfrm>
              <a:prstGeom prst="line">
                <a:avLst/>
              </a:prstGeom>
              <a:noFill/>
              <a:ln w="25400">
                <a:solidFill>
                  <a:srgbClr val="000000"/>
                </a:solidFill>
                <a:round/>
                <a:headEnd/>
                <a:tailEnd/>
              </a:ln>
            </p:spPr>
            <p:txBody>
              <a:bodyPr wrap="none" anchor="ctr"/>
              <a:lstStyle/>
              <a:p>
                <a:endParaRPr lang="en-US"/>
              </a:p>
            </p:txBody>
          </p:sp>
          <p:sp>
            <p:nvSpPr>
              <p:cNvPr id="9325" name="Line 366"/>
              <p:cNvSpPr>
                <a:spLocks noChangeShapeType="1"/>
              </p:cNvSpPr>
              <p:nvPr/>
            </p:nvSpPr>
            <p:spPr bwMode="auto">
              <a:xfrm flipH="1">
                <a:off x="2729" y="2670"/>
                <a:ext cx="90" cy="9"/>
              </a:xfrm>
              <a:prstGeom prst="line">
                <a:avLst/>
              </a:prstGeom>
              <a:noFill/>
              <a:ln w="25400">
                <a:solidFill>
                  <a:srgbClr val="000000"/>
                </a:solidFill>
                <a:round/>
                <a:headEnd/>
                <a:tailEnd/>
              </a:ln>
            </p:spPr>
            <p:txBody>
              <a:bodyPr wrap="none" anchor="ctr"/>
              <a:lstStyle/>
              <a:p>
                <a:endParaRPr lang="en-US"/>
              </a:p>
            </p:txBody>
          </p:sp>
          <p:sp>
            <p:nvSpPr>
              <p:cNvPr id="9326" name="Line 367"/>
              <p:cNvSpPr>
                <a:spLocks noChangeShapeType="1"/>
              </p:cNvSpPr>
              <p:nvPr/>
            </p:nvSpPr>
            <p:spPr bwMode="auto">
              <a:xfrm flipH="1">
                <a:off x="2647" y="2020"/>
                <a:ext cx="143" cy="9"/>
              </a:xfrm>
              <a:prstGeom prst="line">
                <a:avLst/>
              </a:prstGeom>
              <a:noFill/>
              <a:ln w="25400">
                <a:solidFill>
                  <a:srgbClr val="000000"/>
                </a:solidFill>
                <a:round/>
                <a:headEnd/>
                <a:tailEnd/>
              </a:ln>
            </p:spPr>
            <p:txBody>
              <a:bodyPr wrap="none" anchor="ctr"/>
              <a:lstStyle/>
              <a:p>
                <a:endParaRPr lang="en-US"/>
              </a:p>
            </p:txBody>
          </p:sp>
          <p:sp>
            <p:nvSpPr>
              <p:cNvPr id="9327" name="Line 368"/>
              <p:cNvSpPr>
                <a:spLocks noChangeShapeType="1"/>
              </p:cNvSpPr>
              <p:nvPr/>
            </p:nvSpPr>
            <p:spPr bwMode="auto">
              <a:xfrm flipH="1">
                <a:off x="2714" y="2058"/>
                <a:ext cx="101" cy="0"/>
              </a:xfrm>
              <a:prstGeom prst="line">
                <a:avLst/>
              </a:prstGeom>
              <a:noFill/>
              <a:ln w="25400">
                <a:solidFill>
                  <a:srgbClr val="000000"/>
                </a:solidFill>
                <a:round/>
                <a:headEnd/>
                <a:tailEnd/>
              </a:ln>
            </p:spPr>
            <p:txBody>
              <a:bodyPr wrap="none" anchor="ctr"/>
              <a:lstStyle/>
              <a:p>
                <a:endParaRPr lang="en-US"/>
              </a:p>
            </p:txBody>
          </p:sp>
          <p:sp>
            <p:nvSpPr>
              <p:cNvPr id="9328" name="Line 369"/>
              <p:cNvSpPr>
                <a:spLocks noChangeShapeType="1"/>
              </p:cNvSpPr>
              <p:nvPr/>
            </p:nvSpPr>
            <p:spPr bwMode="auto">
              <a:xfrm flipH="1">
                <a:off x="2749" y="2098"/>
                <a:ext cx="87" cy="9"/>
              </a:xfrm>
              <a:prstGeom prst="line">
                <a:avLst/>
              </a:prstGeom>
              <a:noFill/>
              <a:ln w="25400">
                <a:solidFill>
                  <a:srgbClr val="000000"/>
                </a:solidFill>
                <a:round/>
                <a:headEnd/>
                <a:tailEnd/>
              </a:ln>
            </p:spPr>
            <p:txBody>
              <a:bodyPr wrap="none" anchor="ctr"/>
              <a:lstStyle/>
              <a:p>
                <a:endParaRPr lang="en-US"/>
              </a:p>
            </p:txBody>
          </p:sp>
          <p:sp>
            <p:nvSpPr>
              <p:cNvPr id="9329" name="Line 370"/>
              <p:cNvSpPr>
                <a:spLocks noChangeShapeType="1"/>
              </p:cNvSpPr>
              <p:nvPr/>
            </p:nvSpPr>
            <p:spPr bwMode="auto">
              <a:xfrm flipH="1" flipV="1">
                <a:off x="2097" y="2693"/>
                <a:ext cx="170" cy="21"/>
              </a:xfrm>
              <a:prstGeom prst="line">
                <a:avLst/>
              </a:prstGeom>
              <a:noFill/>
              <a:ln w="25400">
                <a:solidFill>
                  <a:srgbClr val="000000"/>
                </a:solidFill>
                <a:round/>
                <a:headEnd/>
                <a:tailEnd/>
              </a:ln>
            </p:spPr>
            <p:txBody>
              <a:bodyPr wrap="none" anchor="ctr"/>
              <a:lstStyle/>
              <a:p>
                <a:endParaRPr lang="en-US"/>
              </a:p>
            </p:txBody>
          </p:sp>
          <p:sp>
            <p:nvSpPr>
              <p:cNvPr id="9330" name="Line 371"/>
              <p:cNvSpPr>
                <a:spLocks noChangeShapeType="1"/>
              </p:cNvSpPr>
              <p:nvPr/>
            </p:nvSpPr>
            <p:spPr bwMode="auto">
              <a:xfrm flipH="1" flipV="1">
                <a:off x="2097" y="2719"/>
                <a:ext cx="126" cy="26"/>
              </a:xfrm>
              <a:prstGeom prst="line">
                <a:avLst/>
              </a:prstGeom>
              <a:noFill/>
              <a:ln w="25400">
                <a:solidFill>
                  <a:srgbClr val="000000"/>
                </a:solidFill>
                <a:round/>
                <a:headEnd/>
                <a:tailEnd/>
              </a:ln>
            </p:spPr>
            <p:txBody>
              <a:bodyPr wrap="none" anchor="ctr"/>
              <a:lstStyle/>
              <a:p>
                <a:endParaRPr lang="en-US"/>
              </a:p>
            </p:txBody>
          </p:sp>
          <p:sp>
            <p:nvSpPr>
              <p:cNvPr id="9331" name="Line 372"/>
              <p:cNvSpPr>
                <a:spLocks noChangeShapeType="1"/>
              </p:cNvSpPr>
              <p:nvPr/>
            </p:nvSpPr>
            <p:spPr bwMode="auto">
              <a:xfrm flipH="1" flipV="1">
                <a:off x="2097" y="2762"/>
                <a:ext cx="88" cy="25"/>
              </a:xfrm>
              <a:prstGeom prst="line">
                <a:avLst/>
              </a:prstGeom>
              <a:noFill/>
              <a:ln w="25400">
                <a:solidFill>
                  <a:srgbClr val="000000"/>
                </a:solidFill>
                <a:round/>
                <a:headEnd/>
                <a:tailEnd/>
              </a:ln>
            </p:spPr>
            <p:txBody>
              <a:bodyPr wrap="none" anchor="ctr"/>
              <a:lstStyle/>
              <a:p>
                <a:endParaRPr lang="en-US"/>
              </a:p>
            </p:txBody>
          </p:sp>
        </p:grpSp>
        <p:sp>
          <p:nvSpPr>
            <p:cNvPr id="9252" name="Rectangle 373"/>
            <p:cNvSpPr>
              <a:spLocks noChangeArrowheads="1"/>
            </p:cNvSpPr>
            <p:nvPr/>
          </p:nvSpPr>
          <p:spPr bwMode="auto">
            <a:xfrm>
              <a:off x="3303102" y="3221037"/>
              <a:ext cx="1261944" cy="1588372"/>
            </a:xfrm>
            <a:prstGeom prst="rect">
              <a:avLst/>
            </a:prstGeom>
            <a:noFill/>
            <a:ln w="12700">
              <a:noFill/>
              <a:miter lim="800000"/>
              <a:headEnd/>
              <a:tailEnd/>
            </a:ln>
          </p:spPr>
          <p:txBody>
            <a:bodyPr wrap="none" lIns="90483" tIns="46035" rIns="90483" bIns="46035">
              <a:spAutoFit/>
            </a:bodyPr>
            <a:lstStyle/>
            <a:p>
              <a:pPr algn="ctr" defTabSz="901700"/>
              <a:r>
                <a:rPr lang="en-US" sz="1100" b="1" dirty="0">
                  <a:latin typeface="Arial" charset="0"/>
                </a:rPr>
                <a:t>Budget</a:t>
              </a:r>
            </a:p>
            <a:p>
              <a:pPr algn="ctr" defTabSz="901700"/>
              <a:r>
                <a:rPr lang="en-US" sz="1100" b="1" dirty="0">
                  <a:latin typeface="Arial" charset="0"/>
                </a:rPr>
                <a:t>Resolution</a:t>
              </a:r>
            </a:p>
            <a:p>
              <a:pPr algn="ctr" defTabSz="901700"/>
              <a:endParaRPr lang="en-US" sz="1200" b="1" dirty="0" smtClean="0">
                <a:latin typeface="Arial" charset="0"/>
              </a:endParaRPr>
            </a:p>
            <a:p>
              <a:pPr algn="ctr" defTabSz="901700"/>
              <a:endParaRPr lang="en-US" sz="900" b="1" dirty="0">
                <a:latin typeface="Arial" charset="0"/>
              </a:endParaRPr>
            </a:p>
            <a:p>
              <a:pPr algn="ctr" defTabSz="901700"/>
              <a:r>
                <a:rPr lang="en-US" sz="1200" b="1" dirty="0" smtClean="0">
                  <a:latin typeface="Arial" charset="0"/>
                </a:rPr>
                <a:t> </a:t>
              </a:r>
              <a:r>
                <a:rPr lang="en-US" sz="1100" b="1" dirty="0">
                  <a:latin typeface="Arial" charset="0"/>
                </a:rPr>
                <a:t>Authorization </a:t>
              </a:r>
            </a:p>
            <a:p>
              <a:pPr algn="ctr" defTabSz="901700"/>
              <a:r>
                <a:rPr lang="en-US" sz="1100" b="1" dirty="0">
                  <a:latin typeface="Arial" charset="0"/>
                </a:rPr>
                <a:t>&amp;</a:t>
              </a:r>
            </a:p>
            <a:p>
              <a:pPr algn="ctr" defTabSz="901700"/>
              <a:r>
                <a:rPr lang="en-US" sz="1100" b="1" dirty="0">
                  <a:latin typeface="Arial" charset="0"/>
                </a:rPr>
                <a:t>  </a:t>
              </a:r>
              <a:r>
                <a:rPr lang="en-US" sz="1100" b="1" dirty="0" smtClean="0">
                  <a:latin typeface="Arial" charset="0"/>
                </a:rPr>
                <a:t>Appropriation</a:t>
              </a:r>
              <a:endParaRPr lang="en-US" sz="1100" b="1" dirty="0">
                <a:latin typeface="Arial" charset="0"/>
              </a:endParaRPr>
            </a:p>
            <a:p>
              <a:pPr algn="ctr" defTabSz="901700"/>
              <a:r>
                <a:rPr lang="en-US" sz="1100" b="1" dirty="0">
                  <a:latin typeface="Arial" charset="0"/>
                </a:rPr>
                <a:t>               Laws</a:t>
              </a:r>
            </a:p>
          </p:txBody>
        </p:sp>
        <p:grpSp>
          <p:nvGrpSpPr>
            <p:cNvPr id="14" name="Group 374"/>
            <p:cNvGrpSpPr>
              <a:grpSpLocks/>
            </p:cNvGrpSpPr>
            <p:nvPr/>
          </p:nvGrpSpPr>
          <p:grpSpPr bwMode="auto">
            <a:xfrm>
              <a:off x="546100" y="987425"/>
              <a:ext cx="2032000" cy="1819275"/>
              <a:chOff x="344" y="622"/>
              <a:chExt cx="1280" cy="1146"/>
            </a:xfrm>
          </p:grpSpPr>
          <p:sp>
            <p:nvSpPr>
              <p:cNvPr id="9305" name="Arc 375"/>
              <p:cNvSpPr>
                <a:spLocks/>
              </p:cNvSpPr>
              <p:nvPr/>
            </p:nvSpPr>
            <p:spPr bwMode="auto">
              <a:xfrm>
                <a:off x="1146" y="622"/>
                <a:ext cx="181" cy="28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cap="rnd">
                <a:solidFill>
                  <a:schemeClr val="tx1"/>
                </a:solidFill>
                <a:round/>
                <a:headEnd/>
                <a:tailEnd/>
              </a:ln>
            </p:spPr>
            <p:txBody>
              <a:bodyPr wrap="none" anchor="ctr"/>
              <a:lstStyle/>
              <a:p>
                <a:endParaRPr lang="en-US"/>
              </a:p>
            </p:txBody>
          </p:sp>
          <p:sp>
            <p:nvSpPr>
              <p:cNvPr id="9306" name="Arc 376"/>
              <p:cNvSpPr>
                <a:spLocks/>
              </p:cNvSpPr>
              <p:nvPr/>
            </p:nvSpPr>
            <p:spPr bwMode="auto">
              <a:xfrm>
                <a:off x="830" y="622"/>
                <a:ext cx="317" cy="15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460"/>
                    </a:moveTo>
                    <a:cubicBezTo>
                      <a:pt x="77" y="9612"/>
                      <a:pt x="9683" y="37"/>
                      <a:pt x="21532" y="0"/>
                    </a:cubicBezTo>
                  </a:path>
                  <a:path w="21600" h="21600" stroke="0" extrusionOk="0">
                    <a:moveTo>
                      <a:pt x="0" y="21460"/>
                    </a:moveTo>
                    <a:cubicBezTo>
                      <a:pt x="77" y="9612"/>
                      <a:pt x="9683" y="37"/>
                      <a:pt x="21532" y="0"/>
                    </a:cubicBezTo>
                    <a:lnTo>
                      <a:pt x="21600" y="21600"/>
                    </a:lnTo>
                    <a:close/>
                  </a:path>
                </a:pathLst>
              </a:custGeom>
              <a:noFill/>
              <a:ln w="25400" cap="rnd">
                <a:solidFill>
                  <a:schemeClr val="tx1"/>
                </a:solidFill>
                <a:round/>
                <a:headEnd/>
                <a:tailEnd/>
              </a:ln>
            </p:spPr>
            <p:txBody>
              <a:bodyPr wrap="none" anchor="ctr"/>
              <a:lstStyle/>
              <a:p>
                <a:endParaRPr lang="en-US"/>
              </a:p>
            </p:txBody>
          </p:sp>
          <p:sp>
            <p:nvSpPr>
              <p:cNvPr id="9307" name="Arc 377"/>
              <p:cNvSpPr>
                <a:spLocks/>
              </p:cNvSpPr>
              <p:nvPr/>
            </p:nvSpPr>
            <p:spPr bwMode="auto">
              <a:xfrm>
                <a:off x="1335" y="913"/>
                <a:ext cx="127" cy="18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884" y="0"/>
                      <a:pt x="21535" y="9600"/>
                      <a:pt x="21599" y="21484"/>
                    </a:cubicBezTo>
                  </a:path>
                  <a:path w="21600" h="21600" stroke="0" extrusionOk="0">
                    <a:moveTo>
                      <a:pt x="-1" y="0"/>
                    </a:moveTo>
                    <a:cubicBezTo>
                      <a:pt x="11884" y="0"/>
                      <a:pt x="21535" y="9600"/>
                      <a:pt x="21599" y="21484"/>
                    </a:cubicBezTo>
                    <a:lnTo>
                      <a:pt x="0" y="21600"/>
                    </a:lnTo>
                    <a:close/>
                  </a:path>
                </a:pathLst>
              </a:custGeom>
              <a:noFill/>
              <a:ln w="25400" cap="rnd">
                <a:solidFill>
                  <a:schemeClr val="tx1"/>
                </a:solidFill>
                <a:round/>
                <a:headEnd/>
                <a:tailEnd/>
              </a:ln>
            </p:spPr>
            <p:txBody>
              <a:bodyPr wrap="none" anchor="ctr"/>
              <a:lstStyle/>
              <a:p>
                <a:endParaRPr lang="en-US"/>
              </a:p>
            </p:txBody>
          </p:sp>
          <p:sp>
            <p:nvSpPr>
              <p:cNvPr id="9308" name="Arc 378"/>
              <p:cNvSpPr>
                <a:spLocks/>
              </p:cNvSpPr>
              <p:nvPr/>
            </p:nvSpPr>
            <p:spPr bwMode="auto">
              <a:xfrm>
                <a:off x="1470" y="1107"/>
                <a:ext cx="154" cy="31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cap="rnd">
                <a:solidFill>
                  <a:schemeClr val="tx1"/>
                </a:solidFill>
                <a:round/>
                <a:headEnd/>
                <a:tailEnd/>
              </a:ln>
            </p:spPr>
            <p:txBody>
              <a:bodyPr wrap="none" anchor="ctr"/>
              <a:lstStyle/>
              <a:p>
                <a:endParaRPr lang="en-US"/>
              </a:p>
            </p:txBody>
          </p:sp>
          <p:sp>
            <p:nvSpPr>
              <p:cNvPr id="9309" name="Arc 379"/>
              <p:cNvSpPr>
                <a:spLocks/>
              </p:cNvSpPr>
              <p:nvPr/>
            </p:nvSpPr>
            <p:spPr bwMode="auto">
              <a:xfrm>
                <a:off x="1254" y="1421"/>
                <a:ext cx="370" cy="21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25400" cap="rnd">
                <a:solidFill>
                  <a:schemeClr val="tx1"/>
                </a:solidFill>
                <a:round/>
                <a:headEnd/>
                <a:tailEnd/>
              </a:ln>
            </p:spPr>
            <p:txBody>
              <a:bodyPr wrap="none" anchor="ctr"/>
              <a:lstStyle/>
              <a:p>
                <a:endParaRPr lang="en-US"/>
              </a:p>
            </p:txBody>
          </p:sp>
          <p:sp>
            <p:nvSpPr>
              <p:cNvPr id="9310" name="Arc 380"/>
              <p:cNvSpPr>
                <a:spLocks/>
              </p:cNvSpPr>
              <p:nvPr/>
            </p:nvSpPr>
            <p:spPr bwMode="auto">
              <a:xfrm>
                <a:off x="803" y="784"/>
                <a:ext cx="20" cy="121"/>
              </a:xfrm>
              <a:custGeom>
                <a:avLst/>
                <a:gdLst>
                  <a:gd name="T0" fmla="*/ 0 w 21600"/>
                  <a:gd name="T1" fmla="*/ 0 h 21572"/>
                  <a:gd name="T2" fmla="*/ 0 w 21600"/>
                  <a:gd name="T3" fmla="*/ 0 h 21572"/>
                  <a:gd name="T4" fmla="*/ 0 w 21600"/>
                  <a:gd name="T5" fmla="*/ 0 h 21572"/>
                  <a:gd name="T6" fmla="*/ 0 60000 65536"/>
                  <a:gd name="T7" fmla="*/ 0 60000 65536"/>
                  <a:gd name="T8" fmla="*/ 0 60000 65536"/>
                  <a:gd name="T9" fmla="*/ 0 w 21600"/>
                  <a:gd name="T10" fmla="*/ 0 h 21572"/>
                  <a:gd name="T11" fmla="*/ 21600 w 21600"/>
                  <a:gd name="T12" fmla="*/ 21572 h 21572"/>
                </a:gdLst>
                <a:ahLst/>
                <a:cxnLst>
                  <a:cxn ang="T6">
                    <a:pos x="T0" y="T1"/>
                  </a:cxn>
                  <a:cxn ang="T7">
                    <a:pos x="T2" y="T3"/>
                  </a:cxn>
                  <a:cxn ang="T8">
                    <a:pos x="T4" y="T5"/>
                  </a:cxn>
                </a:cxnLst>
                <a:rect l="T9" t="T10" r="T11" b="T12"/>
                <a:pathLst>
                  <a:path w="21600" h="21572" fill="none" extrusionOk="0">
                    <a:moveTo>
                      <a:pt x="0" y="21572"/>
                    </a:moveTo>
                    <a:cubicBezTo>
                      <a:pt x="0" y="10072"/>
                      <a:pt x="9009" y="589"/>
                      <a:pt x="20494" y="0"/>
                    </a:cubicBezTo>
                  </a:path>
                  <a:path w="21600" h="21572" stroke="0" extrusionOk="0">
                    <a:moveTo>
                      <a:pt x="0" y="21572"/>
                    </a:moveTo>
                    <a:cubicBezTo>
                      <a:pt x="0" y="10072"/>
                      <a:pt x="9009" y="589"/>
                      <a:pt x="20494" y="0"/>
                    </a:cubicBezTo>
                    <a:lnTo>
                      <a:pt x="21600" y="21572"/>
                    </a:lnTo>
                    <a:close/>
                  </a:path>
                </a:pathLst>
              </a:custGeom>
              <a:noFill/>
              <a:ln w="25400" cap="rnd">
                <a:solidFill>
                  <a:schemeClr val="tx1"/>
                </a:solidFill>
                <a:round/>
                <a:headEnd/>
                <a:tailEnd/>
              </a:ln>
            </p:spPr>
            <p:txBody>
              <a:bodyPr wrap="none" anchor="ctr"/>
              <a:lstStyle/>
              <a:p>
                <a:endParaRPr lang="en-US"/>
              </a:p>
            </p:txBody>
          </p:sp>
          <p:sp>
            <p:nvSpPr>
              <p:cNvPr id="9311" name="Arc 381"/>
              <p:cNvSpPr>
                <a:spLocks/>
              </p:cNvSpPr>
              <p:nvPr/>
            </p:nvSpPr>
            <p:spPr bwMode="auto">
              <a:xfrm>
                <a:off x="613" y="913"/>
                <a:ext cx="182" cy="15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460"/>
                    </a:moveTo>
                    <a:cubicBezTo>
                      <a:pt x="77" y="9631"/>
                      <a:pt x="9652" y="65"/>
                      <a:pt x="21481" y="0"/>
                    </a:cubicBezTo>
                  </a:path>
                  <a:path w="21600" h="21600" stroke="0" extrusionOk="0">
                    <a:moveTo>
                      <a:pt x="0" y="21460"/>
                    </a:moveTo>
                    <a:cubicBezTo>
                      <a:pt x="77" y="9631"/>
                      <a:pt x="9652" y="65"/>
                      <a:pt x="21481" y="0"/>
                    </a:cubicBezTo>
                    <a:lnTo>
                      <a:pt x="21600" y="21600"/>
                    </a:lnTo>
                    <a:close/>
                  </a:path>
                </a:pathLst>
              </a:custGeom>
              <a:noFill/>
              <a:ln w="25400" cap="rnd">
                <a:solidFill>
                  <a:schemeClr val="tx1"/>
                </a:solidFill>
                <a:round/>
                <a:headEnd/>
                <a:tailEnd/>
              </a:ln>
            </p:spPr>
            <p:txBody>
              <a:bodyPr wrap="none" anchor="ctr"/>
              <a:lstStyle/>
              <a:p>
                <a:endParaRPr lang="en-US"/>
              </a:p>
            </p:txBody>
          </p:sp>
          <p:sp>
            <p:nvSpPr>
              <p:cNvPr id="9312" name="Arc 382"/>
              <p:cNvSpPr>
                <a:spLocks/>
              </p:cNvSpPr>
              <p:nvPr/>
            </p:nvSpPr>
            <p:spPr bwMode="auto">
              <a:xfrm>
                <a:off x="506" y="1075"/>
                <a:ext cx="100" cy="250"/>
              </a:xfrm>
              <a:custGeom>
                <a:avLst/>
                <a:gdLst>
                  <a:gd name="T0" fmla="*/ 0 w 21600"/>
                  <a:gd name="T1" fmla="*/ 0 h 21599"/>
                  <a:gd name="T2" fmla="*/ 0 w 21600"/>
                  <a:gd name="T3" fmla="*/ 0 h 21599"/>
                  <a:gd name="T4" fmla="*/ 0 w 21600"/>
                  <a:gd name="T5" fmla="*/ 0 h 21599"/>
                  <a:gd name="T6" fmla="*/ 0 60000 65536"/>
                  <a:gd name="T7" fmla="*/ 0 60000 65536"/>
                  <a:gd name="T8" fmla="*/ 0 60000 65536"/>
                  <a:gd name="T9" fmla="*/ 0 w 21600"/>
                  <a:gd name="T10" fmla="*/ 0 h 21599"/>
                  <a:gd name="T11" fmla="*/ 21600 w 21600"/>
                  <a:gd name="T12" fmla="*/ 21599 h 21599"/>
                </a:gdLst>
                <a:ahLst/>
                <a:cxnLst>
                  <a:cxn ang="T6">
                    <a:pos x="T0" y="T1"/>
                  </a:cxn>
                  <a:cxn ang="T7">
                    <a:pos x="T2" y="T3"/>
                  </a:cxn>
                  <a:cxn ang="T8">
                    <a:pos x="T4" y="T5"/>
                  </a:cxn>
                </a:cxnLst>
                <a:rect l="T9" t="T10" r="T11" b="T12"/>
                <a:pathLst>
                  <a:path w="21600" h="21599" fill="none" extrusionOk="0">
                    <a:moveTo>
                      <a:pt x="0" y="21513"/>
                    </a:moveTo>
                    <a:cubicBezTo>
                      <a:pt x="47" y="9701"/>
                      <a:pt x="9573" y="118"/>
                      <a:pt x="21384" y="0"/>
                    </a:cubicBezTo>
                  </a:path>
                  <a:path w="21600" h="21599" stroke="0" extrusionOk="0">
                    <a:moveTo>
                      <a:pt x="0" y="21513"/>
                    </a:moveTo>
                    <a:cubicBezTo>
                      <a:pt x="47" y="9701"/>
                      <a:pt x="9573" y="118"/>
                      <a:pt x="21384" y="0"/>
                    </a:cubicBezTo>
                    <a:lnTo>
                      <a:pt x="21600" y="21599"/>
                    </a:lnTo>
                    <a:close/>
                  </a:path>
                </a:pathLst>
              </a:custGeom>
              <a:noFill/>
              <a:ln w="25400" cap="rnd">
                <a:solidFill>
                  <a:schemeClr val="tx1"/>
                </a:solidFill>
                <a:round/>
                <a:headEnd/>
                <a:tailEnd/>
              </a:ln>
            </p:spPr>
            <p:txBody>
              <a:bodyPr wrap="none" anchor="ctr"/>
              <a:lstStyle/>
              <a:p>
                <a:endParaRPr lang="en-US"/>
              </a:p>
            </p:txBody>
          </p:sp>
          <p:sp>
            <p:nvSpPr>
              <p:cNvPr id="9313" name="Arc 383"/>
              <p:cNvSpPr>
                <a:spLocks/>
              </p:cNvSpPr>
              <p:nvPr/>
            </p:nvSpPr>
            <p:spPr bwMode="auto">
              <a:xfrm>
                <a:off x="344" y="1333"/>
                <a:ext cx="154" cy="21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600"/>
                    </a:moveTo>
                    <a:cubicBezTo>
                      <a:pt x="0" y="9725"/>
                      <a:pt x="9585" y="77"/>
                      <a:pt x="21460" y="0"/>
                    </a:cubicBezTo>
                  </a:path>
                  <a:path w="21600" h="21600" stroke="0" extrusionOk="0">
                    <a:moveTo>
                      <a:pt x="0" y="21600"/>
                    </a:moveTo>
                    <a:cubicBezTo>
                      <a:pt x="0" y="9725"/>
                      <a:pt x="9585" y="77"/>
                      <a:pt x="21460" y="0"/>
                    </a:cubicBezTo>
                    <a:lnTo>
                      <a:pt x="21600" y="21600"/>
                    </a:lnTo>
                    <a:close/>
                  </a:path>
                </a:pathLst>
              </a:custGeom>
              <a:noFill/>
              <a:ln w="25400" cap="rnd">
                <a:solidFill>
                  <a:schemeClr val="tx1"/>
                </a:solidFill>
                <a:round/>
                <a:headEnd/>
                <a:tailEnd/>
              </a:ln>
            </p:spPr>
            <p:txBody>
              <a:bodyPr wrap="none" anchor="ctr"/>
              <a:lstStyle/>
              <a:p>
                <a:endParaRPr lang="en-US"/>
              </a:p>
            </p:txBody>
          </p:sp>
          <p:sp>
            <p:nvSpPr>
              <p:cNvPr id="9314" name="Arc 384"/>
              <p:cNvSpPr>
                <a:spLocks/>
              </p:cNvSpPr>
              <p:nvPr/>
            </p:nvSpPr>
            <p:spPr bwMode="auto">
              <a:xfrm>
                <a:off x="344" y="1550"/>
                <a:ext cx="100" cy="21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25400" cap="rnd">
                <a:solidFill>
                  <a:schemeClr val="tx1"/>
                </a:solidFill>
                <a:round/>
                <a:headEnd/>
                <a:tailEnd/>
              </a:ln>
            </p:spPr>
            <p:txBody>
              <a:bodyPr wrap="none" anchor="ctr"/>
              <a:lstStyle/>
              <a:p>
                <a:endParaRPr lang="en-US"/>
              </a:p>
            </p:txBody>
          </p:sp>
          <p:sp>
            <p:nvSpPr>
              <p:cNvPr id="9315" name="Arc 385"/>
              <p:cNvSpPr>
                <a:spLocks/>
              </p:cNvSpPr>
              <p:nvPr/>
            </p:nvSpPr>
            <p:spPr bwMode="auto">
              <a:xfrm>
                <a:off x="443" y="1679"/>
                <a:ext cx="398" cy="8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25400" cap="rnd">
                <a:solidFill>
                  <a:schemeClr val="tx1"/>
                </a:solidFill>
                <a:round/>
                <a:headEnd/>
                <a:tailEnd/>
              </a:ln>
            </p:spPr>
            <p:txBody>
              <a:bodyPr wrap="none" anchor="ctr"/>
              <a:lstStyle/>
              <a:p>
                <a:endParaRPr lang="en-US"/>
              </a:p>
            </p:txBody>
          </p:sp>
          <p:sp>
            <p:nvSpPr>
              <p:cNvPr id="9316" name="Arc 386"/>
              <p:cNvSpPr>
                <a:spLocks/>
              </p:cNvSpPr>
              <p:nvPr/>
            </p:nvSpPr>
            <p:spPr bwMode="auto">
              <a:xfrm>
                <a:off x="848" y="1647"/>
                <a:ext cx="398" cy="25"/>
              </a:xfrm>
              <a:custGeom>
                <a:avLst/>
                <a:gdLst>
                  <a:gd name="T0" fmla="*/ 0 w 21600"/>
                  <a:gd name="T1" fmla="*/ 0 h 22481"/>
                  <a:gd name="T2" fmla="*/ 0 w 21600"/>
                  <a:gd name="T3" fmla="*/ 0 h 22481"/>
                  <a:gd name="T4" fmla="*/ 0 w 21600"/>
                  <a:gd name="T5" fmla="*/ 0 h 22481"/>
                  <a:gd name="T6" fmla="*/ 0 60000 65536"/>
                  <a:gd name="T7" fmla="*/ 0 60000 65536"/>
                  <a:gd name="T8" fmla="*/ 0 60000 65536"/>
                  <a:gd name="T9" fmla="*/ 0 w 21600"/>
                  <a:gd name="T10" fmla="*/ 0 h 22481"/>
                  <a:gd name="T11" fmla="*/ 21600 w 21600"/>
                  <a:gd name="T12" fmla="*/ 22481 h 22481"/>
                </a:gdLst>
                <a:ahLst/>
                <a:cxnLst>
                  <a:cxn ang="T6">
                    <a:pos x="T0" y="T1"/>
                  </a:cxn>
                  <a:cxn ang="T7">
                    <a:pos x="T2" y="T3"/>
                  </a:cxn>
                  <a:cxn ang="T8">
                    <a:pos x="T4" y="T5"/>
                  </a:cxn>
                </a:cxnLst>
                <a:rect l="T9" t="T10" r="T11" b="T12"/>
                <a:pathLst>
                  <a:path w="21600" h="22481" fill="none" extrusionOk="0">
                    <a:moveTo>
                      <a:pt x="21582" y="-1"/>
                    </a:moveTo>
                    <a:cubicBezTo>
                      <a:pt x="21594" y="293"/>
                      <a:pt x="21600" y="587"/>
                      <a:pt x="21600" y="881"/>
                    </a:cubicBezTo>
                    <a:cubicBezTo>
                      <a:pt x="21600" y="12810"/>
                      <a:pt x="11929" y="22480"/>
                      <a:pt x="0" y="22481"/>
                    </a:cubicBezTo>
                  </a:path>
                  <a:path w="21600" h="22481" stroke="0" extrusionOk="0">
                    <a:moveTo>
                      <a:pt x="21582" y="-1"/>
                    </a:moveTo>
                    <a:cubicBezTo>
                      <a:pt x="21594" y="293"/>
                      <a:pt x="21600" y="587"/>
                      <a:pt x="21600" y="881"/>
                    </a:cubicBezTo>
                    <a:cubicBezTo>
                      <a:pt x="21600" y="12810"/>
                      <a:pt x="11929" y="22480"/>
                      <a:pt x="0" y="22481"/>
                    </a:cubicBezTo>
                    <a:lnTo>
                      <a:pt x="0" y="881"/>
                    </a:lnTo>
                    <a:close/>
                  </a:path>
                </a:pathLst>
              </a:custGeom>
              <a:noFill/>
              <a:ln w="25400" cap="rnd">
                <a:solidFill>
                  <a:schemeClr val="tx1"/>
                </a:solidFill>
                <a:round/>
                <a:headEnd/>
                <a:tailEnd/>
              </a:ln>
            </p:spPr>
            <p:txBody>
              <a:bodyPr wrap="none" anchor="ctr"/>
              <a:lstStyle/>
              <a:p>
                <a:endParaRPr lang="en-US"/>
              </a:p>
            </p:txBody>
          </p:sp>
        </p:grpSp>
        <p:sp>
          <p:nvSpPr>
            <p:cNvPr id="9254" name="Line 387"/>
            <p:cNvSpPr>
              <a:spLocks noChangeShapeType="1"/>
            </p:cNvSpPr>
            <p:nvPr/>
          </p:nvSpPr>
          <p:spPr bwMode="auto">
            <a:xfrm>
              <a:off x="7856538" y="2373313"/>
              <a:ext cx="234950" cy="0"/>
            </a:xfrm>
            <a:prstGeom prst="line">
              <a:avLst/>
            </a:prstGeom>
            <a:noFill/>
            <a:ln w="25400">
              <a:solidFill>
                <a:schemeClr val="tx1"/>
              </a:solidFill>
              <a:round/>
              <a:headEnd/>
              <a:tailEnd/>
            </a:ln>
          </p:spPr>
          <p:txBody>
            <a:bodyPr wrap="none" anchor="ctr"/>
            <a:lstStyle/>
            <a:p>
              <a:endParaRPr lang="en-US"/>
            </a:p>
          </p:txBody>
        </p:sp>
        <p:sp>
          <p:nvSpPr>
            <p:cNvPr id="9255" name="Line 388"/>
            <p:cNvSpPr>
              <a:spLocks noChangeShapeType="1"/>
            </p:cNvSpPr>
            <p:nvPr/>
          </p:nvSpPr>
          <p:spPr bwMode="auto">
            <a:xfrm flipH="1">
              <a:off x="7904163" y="2379663"/>
              <a:ext cx="215900" cy="330200"/>
            </a:xfrm>
            <a:prstGeom prst="line">
              <a:avLst/>
            </a:prstGeom>
            <a:noFill/>
            <a:ln w="25400">
              <a:solidFill>
                <a:schemeClr val="tx1"/>
              </a:solidFill>
              <a:round/>
              <a:headEnd/>
              <a:tailEnd/>
            </a:ln>
          </p:spPr>
          <p:txBody>
            <a:bodyPr wrap="none" anchor="ctr"/>
            <a:lstStyle/>
            <a:p>
              <a:endParaRPr lang="en-US"/>
            </a:p>
          </p:txBody>
        </p:sp>
        <p:sp>
          <p:nvSpPr>
            <p:cNvPr id="9256" name="Line 389"/>
            <p:cNvSpPr>
              <a:spLocks noChangeShapeType="1"/>
            </p:cNvSpPr>
            <p:nvPr/>
          </p:nvSpPr>
          <p:spPr bwMode="auto">
            <a:xfrm flipH="1" flipV="1">
              <a:off x="7221538" y="2354263"/>
              <a:ext cx="231775" cy="384175"/>
            </a:xfrm>
            <a:prstGeom prst="line">
              <a:avLst/>
            </a:prstGeom>
            <a:noFill/>
            <a:ln w="25400">
              <a:solidFill>
                <a:schemeClr val="tx1"/>
              </a:solidFill>
              <a:round/>
              <a:headEnd/>
              <a:tailEnd/>
            </a:ln>
          </p:spPr>
          <p:txBody>
            <a:bodyPr wrap="none" anchor="ctr"/>
            <a:lstStyle/>
            <a:p>
              <a:endParaRPr lang="en-US"/>
            </a:p>
          </p:txBody>
        </p:sp>
        <p:sp>
          <p:nvSpPr>
            <p:cNvPr id="9257" name="Line 390"/>
            <p:cNvSpPr>
              <a:spLocks noChangeShapeType="1"/>
            </p:cNvSpPr>
            <p:nvPr/>
          </p:nvSpPr>
          <p:spPr bwMode="auto">
            <a:xfrm>
              <a:off x="7246938" y="2370138"/>
              <a:ext cx="228600" cy="0"/>
            </a:xfrm>
            <a:prstGeom prst="line">
              <a:avLst/>
            </a:prstGeom>
            <a:noFill/>
            <a:ln w="25400">
              <a:solidFill>
                <a:schemeClr val="tx1"/>
              </a:solidFill>
              <a:round/>
              <a:headEnd/>
              <a:tailEnd/>
            </a:ln>
          </p:spPr>
          <p:txBody>
            <a:bodyPr wrap="none" anchor="ctr"/>
            <a:lstStyle/>
            <a:p>
              <a:endParaRPr lang="en-US"/>
            </a:p>
          </p:txBody>
        </p:sp>
        <p:grpSp>
          <p:nvGrpSpPr>
            <p:cNvPr id="15" name="Group 391"/>
            <p:cNvGrpSpPr>
              <a:grpSpLocks/>
            </p:cNvGrpSpPr>
            <p:nvPr/>
          </p:nvGrpSpPr>
          <p:grpSpPr bwMode="auto">
            <a:xfrm>
              <a:off x="5999163" y="5140325"/>
              <a:ext cx="796925" cy="942975"/>
              <a:chOff x="3779" y="3238"/>
              <a:chExt cx="502" cy="594"/>
            </a:xfrm>
          </p:grpSpPr>
          <p:sp>
            <p:nvSpPr>
              <p:cNvPr id="9301" name="Line 392"/>
              <p:cNvSpPr>
                <a:spLocks noChangeShapeType="1"/>
              </p:cNvSpPr>
              <p:nvPr/>
            </p:nvSpPr>
            <p:spPr bwMode="auto">
              <a:xfrm flipV="1">
                <a:off x="3787" y="3238"/>
                <a:ext cx="0" cy="185"/>
              </a:xfrm>
              <a:prstGeom prst="line">
                <a:avLst/>
              </a:prstGeom>
              <a:noFill/>
              <a:ln w="25400">
                <a:solidFill>
                  <a:schemeClr val="tx1"/>
                </a:solidFill>
                <a:round/>
                <a:headEnd/>
                <a:tailEnd/>
              </a:ln>
            </p:spPr>
            <p:txBody>
              <a:bodyPr wrap="none" anchor="ctr"/>
              <a:lstStyle/>
              <a:p>
                <a:endParaRPr lang="en-US"/>
              </a:p>
            </p:txBody>
          </p:sp>
          <p:sp>
            <p:nvSpPr>
              <p:cNvPr id="9302" name="Line 393"/>
              <p:cNvSpPr>
                <a:spLocks noChangeShapeType="1"/>
              </p:cNvSpPr>
              <p:nvPr/>
            </p:nvSpPr>
            <p:spPr bwMode="auto">
              <a:xfrm>
                <a:off x="3795" y="3254"/>
                <a:ext cx="470" cy="290"/>
              </a:xfrm>
              <a:prstGeom prst="line">
                <a:avLst/>
              </a:prstGeom>
              <a:noFill/>
              <a:ln w="25400">
                <a:solidFill>
                  <a:schemeClr val="tx1"/>
                </a:solidFill>
                <a:round/>
                <a:headEnd/>
                <a:tailEnd/>
              </a:ln>
            </p:spPr>
            <p:txBody>
              <a:bodyPr wrap="none" anchor="ctr"/>
              <a:lstStyle/>
              <a:p>
                <a:endParaRPr lang="en-US"/>
              </a:p>
            </p:txBody>
          </p:sp>
          <p:sp>
            <p:nvSpPr>
              <p:cNvPr id="9303" name="Line 394"/>
              <p:cNvSpPr>
                <a:spLocks noChangeShapeType="1"/>
              </p:cNvSpPr>
              <p:nvPr/>
            </p:nvSpPr>
            <p:spPr bwMode="auto">
              <a:xfrm flipH="1">
                <a:off x="3779" y="3560"/>
                <a:ext cx="502" cy="272"/>
              </a:xfrm>
              <a:prstGeom prst="line">
                <a:avLst/>
              </a:prstGeom>
              <a:noFill/>
              <a:ln w="25400">
                <a:solidFill>
                  <a:schemeClr val="tx1"/>
                </a:solidFill>
                <a:round/>
                <a:headEnd/>
                <a:tailEnd/>
              </a:ln>
            </p:spPr>
            <p:txBody>
              <a:bodyPr wrap="none" anchor="ctr"/>
              <a:lstStyle/>
              <a:p>
                <a:endParaRPr lang="en-US"/>
              </a:p>
            </p:txBody>
          </p:sp>
          <p:sp>
            <p:nvSpPr>
              <p:cNvPr id="9304" name="Line 395"/>
              <p:cNvSpPr>
                <a:spLocks noChangeShapeType="1"/>
              </p:cNvSpPr>
              <p:nvPr/>
            </p:nvSpPr>
            <p:spPr bwMode="auto">
              <a:xfrm>
                <a:off x="3787" y="3678"/>
                <a:ext cx="0" cy="154"/>
              </a:xfrm>
              <a:prstGeom prst="line">
                <a:avLst/>
              </a:prstGeom>
              <a:noFill/>
              <a:ln w="25400">
                <a:solidFill>
                  <a:schemeClr val="tx1"/>
                </a:solidFill>
                <a:round/>
                <a:headEnd/>
                <a:tailEnd/>
              </a:ln>
            </p:spPr>
            <p:txBody>
              <a:bodyPr wrap="none" anchor="ctr"/>
              <a:lstStyle/>
              <a:p>
                <a:endParaRPr lang="en-US"/>
              </a:p>
            </p:txBody>
          </p:sp>
        </p:grpSp>
        <p:sp>
          <p:nvSpPr>
            <p:cNvPr id="9259" name="Line 396"/>
            <p:cNvSpPr>
              <a:spLocks noChangeShapeType="1"/>
            </p:cNvSpPr>
            <p:nvPr/>
          </p:nvSpPr>
          <p:spPr bwMode="auto">
            <a:xfrm>
              <a:off x="3843338" y="5383213"/>
              <a:ext cx="2155825" cy="0"/>
            </a:xfrm>
            <a:prstGeom prst="line">
              <a:avLst/>
            </a:prstGeom>
            <a:noFill/>
            <a:ln w="25400">
              <a:solidFill>
                <a:schemeClr val="tx1"/>
              </a:solidFill>
              <a:round/>
              <a:headEnd/>
              <a:tailEnd/>
            </a:ln>
          </p:spPr>
          <p:txBody>
            <a:bodyPr wrap="none" anchor="ctr"/>
            <a:lstStyle/>
            <a:p>
              <a:endParaRPr lang="en-US"/>
            </a:p>
          </p:txBody>
        </p:sp>
        <p:sp>
          <p:nvSpPr>
            <p:cNvPr id="9260" name="Line 397"/>
            <p:cNvSpPr>
              <a:spLocks noChangeShapeType="1"/>
            </p:cNvSpPr>
            <p:nvPr/>
          </p:nvSpPr>
          <p:spPr bwMode="auto">
            <a:xfrm>
              <a:off x="2527300" y="5827713"/>
              <a:ext cx="3475038" cy="0"/>
            </a:xfrm>
            <a:prstGeom prst="line">
              <a:avLst/>
            </a:prstGeom>
            <a:noFill/>
            <a:ln w="25400">
              <a:solidFill>
                <a:schemeClr val="tx1"/>
              </a:solidFill>
              <a:round/>
              <a:headEnd/>
              <a:tailEnd/>
            </a:ln>
          </p:spPr>
          <p:txBody>
            <a:bodyPr wrap="none" anchor="ctr"/>
            <a:lstStyle/>
            <a:p>
              <a:endParaRPr lang="en-US"/>
            </a:p>
          </p:txBody>
        </p:sp>
        <p:sp>
          <p:nvSpPr>
            <p:cNvPr id="9261" name="Line 398"/>
            <p:cNvSpPr>
              <a:spLocks noChangeShapeType="1"/>
            </p:cNvSpPr>
            <p:nvPr/>
          </p:nvSpPr>
          <p:spPr bwMode="auto">
            <a:xfrm flipV="1">
              <a:off x="3830638" y="5033963"/>
              <a:ext cx="0" cy="368300"/>
            </a:xfrm>
            <a:prstGeom prst="line">
              <a:avLst/>
            </a:prstGeom>
            <a:noFill/>
            <a:ln w="25400">
              <a:solidFill>
                <a:schemeClr val="tx1"/>
              </a:solidFill>
              <a:round/>
              <a:headEnd/>
              <a:tailEnd/>
            </a:ln>
          </p:spPr>
          <p:txBody>
            <a:bodyPr wrap="none" anchor="ctr"/>
            <a:lstStyle/>
            <a:p>
              <a:endParaRPr lang="en-US"/>
            </a:p>
          </p:txBody>
        </p:sp>
        <p:sp>
          <p:nvSpPr>
            <p:cNvPr id="9262" name="Rectangle 399"/>
            <p:cNvSpPr>
              <a:spLocks noChangeArrowheads="1"/>
            </p:cNvSpPr>
            <p:nvPr/>
          </p:nvSpPr>
          <p:spPr bwMode="auto">
            <a:xfrm>
              <a:off x="581025" y="2211388"/>
              <a:ext cx="447675" cy="244475"/>
            </a:xfrm>
            <a:prstGeom prst="rect">
              <a:avLst/>
            </a:prstGeom>
            <a:noFill/>
            <a:ln w="12700">
              <a:noFill/>
              <a:miter lim="800000"/>
              <a:headEnd/>
              <a:tailEnd/>
            </a:ln>
          </p:spPr>
          <p:txBody>
            <a:bodyPr wrap="none" lIns="90483" tIns="46035" rIns="90483" bIns="46035">
              <a:spAutoFit/>
            </a:bodyPr>
            <a:lstStyle/>
            <a:p>
              <a:pPr algn="ctr" defTabSz="901700"/>
              <a:r>
                <a:rPr lang="en-US" sz="1000" b="1">
                  <a:latin typeface="Arial" charset="0"/>
                </a:rPr>
                <a:t>POE</a:t>
              </a:r>
              <a:endParaRPr lang="en-US" sz="1000" i="1">
                <a:latin typeface="Arial" charset="0"/>
              </a:endParaRPr>
            </a:p>
          </p:txBody>
        </p:sp>
        <p:sp>
          <p:nvSpPr>
            <p:cNvPr id="9263" name="Rectangle 400"/>
            <p:cNvSpPr>
              <a:spLocks noChangeArrowheads="1"/>
            </p:cNvSpPr>
            <p:nvPr/>
          </p:nvSpPr>
          <p:spPr bwMode="auto">
            <a:xfrm>
              <a:off x="2014246" y="1943100"/>
              <a:ext cx="480008" cy="265298"/>
            </a:xfrm>
            <a:prstGeom prst="rect">
              <a:avLst/>
            </a:prstGeom>
            <a:noFill/>
            <a:ln w="12700">
              <a:noFill/>
              <a:miter lim="800000"/>
              <a:headEnd/>
              <a:tailEnd/>
            </a:ln>
          </p:spPr>
          <p:txBody>
            <a:bodyPr wrap="none" lIns="90483" tIns="46035" rIns="90483" bIns="46035">
              <a:spAutoFit/>
            </a:bodyPr>
            <a:lstStyle/>
            <a:p>
              <a:pPr algn="ctr" defTabSz="901700"/>
              <a:r>
                <a:rPr lang="en-US" sz="1000" b="1" dirty="0" smtClean="0">
                  <a:latin typeface="Arial" charset="0"/>
                </a:rPr>
                <a:t>CCE</a:t>
              </a:r>
              <a:endParaRPr lang="en-US" sz="1000" i="1" dirty="0">
                <a:latin typeface="Arial" charset="0"/>
              </a:endParaRPr>
            </a:p>
          </p:txBody>
        </p:sp>
        <p:sp>
          <p:nvSpPr>
            <p:cNvPr id="9264" name="Rectangle 401"/>
            <p:cNvSpPr>
              <a:spLocks noChangeArrowheads="1"/>
            </p:cNvSpPr>
            <p:nvPr/>
          </p:nvSpPr>
          <p:spPr bwMode="auto">
            <a:xfrm>
              <a:off x="4722813" y="3190875"/>
              <a:ext cx="2187575" cy="244475"/>
            </a:xfrm>
            <a:prstGeom prst="rect">
              <a:avLst/>
            </a:prstGeom>
            <a:noFill/>
            <a:ln w="12700">
              <a:noFill/>
              <a:miter lim="800000"/>
              <a:headEnd/>
              <a:tailEnd/>
            </a:ln>
          </p:spPr>
          <p:txBody>
            <a:bodyPr wrap="none" lIns="90483" tIns="46035" rIns="90483" bIns="46035">
              <a:spAutoFit/>
            </a:bodyPr>
            <a:lstStyle/>
            <a:p>
              <a:pPr defTabSz="901700"/>
              <a:r>
                <a:rPr lang="en-US" sz="1000" b="1">
                  <a:latin typeface="Arial" charset="0"/>
                </a:rPr>
                <a:t>SAC                SASC                SBC</a:t>
              </a:r>
            </a:p>
          </p:txBody>
        </p:sp>
        <p:sp>
          <p:nvSpPr>
            <p:cNvPr id="9265" name="Rectangle 402"/>
            <p:cNvSpPr>
              <a:spLocks noChangeArrowheads="1"/>
            </p:cNvSpPr>
            <p:nvPr/>
          </p:nvSpPr>
          <p:spPr bwMode="auto">
            <a:xfrm>
              <a:off x="4655351" y="3001964"/>
              <a:ext cx="2474710" cy="265298"/>
            </a:xfrm>
            <a:prstGeom prst="rect">
              <a:avLst/>
            </a:prstGeom>
            <a:noFill/>
            <a:ln w="12700">
              <a:noFill/>
              <a:miter lim="800000"/>
              <a:headEnd/>
              <a:tailEnd/>
            </a:ln>
          </p:spPr>
          <p:txBody>
            <a:bodyPr wrap="none" lIns="90483" tIns="46035" rIns="90483" bIns="46035">
              <a:spAutoFit/>
            </a:bodyPr>
            <a:lstStyle/>
            <a:p>
              <a:pPr defTabSz="901700"/>
              <a:r>
                <a:rPr lang="en-US" sz="1000" b="1" dirty="0">
                  <a:latin typeface="Arial" charset="0"/>
                </a:rPr>
                <a:t>  HAC                HASC     </a:t>
              </a:r>
              <a:r>
                <a:rPr lang="en-US" sz="1000" b="1" dirty="0" smtClean="0">
                  <a:latin typeface="Arial" charset="0"/>
                </a:rPr>
                <a:t>     </a:t>
              </a:r>
              <a:r>
                <a:rPr lang="en-US" sz="1000" b="1" dirty="0" smtClean="0">
                  <a:latin typeface="Arial" charset="0"/>
                </a:rPr>
                <a:t>     </a:t>
              </a:r>
              <a:r>
                <a:rPr lang="en-US" sz="1000" b="1" dirty="0">
                  <a:latin typeface="Arial" charset="0"/>
                </a:rPr>
                <a:t>HBC  </a:t>
              </a:r>
            </a:p>
          </p:txBody>
        </p:sp>
        <p:grpSp>
          <p:nvGrpSpPr>
            <p:cNvPr id="16" name="Group 404"/>
            <p:cNvGrpSpPr>
              <a:grpSpLocks/>
            </p:cNvGrpSpPr>
            <p:nvPr/>
          </p:nvGrpSpPr>
          <p:grpSpPr bwMode="auto">
            <a:xfrm>
              <a:off x="395288" y="4357688"/>
              <a:ext cx="1879600" cy="1803400"/>
              <a:chOff x="249" y="2745"/>
              <a:chExt cx="1184" cy="1136"/>
            </a:xfrm>
          </p:grpSpPr>
          <p:sp>
            <p:nvSpPr>
              <p:cNvPr id="9289" name="Arc 405"/>
              <p:cNvSpPr>
                <a:spLocks/>
              </p:cNvSpPr>
              <p:nvPr/>
            </p:nvSpPr>
            <p:spPr bwMode="auto">
              <a:xfrm>
                <a:off x="990" y="2745"/>
                <a:ext cx="167" cy="28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cap="rnd">
                <a:solidFill>
                  <a:schemeClr val="tx1"/>
                </a:solidFill>
                <a:round/>
                <a:headEnd/>
                <a:tailEnd/>
              </a:ln>
            </p:spPr>
            <p:txBody>
              <a:bodyPr wrap="none" anchor="ctr"/>
              <a:lstStyle/>
              <a:p>
                <a:endParaRPr lang="en-US"/>
              </a:p>
            </p:txBody>
          </p:sp>
          <p:sp>
            <p:nvSpPr>
              <p:cNvPr id="9290" name="Arc 406"/>
              <p:cNvSpPr>
                <a:spLocks/>
              </p:cNvSpPr>
              <p:nvPr/>
            </p:nvSpPr>
            <p:spPr bwMode="auto">
              <a:xfrm>
                <a:off x="699" y="2745"/>
                <a:ext cx="292" cy="15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457"/>
                    </a:moveTo>
                    <a:cubicBezTo>
                      <a:pt x="78" y="9612"/>
                      <a:pt x="9681" y="40"/>
                      <a:pt x="21526" y="0"/>
                    </a:cubicBezTo>
                  </a:path>
                  <a:path w="21600" h="21600" stroke="0" extrusionOk="0">
                    <a:moveTo>
                      <a:pt x="0" y="21457"/>
                    </a:moveTo>
                    <a:cubicBezTo>
                      <a:pt x="78" y="9612"/>
                      <a:pt x="9681" y="40"/>
                      <a:pt x="21526" y="0"/>
                    </a:cubicBezTo>
                    <a:lnTo>
                      <a:pt x="21600" y="21600"/>
                    </a:lnTo>
                    <a:close/>
                  </a:path>
                </a:pathLst>
              </a:custGeom>
              <a:noFill/>
              <a:ln w="25400" cap="rnd">
                <a:solidFill>
                  <a:schemeClr val="tx1"/>
                </a:solidFill>
                <a:round/>
                <a:headEnd/>
                <a:tailEnd/>
              </a:ln>
            </p:spPr>
            <p:txBody>
              <a:bodyPr wrap="none" anchor="ctr"/>
              <a:lstStyle/>
              <a:p>
                <a:endParaRPr lang="en-US"/>
              </a:p>
            </p:txBody>
          </p:sp>
          <p:sp>
            <p:nvSpPr>
              <p:cNvPr id="9291" name="Arc 407"/>
              <p:cNvSpPr>
                <a:spLocks/>
              </p:cNvSpPr>
              <p:nvPr/>
            </p:nvSpPr>
            <p:spPr bwMode="auto">
              <a:xfrm>
                <a:off x="1165" y="3033"/>
                <a:ext cx="118" cy="185"/>
              </a:xfrm>
              <a:custGeom>
                <a:avLst/>
                <a:gdLst>
                  <a:gd name="T0" fmla="*/ 0 w 21783"/>
                  <a:gd name="T1" fmla="*/ 0 h 21600"/>
                  <a:gd name="T2" fmla="*/ 0 w 21783"/>
                  <a:gd name="T3" fmla="*/ 0 h 21600"/>
                  <a:gd name="T4" fmla="*/ 0 w 21783"/>
                  <a:gd name="T5" fmla="*/ 0 h 21600"/>
                  <a:gd name="T6" fmla="*/ 0 60000 65536"/>
                  <a:gd name="T7" fmla="*/ 0 60000 65536"/>
                  <a:gd name="T8" fmla="*/ 0 60000 65536"/>
                  <a:gd name="T9" fmla="*/ 0 w 21783"/>
                  <a:gd name="T10" fmla="*/ 0 h 21600"/>
                  <a:gd name="T11" fmla="*/ 21783 w 21783"/>
                  <a:gd name="T12" fmla="*/ 21600 h 21600"/>
                </a:gdLst>
                <a:ahLst/>
                <a:cxnLst>
                  <a:cxn ang="T6">
                    <a:pos x="T0" y="T1"/>
                  </a:cxn>
                  <a:cxn ang="T7">
                    <a:pos x="T2" y="T3"/>
                  </a:cxn>
                  <a:cxn ang="T8">
                    <a:pos x="T4" y="T5"/>
                  </a:cxn>
                </a:cxnLst>
                <a:rect l="T9" t="T10" r="T11" b="T12"/>
                <a:pathLst>
                  <a:path w="21783" h="21600" fill="none" extrusionOk="0">
                    <a:moveTo>
                      <a:pt x="-1" y="0"/>
                    </a:moveTo>
                    <a:cubicBezTo>
                      <a:pt x="60" y="0"/>
                      <a:pt x="121" y="-1"/>
                      <a:pt x="183" y="0"/>
                    </a:cubicBezTo>
                    <a:cubicBezTo>
                      <a:pt x="12066" y="0"/>
                      <a:pt x="21717" y="9598"/>
                      <a:pt x="21782" y="21482"/>
                    </a:cubicBezTo>
                  </a:path>
                  <a:path w="21783" h="21600" stroke="0" extrusionOk="0">
                    <a:moveTo>
                      <a:pt x="-1" y="0"/>
                    </a:moveTo>
                    <a:cubicBezTo>
                      <a:pt x="60" y="0"/>
                      <a:pt x="121" y="-1"/>
                      <a:pt x="183" y="0"/>
                    </a:cubicBezTo>
                    <a:cubicBezTo>
                      <a:pt x="12066" y="0"/>
                      <a:pt x="21717" y="9598"/>
                      <a:pt x="21782" y="21482"/>
                    </a:cubicBezTo>
                    <a:lnTo>
                      <a:pt x="183" y="21600"/>
                    </a:lnTo>
                    <a:close/>
                  </a:path>
                </a:pathLst>
              </a:custGeom>
              <a:noFill/>
              <a:ln w="25400" cap="rnd">
                <a:solidFill>
                  <a:schemeClr val="tx1"/>
                </a:solidFill>
                <a:round/>
                <a:headEnd/>
                <a:tailEnd/>
              </a:ln>
            </p:spPr>
            <p:txBody>
              <a:bodyPr wrap="none" anchor="ctr"/>
              <a:lstStyle/>
              <a:p>
                <a:endParaRPr lang="en-US"/>
              </a:p>
            </p:txBody>
          </p:sp>
          <p:sp>
            <p:nvSpPr>
              <p:cNvPr id="9292" name="Arc 408"/>
              <p:cNvSpPr>
                <a:spLocks/>
              </p:cNvSpPr>
              <p:nvPr/>
            </p:nvSpPr>
            <p:spPr bwMode="auto">
              <a:xfrm>
                <a:off x="1290" y="3225"/>
                <a:ext cx="142" cy="31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02" y="0"/>
                      <a:pt x="21561" y="9628"/>
                      <a:pt x="21599" y="21531"/>
                    </a:cubicBezTo>
                  </a:path>
                  <a:path w="21600" h="21600" stroke="0" extrusionOk="0">
                    <a:moveTo>
                      <a:pt x="-1" y="0"/>
                    </a:moveTo>
                    <a:cubicBezTo>
                      <a:pt x="11902" y="0"/>
                      <a:pt x="21561" y="9628"/>
                      <a:pt x="21599" y="21531"/>
                    </a:cubicBezTo>
                    <a:lnTo>
                      <a:pt x="0" y="21600"/>
                    </a:lnTo>
                    <a:close/>
                  </a:path>
                </a:pathLst>
              </a:custGeom>
              <a:noFill/>
              <a:ln w="25400" cap="rnd">
                <a:solidFill>
                  <a:schemeClr val="tx1"/>
                </a:solidFill>
                <a:round/>
                <a:headEnd/>
                <a:tailEnd/>
              </a:ln>
            </p:spPr>
            <p:txBody>
              <a:bodyPr wrap="none" anchor="ctr"/>
              <a:lstStyle/>
              <a:p>
                <a:endParaRPr lang="en-US"/>
              </a:p>
            </p:txBody>
          </p:sp>
          <p:sp>
            <p:nvSpPr>
              <p:cNvPr id="9293" name="Arc 409"/>
              <p:cNvSpPr>
                <a:spLocks/>
              </p:cNvSpPr>
              <p:nvPr/>
            </p:nvSpPr>
            <p:spPr bwMode="auto">
              <a:xfrm>
                <a:off x="1091" y="3536"/>
                <a:ext cx="342" cy="218"/>
              </a:xfrm>
              <a:custGeom>
                <a:avLst/>
                <a:gdLst>
                  <a:gd name="T0" fmla="*/ 0 w 21663"/>
                  <a:gd name="T1" fmla="*/ 0 h 21700"/>
                  <a:gd name="T2" fmla="*/ 0 w 21663"/>
                  <a:gd name="T3" fmla="*/ 0 h 21700"/>
                  <a:gd name="T4" fmla="*/ 0 w 21663"/>
                  <a:gd name="T5" fmla="*/ 0 h 21700"/>
                  <a:gd name="T6" fmla="*/ 0 60000 65536"/>
                  <a:gd name="T7" fmla="*/ 0 60000 65536"/>
                  <a:gd name="T8" fmla="*/ 0 60000 65536"/>
                  <a:gd name="T9" fmla="*/ 0 w 21663"/>
                  <a:gd name="T10" fmla="*/ 0 h 21700"/>
                  <a:gd name="T11" fmla="*/ 21663 w 21663"/>
                  <a:gd name="T12" fmla="*/ 21700 h 21700"/>
                </a:gdLst>
                <a:ahLst/>
                <a:cxnLst>
                  <a:cxn ang="T6">
                    <a:pos x="T0" y="T1"/>
                  </a:cxn>
                  <a:cxn ang="T7">
                    <a:pos x="T2" y="T3"/>
                  </a:cxn>
                  <a:cxn ang="T8">
                    <a:pos x="T4" y="T5"/>
                  </a:cxn>
                </a:cxnLst>
                <a:rect l="T9" t="T10" r="T11" b="T12"/>
                <a:pathLst>
                  <a:path w="21663" h="21700" fill="none" extrusionOk="0">
                    <a:moveTo>
                      <a:pt x="21662" y="0"/>
                    </a:moveTo>
                    <a:cubicBezTo>
                      <a:pt x="21662" y="33"/>
                      <a:pt x="21663" y="66"/>
                      <a:pt x="21663" y="100"/>
                    </a:cubicBezTo>
                    <a:cubicBezTo>
                      <a:pt x="21663" y="12029"/>
                      <a:pt x="11992" y="21700"/>
                      <a:pt x="63" y="21700"/>
                    </a:cubicBezTo>
                    <a:cubicBezTo>
                      <a:pt x="42" y="21700"/>
                      <a:pt x="21" y="21699"/>
                      <a:pt x="0" y="21699"/>
                    </a:cubicBezTo>
                  </a:path>
                  <a:path w="21663" h="21700" stroke="0" extrusionOk="0">
                    <a:moveTo>
                      <a:pt x="21662" y="0"/>
                    </a:moveTo>
                    <a:cubicBezTo>
                      <a:pt x="21662" y="33"/>
                      <a:pt x="21663" y="66"/>
                      <a:pt x="21663" y="100"/>
                    </a:cubicBezTo>
                    <a:cubicBezTo>
                      <a:pt x="21663" y="12029"/>
                      <a:pt x="11992" y="21700"/>
                      <a:pt x="63" y="21700"/>
                    </a:cubicBezTo>
                    <a:cubicBezTo>
                      <a:pt x="42" y="21700"/>
                      <a:pt x="21" y="21699"/>
                      <a:pt x="0" y="21699"/>
                    </a:cubicBezTo>
                    <a:lnTo>
                      <a:pt x="63" y="100"/>
                    </a:lnTo>
                    <a:close/>
                  </a:path>
                </a:pathLst>
              </a:custGeom>
              <a:noFill/>
              <a:ln w="25400" cap="rnd">
                <a:solidFill>
                  <a:schemeClr val="tx1"/>
                </a:solidFill>
                <a:round/>
                <a:headEnd/>
                <a:tailEnd/>
              </a:ln>
            </p:spPr>
            <p:txBody>
              <a:bodyPr wrap="none" anchor="ctr"/>
              <a:lstStyle/>
              <a:p>
                <a:endParaRPr lang="en-US"/>
              </a:p>
            </p:txBody>
          </p:sp>
          <p:sp>
            <p:nvSpPr>
              <p:cNvPr id="9294" name="Arc 410"/>
              <p:cNvSpPr>
                <a:spLocks/>
              </p:cNvSpPr>
              <p:nvPr/>
            </p:nvSpPr>
            <p:spPr bwMode="auto">
              <a:xfrm>
                <a:off x="674" y="2906"/>
                <a:ext cx="17" cy="119"/>
              </a:xfrm>
              <a:custGeom>
                <a:avLst/>
                <a:gdLst>
                  <a:gd name="T0" fmla="*/ 0 w 21599"/>
                  <a:gd name="T1" fmla="*/ 0 h 21563"/>
                  <a:gd name="T2" fmla="*/ 0 w 21599"/>
                  <a:gd name="T3" fmla="*/ 0 h 21563"/>
                  <a:gd name="T4" fmla="*/ 0 w 21599"/>
                  <a:gd name="T5" fmla="*/ 0 h 21563"/>
                  <a:gd name="T6" fmla="*/ 0 60000 65536"/>
                  <a:gd name="T7" fmla="*/ 0 60000 65536"/>
                  <a:gd name="T8" fmla="*/ 0 60000 65536"/>
                  <a:gd name="T9" fmla="*/ 0 w 21599"/>
                  <a:gd name="T10" fmla="*/ 0 h 21563"/>
                  <a:gd name="T11" fmla="*/ 21599 w 21599"/>
                  <a:gd name="T12" fmla="*/ 21563 h 21563"/>
                </a:gdLst>
                <a:ahLst/>
                <a:cxnLst>
                  <a:cxn ang="T6">
                    <a:pos x="T0" y="T1"/>
                  </a:cxn>
                  <a:cxn ang="T7">
                    <a:pos x="T2" y="T3"/>
                  </a:cxn>
                  <a:cxn ang="T8">
                    <a:pos x="T4" y="T5"/>
                  </a:cxn>
                </a:cxnLst>
                <a:rect l="T9" t="T10" r="T11" b="T12"/>
                <a:pathLst>
                  <a:path w="21599" h="21563" fill="none" extrusionOk="0">
                    <a:moveTo>
                      <a:pt x="-1" y="21381"/>
                    </a:moveTo>
                    <a:cubicBezTo>
                      <a:pt x="95" y="10013"/>
                      <a:pt x="8986" y="664"/>
                      <a:pt x="20335" y="-1"/>
                    </a:cubicBezTo>
                  </a:path>
                  <a:path w="21599" h="21563" stroke="0" extrusionOk="0">
                    <a:moveTo>
                      <a:pt x="-1" y="21381"/>
                    </a:moveTo>
                    <a:cubicBezTo>
                      <a:pt x="95" y="10013"/>
                      <a:pt x="8986" y="664"/>
                      <a:pt x="20335" y="-1"/>
                    </a:cubicBezTo>
                    <a:lnTo>
                      <a:pt x="21599" y="21563"/>
                    </a:lnTo>
                    <a:close/>
                  </a:path>
                </a:pathLst>
              </a:custGeom>
              <a:noFill/>
              <a:ln w="25400" cap="rnd">
                <a:solidFill>
                  <a:schemeClr val="tx1"/>
                </a:solidFill>
                <a:round/>
                <a:headEnd/>
                <a:tailEnd/>
              </a:ln>
            </p:spPr>
            <p:txBody>
              <a:bodyPr wrap="none" anchor="ctr"/>
              <a:lstStyle/>
              <a:p>
                <a:endParaRPr lang="en-US"/>
              </a:p>
            </p:txBody>
          </p:sp>
          <p:sp>
            <p:nvSpPr>
              <p:cNvPr id="9295" name="Arc 411"/>
              <p:cNvSpPr>
                <a:spLocks/>
              </p:cNvSpPr>
              <p:nvPr/>
            </p:nvSpPr>
            <p:spPr bwMode="auto">
              <a:xfrm>
                <a:off x="498" y="3033"/>
                <a:ext cx="167" cy="15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457"/>
                    </a:moveTo>
                    <a:cubicBezTo>
                      <a:pt x="78" y="9633"/>
                      <a:pt x="9647" y="70"/>
                      <a:pt x="21471" y="0"/>
                    </a:cubicBezTo>
                  </a:path>
                  <a:path w="21600" h="21600" stroke="0" extrusionOk="0">
                    <a:moveTo>
                      <a:pt x="0" y="21457"/>
                    </a:moveTo>
                    <a:cubicBezTo>
                      <a:pt x="78" y="9633"/>
                      <a:pt x="9647" y="70"/>
                      <a:pt x="21471" y="0"/>
                    </a:cubicBezTo>
                    <a:lnTo>
                      <a:pt x="21600" y="21600"/>
                    </a:lnTo>
                    <a:close/>
                  </a:path>
                </a:pathLst>
              </a:custGeom>
              <a:noFill/>
              <a:ln w="25400" cap="rnd">
                <a:solidFill>
                  <a:schemeClr val="tx1"/>
                </a:solidFill>
                <a:round/>
                <a:headEnd/>
                <a:tailEnd/>
              </a:ln>
            </p:spPr>
            <p:txBody>
              <a:bodyPr wrap="none" anchor="ctr"/>
              <a:lstStyle/>
              <a:p>
                <a:endParaRPr lang="en-US"/>
              </a:p>
            </p:txBody>
          </p:sp>
          <p:sp>
            <p:nvSpPr>
              <p:cNvPr id="9296" name="Arc 412"/>
              <p:cNvSpPr>
                <a:spLocks/>
              </p:cNvSpPr>
              <p:nvPr/>
            </p:nvSpPr>
            <p:spPr bwMode="auto">
              <a:xfrm>
                <a:off x="398" y="3194"/>
                <a:ext cx="93" cy="248"/>
              </a:xfrm>
              <a:custGeom>
                <a:avLst/>
                <a:gdLst>
                  <a:gd name="T0" fmla="*/ 0 w 21600"/>
                  <a:gd name="T1" fmla="*/ 0 h 21599"/>
                  <a:gd name="T2" fmla="*/ 0 w 21600"/>
                  <a:gd name="T3" fmla="*/ 0 h 21599"/>
                  <a:gd name="T4" fmla="*/ 0 w 21600"/>
                  <a:gd name="T5" fmla="*/ 0 h 21599"/>
                  <a:gd name="T6" fmla="*/ 0 60000 65536"/>
                  <a:gd name="T7" fmla="*/ 0 60000 65536"/>
                  <a:gd name="T8" fmla="*/ 0 60000 65536"/>
                  <a:gd name="T9" fmla="*/ 0 w 21600"/>
                  <a:gd name="T10" fmla="*/ 0 h 21599"/>
                  <a:gd name="T11" fmla="*/ 21600 w 21600"/>
                  <a:gd name="T12" fmla="*/ 21599 h 21599"/>
                </a:gdLst>
                <a:ahLst/>
                <a:cxnLst>
                  <a:cxn ang="T6">
                    <a:pos x="T0" y="T1"/>
                  </a:cxn>
                  <a:cxn ang="T7">
                    <a:pos x="T2" y="T3"/>
                  </a:cxn>
                  <a:cxn ang="T8">
                    <a:pos x="T4" y="T5"/>
                  </a:cxn>
                </a:cxnLst>
                <a:rect l="T9" t="T10" r="T11" b="T12"/>
                <a:pathLst>
                  <a:path w="21600" h="21599" fill="none" extrusionOk="0">
                    <a:moveTo>
                      <a:pt x="0" y="21599"/>
                    </a:moveTo>
                    <a:cubicBezTo>
                      <a:pt x="0" y="9760"/>
                      <a:pt x="9529" y="127"/>
                      <a:pt x="21368" y="0"/>
                    </a:cubicBezTo>
                  </a:path>
                  <a:path w="21600" h="21599" stroke="0" extrusionOk="0">
                    <a:moveTo>
                      <a:pt x="0" y="21599"/>
                    </a:moveTo>
                    <a:cubicBezTo>
                      <a:pt x="0" y="9760"/>
                      <a:pt x="9529" y="127"/>
                      <a:pt x="21368" y="0"/>
                    </a:cubicBezTo>
                    <a:lnTo>
                      <a:pt x="21600" y="21599"/>
                    </a:lnTo>
                    <a:close/>
                  </a:path>
                </a:pathLst>
              </a:custGeom>
              <a:noFill/>
              <a:ln w="25400" cap="rnd">
                <a:solidFill>
                  <a:schemeClr val="tx1"/>
                </a:solidFill>
                <a:round/>
                <a:headEnd/>
                <a:tailEnd/>
              </a:ln>
            </p:spPr>
            <p:txBody>
              <a:bodyPr wrap="none" anchor="ctr"/>
              <a:lstStyle/>
              <a:p>
                <a:endParaRPr lang="en-US"/>
              </a:p>
            </p:txBody>
          </p:sp>
          <p:sp>
            <p:nvSpPr>
              <p:cNvPr id="9297" name="Arc 413"/>
              <p:cNvSpPr>
                <a:spLocks/>
              </p:cNvSpPr>
              <p:nvPr/>
            </p:nvSpPr>
            <p:spPr bwMode="auto">
              <a:xfrm>
                <a:off x="249" y="3449"/>
                <a:ext cx="142" cy="216"/>
              </a:xfrm>
              <a:custGeom>
                <a:avLst/>
                <a:gdLst>
                  <a:gd name="T0" fmla="*/ 0 w 21600"/>
                  <a:gd name="T1" fmla="*/ 0 h 21599"/>
                  <a:gd name="T2" fmla="*/ 0 w 21600"/>
                  <a:gd name="T3" fmla="*/ 0 h 21599"/>
                  <a:gd name="T4" fmla="*/ 0 w 21600"/>
                  <a:gd name="T5" fmla="*/ 0 h 21599"/>
                  <a:gd name="T6" fmla="*/ 0 60000 65536"/>
                  <a:gd name="T7" fmla="*/ 0 60000 65536"/>
                  <a:gd name="T8" fmla="*/ 0 60000 65536"/>
                  <a:gd name="T9" fmla="*/ 0 w 21600"/>
                  <a:gd name="T10" fmla="*/ 0 h 21599"/>
                  <a:gd name="T11" fmla="*/ 21600 w 21600"/>
                  <a:gd name="T12" fmla="*/ 21599 h 21599"/>
                </a:gdLst>
                <a:ahLst/>
                <a:cxnLst>
                  <a:cxn ang="T6">
                    <a:pos x="T0" y="T1"/>
                  </a:cxn>
                  <a:cxn ang="T7">
                    <a:pos x="T2" y="T3"/>
                  </a:cxn>
                  <a:cxn ang="T8">
                    <a:pos x="T4" y="T5"/>
                  </a:cxn>
                </a:cxnLst>
                <a:rect l="T9" t="T10" r="T11" b="T12"/>
                <a:pathLst>
                  <a:path w="21600" h="21599" fill="none" extrusionOk="0">
                    <a:moveTo>
                      <a:pt x="0" y="21500"/>
                    </a:moveTo>
                    <a:cubicBezTo>
                      <a:pt x="54" y="9668"/>
                      <a:pt x="9616" y="82"/>
                      <a:pt x="21447" y="-1"/>
                    </a:cubicBezTo>
                  </a:path>
                  <a:path w="21600" h="21599" stroke="0" extrusionOk="0">
                    <a:moveTo>
                      <a:pt x="0" y="21500"/>
                    </a:moveTo>
                    <a:cubicBezTo>
                      <a:pt x="54" y="9668"/>
                      <a:pt x="9616" y="82"/>
                      <a:pt x="21447" y="-1"/>
                    </a:cubicBezTo>
                    <a:lnTo>
                      <a:pt x="21600" y="21599"/>
                    </a:lnTo>
                    <a:close/>
                  </a:path>
                </a:pathLst>
              </a:custGeom>
              <a:noFill/>
              <a:ln w="25400" cap="rnd">
                <a:solidFill>
                  <a:schemeClr val="tx1"/>
                </a:solidFill>
                <a:round/>
                <a:headEnd/>
                <a:tailEnd/>
              </a:ln>
            </p:spPr>
            <p:txBody>
              <a:bodyPr wrap="none" anchor="ctr"/>
              <a:lstStyle/>
              <a:p>
                <a:endParaRPr lang="en-US"/>
              </a:p>
            </p:txBody>
          </p:sp>
          <p:sp>
            <p:nvSpPr>
              <p:cNvPr id="9298" name="Arc 414"/>
              <p:cNvSpPr>
                <a:spLocks/>
              </p:cNvSpPr>
              <p:nvPr/>
            </p:nvSpPr>
            <p:spPr bwMode="auto">
              <a:xfrm>
                <a:off x="249" y="3663"/>
                <a:ext cx="92" cy="218"/>
              </a:xfrm>
              <a:custGeom>
                <a:avLst/>
                <a:gdLst>
                  <a:gd name="T0" fmla="*/ 0 w 21600"/>
                  <a:gd name="T1" fmla="*/ 0 h 21700"/>
                  <a:gd name="T2" fmla="*/ 0 w 21600"/>
                  <a:gd name="T3" fmla="*/ 0 h 21700"/>
                  <a:gd name="T4" fmla="*/ 0 w 21600"/>
                  <a:gd name="T5" fmla="*/ 0 h 21700"/>
                  <a:gd name="T6" fmla="*/ 0 60000 65536"/>
                  <a:gd name="T7" fmla="*/ 0 60000 65536"/>
                  <a:gd name="T8" fmla="*/ 0 60000 65536"/>
                  <a:gd name="T9" fmla="*/ 0 w 21600"/>
                  <a:gd name="T10" fmla="*/ 0 h 21700"/>
                  <a:gd name="T11" fmla="*/ 21600 w 21600"/>
                  <a:gd name="T12" fmla="*/ 21700 h 21700"/>
                </a:gdLst>
                <a:ahLst/>
                <a:cxnLst>
                  <a:cxn ang="T6">
                    <a:pos x="T0" y="T1"/>
                  </a:cxn>
                  <a:cxn ang="T7">
                    <a:pos x="T2" y="T3"/>
                  </a:cxn>
                  <a:cxn ang="T8">
                    <a:pos x="T4" y="T5"/>
                  </a:cxn>
                </a:cxnLst>
                <a:rect l="T9" t="T10" r="T11" b="T12"/>
                <a:pathLst>
                  <a:path w="21600" h="21700" fill="none" extrusionOk="0">
                    <a:moveTo>
                      <a:pt x="21600" y="21700"/>
                    </a:moveTo>
                    <a:cubicBezTo>
                      <a:pt x="9670" y="21700"/>
                      <a:pt x="0" y="12029"/>
                      <a:pt x="0" y="100"/>
                    </a:cubicBezTo>
                    <a:cubicBezTo>
                      <a:pt x="-1" y="66"/>
                      <a:pt x="0" y="33"/>
                      <a:pt x="0" y="0"/>
                    </a:cubicBezTo>
                  </a:path>
                  <a:path w="21600" h="21700" stroke="0" extrusionOk="0">
                    <a:moveTo>
                      <a:pt x="21600" y="21700"/>
                    </a:moveTo>
                    <a:cubicBezTo>
                      <a:pt x="9670" y="21700"/>
                      <a:pt x="0" y="12029"/>
                      <a:pt x="0" y="100"/>
                    </a:cubicBezTo>
                    <a:cubicBezTo>
                      <a:pt x="-1" y="66"/>
                      <a:pt x="0" y="33"/>
                      <a:pt x="0" y="0"/>
                    </a:cubicBezTo>
                    <a:lnTo>
                      <a:pt x="21600" y="100"/>
                    </a:lnTo>
                    <a:close/>
                  </a:path>
                </a:pathLst>
              </a:custGeom>
              <a:noFill/>
              <a:ln w="25400" cap="rnd">
                <a:solidFill>
                  <a:schemeClr val="tx1"/>
                </a:solidFill>
                <a:round/>
                <a:headEnd/>
                <a:tailEnd/>
              </a:ln>
            </p:spPr>
            <p:txBody>
              <a:bodyPr wrap="none" anchor="ctr"/>
              <a:lstStyle/>
              <a:p>
                <a:endParaRPr lang="en-US"/>
              </a:p>
            </p:txBody>
          </p:sp>
          <p:sp>
            <p:nvSpPr>
              <p:cNvPr id="9299" name="Arc 415"/>
              <p:cNvSpPr>
                <a:spLocks/>
              </p:cNvSpPr>
              <p:nvPr/>
            </p:nvSpPr>
            <p:spPr bwMode="auto">
              <a:xfrm>
                <a:off x="340" y="3792"/>
                <a:ext cx="367" cy="89"/>
              </a:xfrm>
              <a:custGeom>
                <a:avLst/>
                <a:gdLst>
                  <a:gd name="T0" fmla="*/ 0 w 21600"/>
                  <a:gd name="T1" fmla="*/ 0 h 21847"/>
                  <a:gd name="T2" fmla="*/ 0 w 21600"/>
                  <a:gd name="T3" fmla="*/ 0 h 21847"/>
                  <a:gd name="T4" fmla="*/ 0 w 21600"/>
                  <a:gd name="T5" fmla="*/ 0 h 21847"/>
                  <a:gd name="T6" fmla="*/ 0 60000 65536"/>
                  <a:gd name="T7" fmla="*/ 0 60000 65536"/>
                  <a:gd name="T8" fmla="*/ 0 60000 65536"/>
                  <a:gd name="T9" fmla="*/ 0 w 21600"/>
                  <a:gd name="T10" fmla="*/ 0 h 21847"/>
                  <a:gd name="T11" fmla="*/ 21600 w 21600"/>
                  <a:gd name="T12" fmla="*/ 21847 h 21847"/>
                </a:gdLst>
                <a:ahLst/>
                <a:cxnLst>
                  <a:cxn ang="T6">
                    <a:pos x="T0" y="T1"/>
                  </a:cxn>
                  <a:cxn ang="T7">
                    <a:pos x="T2" y="T3"/>
                  </a:cxn>
                  <a:cxn ang="T8">
                    <a:pos x="T4" y="T5"/>
                  </a:cxn>
                </a:cxnLst>
                <a:rect l="T9" t="T10" r="T11" b="T12"/>
                <a:pathLst>
                  <a:path w="21600" h="21847" fill="none" extrusionOk="0">
                    <a:moveTo>
                      <a:pt x="21598" y="0"/>
                    </a:moveTo>
                    <a:cubicBezTo>
                      <a:pt x="21599" y="82"/>
                      <a:pt x="21600" y="164"/>
                      <a:pt x="21600" y="247"/>
                    </a:cubicBezTo>
                    <a:cubicBezTo>
                      <a:pt x="21600" y="12176"/>
                      <a:pt x="11929" y="21846"/>
                      <a:pt x="0" y="21847"/>
                    </a:cubicBezTo>
                  </a:path>
                  <a:path w="21600" h="21847" stroke="0" extrusionOk="0">
                    <a:moveTo>
                      <a:pt x="21598" y="0"/>
                    </a:moveTo>
                    <a:cubicBezTo>
                      <a:pt x="21599" y="82"/>
                      <a:pt x="21600" y="164"/>
                      <a:pt x="21600" y="247"/>
                    </a:cubicBezTo>
                    <a:cubicBezTo>
                      <a:pt x="21600" y="12176"/>
                      <a:pt x="11929" y="21846"/>
                      <a:pt x="0" y="21847"/>
                    </a:cubicBezTo>
                    <a:lnTo>
                      <a:pt x="0" y="247"/>
                    </a:lnTo>
                    <a:close/>
                  </a:path>
                </a:pathLst>
              </a:custGeom>
              <a:noFill/>
              <a:ln w="25400" cap="rnd">
                <a:solidFill>
                  <a:schemeClr val="tx1"/>
                </a:solidFill>
                <a:round/>
                <a:headEnd/>
                <a:tailEnd/>
              </a:ln>
            </p:spPr>
            <p:txBody>
              <a:bodyPr wrap="none" anchor="ctr"/>
              <a:lstStyle/>
              <a:p>
                <a:endParaRPr lang="en-US"/>
              </a:p>
            </p:txBody>
          </p:sp>
          <p:sp>
            <p:nvSpPr>
              <p:cNvPr id="9300" name="Arc 416"/>
              <p:cNvSpPr>
                <a:spLocks/>
              </p:cNvSpPr>
              <p:nvPr/>
            </p:nvSpPr>
            <p:spPr bwMode="auto">
              <a:xfrm>
                <a:off x="715" y="3760"/>
                <a:ext cx="367" cy="2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25400" cap="rnd">
                <a:solidFill>
                  <a:schemeClr val="tx1"/>
                </a:solidFill>
                <a:round/>
                <a:headEnd/>
                <a:tailEnd/>
              </a:ln>
            </p:spPr>
            <p:txBody>
              <a:bodyPr wrap="none" anchor="ctr"/>
              <a:lstStyle/>
              <a:p>
                <a:endParaRPr lang="en-US"/>
              </a:p>
            </p:txBody>
          </p:sp>
        </p:grpSp>
        <p:sp>
          <p:nvSpPr>
            <p:cNvPr id="9268" name="Rectangle 417"/>
            <p:cNvSpPr>
              <a:spLocks noChangeArrowheads="1"/>
            </p:cNvSpPr>
            <p:nvPr/>
          </p:nvSpPr>
          <p:spPr bwMode="auto">
            <a:xfrm>
              <a:off x="598488" y="5018088"/>
              <a:ext cx="1546225" cy="479425"/>
            </a:xfrm>
            <a:prstGeom prst="rect">
              <a:avLst/>
            </a:prstGeom>
            <a:noFill/>
            <a:ln w="25400">
              <a:noFill/>
              <a:miter lim="800000"/>
              <a:headEnd/>
              <a:tailEnd/>
            </a:ln>
          </p:spPr>
          <p:txBody>
            <a:bodyPr lIns="90483" tIns="44447" rIns="90483" bIns="44447">
              <a:spAutoFit/>
            </a:bodyPr>
            <a:lstStyle/>
            <a:p>
              <a:pPr algn="ctr">
                <a:lnSpc>
                  <a:spcPct val="80000"/>
                </a:lnSpc>
              </a:pPr>
              <a:r>
                <a:rPr lang="en-US" sz="1600" b="1">
                  <a:solidFill>
                    <a:srgbClr val="FC0128"/>
                  </a:solidFill>
                  <a:latin typeface="Arial" charset="0"/>
                </a:rPr>
                <a:t>Operational</a:t>
              </a:r>
            </a:p>
            <a:p>
              <a:pPr algn="ctr">
                <a:lnSpc>
                  <a:spcPct val="80000"/>
                </a:lnSpc>
              </a:pPr>
              <a:r>
                <a:rPr lang="en-US" sz="1600" b="1">
                  <a:solidFill>
                    <a:srgbClr val="FC0128"/>
                  </a:solidFill>
                  <a:latin typeface="Arial" charset="0"/>
                </a:rPr>
                <a:t>Concept</a:t>
              </a:r>
            </a:p>
          </p:txBody>
        </p:sp>
        <p:sp>
          <p:nvSpPr>
            <p:cNvPr id="9269" name="Rectangle 419"/>
            <p:cNvSpPr>
              <a:spLocks noChangeArrowheads="1"/>
            </p:cNvSpPr>
            <p:nvPr/>
          </p:nvSpPr>
          <p:spPr bwMode="auto">
            <a:xfrm>
              <a:off x="1431286" y="5551488"/>
              <a:ext cx="885825" cy="361950"/>
            </a:xfrm>
            <a:prstGeom prst="rect">
              <a:avLst/>
            </a:prstGeom>
            <a:noFill/>
            <a:ln w="25400">
              <a:noFill/>
              <a:miter lim="800000"/>
              <a:headEnd/>
              <a:tailEnd/>
            </a:ln>
          </p:spPr>
          <p:txBody>
            <a:bodyPr lIns="90483" tIns="44447" rIns="90483" bIns="44447">
              <a:spAutoFit/>
            </a:bodyPr>
            <a:lstStyle/>
            <a:p>
              <a:pPr algn="ctr">
                <a:lnSpc>
                  <a:spcPct val="90000"/>
                </a:lnSpc>
                <a:spcBef>
                  <a:spcPct val="50000"/>
                </a:spcBef>
              </a:pPr>
              <a:r>
                <a:rPr lang="en-US" sz="1000" b="1" dirty="0">
                  <a:latin typeface="Arial" charset="0"/>
                </a:rPr>
                <a:t>Capability Docs</a:t>
              </a:r>
            </a:p>
          </p:txBody>
        </p:sp>
        <p:sp>
          <p:nvSpPr>
            <p:cNvPr id="9270" name="Rectangle 420"/>
            <p:cNvSpPr>
              <a:spLocks noChangeArrowheads="1"/>
            </p:cNvSpPr>
            <p:nvPr/>
          </p:nvSpPr>
          <p:spPr bwMode="auto">
            <a:xfrm>
              <a:off x="522288" y="2503488"/>
              <a:ext cx="708025" cy="228600"/>
            </a:xfrm>
            <a:prstGeom prst="rect">
              <a:avLst/>
            </a:prstGeom>
            <a:noFill/>
            <a:ln w="25400">
              <a:noFill/>
              <a:miter lim="800000"/>
              <a:headEnd/>
              <a:tailEnd/>
            </a:ln>
          </p:spPr>
          <p:txBody>
            <a:bodyPr lIns="90483" tIns="44447" rIns="90483" bIns="44447">
              <a:spAutoFit/>
            </a:bodyPr>
            <a:lstStyle/>
            <a:p>
              <a:pPr algn="ctr">
                <a:lnSpc>
                  <a:spcPct val="90000"/>
                </a:lnSpc>
                <a:spcBef>
                  <a:spcPct val="50000"/>
                </a:spcBef>
              </a:pPr>
              <a:r>
                <a:rPr lang="en-US" sz="1000" b="1">
                  <a:latin typeface="Arial" charset="0"/>
                </a:rPr>
                <a:t>AoA</a:t>
              </a:r>
              <a:endParaRPr lang="en-US" sz="1000" b="1" i="1">
                <a:latin typeface="Arial" charset="0"/>
              </a:endParaRPr>
            </a:p>
          </p:txBody>
        </p:sp>
        <p:sp>
          <p:nvSpPr>
            <p:cNvPr id="9271" name="Rectangle 421"/>
            <p:cNvSpPr>
              <a:spLocks noChangeArrowheads="1"/>
            </p:cNvSpPr>
            <p:nvPr/>
          </p:nvSpPr>
          <p:spPr bwMode="auto">
            <a:xfrm>
              <a:off x="363537" y="5541997"/>
              <a:ext cx="1084262" cy="543004"/>
            </a:xfrm>
            <a:prstGeom prst="rect">
              <a:avLst/>
            </a:prstGeom>
            <a:noFill/>
            <a:ln w="25400">
              <a:noFill/>
              <a:miter lim="800000"/>
              <a:headEnd/>
              <a:tailEnd/>
            </a:ln>
          </p:spPr>
          <p:txBody>
            <a:bodyPr wrap="square" lIns="90483" tIns="44447" rIns="90483" bIns="44447">
              <a:spAutoFit/>
            </a:bodyPr>
            <a:lstStyle/>
            <a:p>
              <a:pPr algn="ctr">
                <a:lnSpc>
                  <a:spcPct val="90000"/>
                </a:lnSpc>
                <a:spcBef>
                  <a:spcPct val="50000"/>
                </a:spcBef>
              </a:pPr>
              <a:r>
                <a:rPr lang="en-US" sz="1000" b="1" dirty="0" smtClean="0">
                  <a:latin typeface="Arial" charset="0"/>
                </a:rPr>
                <a:t>Capabilities-Based Assessment</a:t>
              </a:r>
              <a:endParaRPr lang="en-US" sz="1000" b="1" i="1" dirty="0">
                <a:latin typeface="Arial" charset="0"/>
              </a:endParaRPr>
            </a:p>
          </p:txBody>
        </p:sp>
        <p:sp>
          <p:nvSpPr>
            <p:cNvPr id="9272" name="Line 422"/>
            <p:cNvSpPr>
              <a:spLocks noChangeShapeType="1"/>
            </p:cNvSpPr>
            <p:nvPr/>
          </p:nvSpPr>
          <p:spPr bwMode="auto">
            <a:xfrm flipH="1" flipV="1">
              <a:off x="2044700" y="1130300"/>
              <a:ext cx="101600" cy="101600"/>
            </a:xfrm>
            <a:prstGeom prst="line">
              <a:avLst/>
            </a:prstGeom>
            <a:noFill/>
            <a:ln w="25400">
              <a:solidFill>
                <a:schemeClr val="tx1"/>
              </a:solidFill>
              <a:round/>
              <a:headEnd/>
              <a:tailEnd/>
            </a:ln>
          </p:spPr>
          <p:txBody>
            <a:bodyPr wrap="none" anchor="ctr"/>
            <a:lstStyle/>
            <a:p>
              <a:endParaRPr lang="en-US"/>
            </a:p>
          </p:txBody>
        </p:sp>
        <p:sp>
          <p:nvSpPr>
            <p:cNvPr id="9273" name="Line 423"/>
            <p:cNvSpPr>
              <a:spLocks noChangeShapeType="1"/>
            </p:cNvSpPr>
            <p:nvPr/>
          </p:nvSpPr>
          <p:spPr bwMode="auto">
            <a:xfrm>
              <a:off x="8089900" y="2755900"/>
              <a:ext cx="203200" cy="203200"/>
            </a:xfrm>
            <a:prstGeom prst="line">
              <a:avLst/>
            </a:prstGeom>
            <a:noFill/>
            <a:ln w="25400">
              <a:solidFill>
                <a:schemeClr val="tx1"/>
              </a:solidFill>
              <a:round/>
              <a:headEnd/>
              <a:tailEnd/>
            </a:ln>
          </p:spPr>
          <p:txBody>
            <a:bodyPr wrap="none" anchor="ctr"/>
            <a:lstStyle/>
            <a:p>
              <a:endParaRPr lang="en-US"/>
            </a:p>
          </p:txBody>
        </p:sp>
        <p:sp>
          <p:nvSpPr>
            <p:cNvPr id="9274" name="Line 424"/>
            <p:cNvSpPr>
              <a:spLocks noChangeShapeType="1"/>
            </p:cNvSpPr>
            <p:nvPr/>
          </p:nvSpPr>
          <p:spPr bwMode="auto">
            <a:xfrm>
              <a:off x="3429000" y="5041900"/>
              <a:ext cx="0" cy="355600"/>
            </a:xfrm>
            <a:prstGeom prst="line">
              <a:avLst/>
            </a:prstGeom>
            <a:noFill/>
            <a:ln w="25400">
              <a:solidFill>
                <a:schemeClr val="tx1"/>
              </a:solidFill>
              <a:round/>
              <a:headEnd/>
              <a:tailEnd/>
            </a:ln>
          </p:spPr>
          <p:txBody>
            <a:bodyPr wrap="none" anchor="ctr"/>
            <a:lstStyle/>
            <a:p>
              <a:endParaRPr lang="en-US"/>
            </a:p>
          </p:txBody>
        </p:sp>
        <p:sp>
          <p:nvSpPr>
            <p:cNvPr id="9275" name="Line 425"/>
            <p:cNvSpPr>
              <a:spLocks noChangeShapeType="1"/>
            </p:cNvSpPr>
            <p:nvPr/>
          </p:nvSpPr>
          <p:spPr bwMode="auto">
            <a:xfrm flipH="1">
              <a:off x="2501900" y="5410200"/>
              <a:ext cx="939800" cy="0"/>
            </a:xfrm>
            <a:prstGeom prst="line">
              <a:avLst/>
            </a:prstGeom>
            <a:noFill/>
            <a:ln w="25400">
              <a:solidFill>
                <a:schemeClr val="tx1"/>
              </a:solidFill>
              <a:round/>
              <a:headEnd/>
              <a:tailEnd/>
            </a:ln>
          </p:spPr>
          <p:txBody>
            <a:bodyPr wrap="none" anchor="ctr"/>
            <a:lstStyle/>
            <a:p>
              <a:endParaRPr lang="en-US"/>
            </a:p>
          </p:txBody>
        </p:sp>
        <p:sp>
          <p:nvSpPr>
            <p:cNvPr id="9276" name="Line 426"/>
            <p:cNvSpPr>
              <a:spLocks noChangeShapeType="1"/>
            </p:cNvSpPr>
            <p:nvPr/>
          </p:nvSpPr>
          <p:spPr bwMode="auto">
            <a:xfrm>
              <a:off x="2514600" y="5118100"/>
              <a:ext cx="0" cy="279400"/>
            </a:xfrm>
            <a:prstGeom prst="line">
              <a:avLst/>
            </a:prstGeom>
            <a:noFill/>
            <a:ln w="25400">
              <a:solidFill>
                <a:schemeClr val="tx1"/>
              </a:solidFill>
              <a:round/>
              <a:headEnd/>
              <a:tailEnd/>
            </a:ln>
          </p:spPr>
          <p:txBody>
            <a:bodyPr wrap="none" anchor="ctr"/>
            <a:lstStyle/>
            <a:p>
              <a:endParaRPr lang="en-US"/>
            </a:p>
          </p:txBody>
        </p:sp>
        <p:sp>
          <p:nvSpPr>
            <p:cNvPr id="9277" name="Line 427"/>
            <p:cNvSpPr>
              <a:spLocks noChangeShapeType="1"/>
            </p:cNvSpPr>
            <p:nvPr/>
          </p:nvSpPr>
          <p:spPr bwMode="auto">
            <a:xfrm flipV="1">
              <a:off x="2222500" y="5105400"/>
              <a:ext cx="292100" cy="241300"/>
            </a:xfrm>
            <a:prstGeom prst="line">
              <a:avLst/>
            </a:prstGeom>
            <a:noFill/>
            <a:ln w="25400">
              <a:solidFill>
                <a:schemeClr val="tx1"/>
              </a:solidFill>
              <a:round/>
              <a:headEnd/>
              <a:tailEnd/>
            </a:ln>
          </p:spPr>
          <p:txBody>
            <a:bodyPr wrap="none" anchor="ctr"/>
            <a:lstStyle/>
            <a:p>
              <a:endParaRPr lang="en-US"/>
            </a:p>
          </p:txBody>
        </p:sp>
        <p:sp>
          <p:nvSpPr>
            <p:cNvPr id="9278" name="Line 428"/>
            <p:cNvSpPr>
              <a:spLocks noChangeShapeType="1"/>
            </p:cNvSpPr>
            <p:nvPr/>
          </p:nvSpPr>
          <p:spPr bwMode="auto">
            <a:xfrm>
              <a:off x="2222500" y="5803900"/>
              <a:ext cx="279400" cy="279400"/>
            </a:xfrm>
            <a:prstGeom prst="line">
              <a:avLst/>
            </a:prstGeom>
            <a:noFill/>
            <a:ln w="25400">
              <a:solidFill>
                <a:schemeClr val="tx1"/>
              </a:solidFill>
              <a:round/>
              <a:headEnd/>
              <a:tailEnd/>
            </a:ln>
          </p:spPr>
          <p:txBody>
            <a:bodyPr wrap="none" anchor="ctr"/>
            <a:lstStyle/>
            <a:p>
              <a:endParaRPr lang="en-US"/>
            </a:p>
          </p:txBody>
        </p:sp>
        <p:sp>
          <p:nvSpPr>
            <p:cNvPr id="9279" name="Rectangle 429"/>
            <p:cNvSpPr>
              <a:spLocks noChangeArrowheads="1"/>
            </p:cNvSpPr>
            <p:nvPr/>
          </p:nvSpPr>
          <p:spPr bwMode="auto">
            <a:xfrm>
              <a:off x="2198688" y="5475288"/>
              <a:ext cx="936625" cy="225425"/>
            </a:xfrm>
            <a:prstGeom prst="rect">
              <a:avLst/>
            </a:prstGeom>
            <a:noFill/>
            <a:ln w="25400">
              <a:noFill/>
              <a:miter lim="800000"/>
              <a:headEnd/>
              <a:tailEnd/>
            </a:ln>
          </p:spPr>
          <p:txBody>
            <a:bodyPr lIns="90483" tIns="44447" rIns="90483" bIns="44447">
              <a:spAutoFit/>
            </a:bodyPr>
            <a:lstStyle/>
            <a:p>
              <a:pPr algn="ctr">
                <a:lnSpc>
                  <a:spcPct val="90000"/>
                </a:lnSpc>
                <a:spcBef>
                  <a:spcPct val="50000"/>
                </a:spcBef>
              </a:pPr>
              <a:r>
                <a:rPr lang="en-US" sz="1000" b="1">
                  <a:latin typeface="Arial" charset="0"/>
                </a:rPr>
                <a:t>Feedback</a:t>
              </a:r>
            </a:p>
          </p:txBody>
        </p:sp>
        <p:sp>
          <p:nvSpPr>
            <p:cNvPr id="9280" name="Rectangle 430"/>
            <p:cNvSpPr>
              <a:spLocks noChangeArrowheads="1"/>
            </p:cNvSpPr>
            <p:nvPr/>
          </p:nvSpPr>
          <p:spPr bwMode="auto">
            <a:xfrm>
              <a:off x="827088" y="2038350"/>
              <a:ext cx="555625" cy="225425"/>
            </a:xfrm>
            <a:prstGeom prst="rect">
              <a:avLst/>
            </a:prstGeom>
            <a:noFill/>
            <a:ln w="25400">
              <a:noFill/>
              <a:miter lim="800000"/>
              <a:headEnd/>
              <a:tailEnd/>
            </a:ln>
          </p:spPr>
          <p:txBody>
            <a:bodyPr lIns="90483" tIns="44447" rIns="90483" bIns="44447">
              <a:spAutoFit/>
            </a:bodyPr>
            <a:lstStyle/>
            <a:p>
              <a:pPr algn="ctr">
                <a:lnSpc>
                  <a:spcPct val="90000"/>
                </a:lnSpc>
                <a:spcBef>
                  <a:spcPct val="50000"/>
                </a:spcBef>
              </a:pPr>
              <a:r>
                <a:rPr lang="en-US" sz="1000" b="1" i="1">
                  <a:latin typeface="Arial" charset="0"/>
                </a:rPr>
                <a:t>CAIV</a:t>
              </a:r>
            </a:p>
          </p:txBody>
        </p:sp>
        <p:sp>
          <p:nvSpPr>
            <p:cNvPr id="9281" name="Rectangle 431"/>
            <p:cNvSpPr>
              <a:spLocks noChangeArrowheads="1"/>
            </p:cNvSpPr>
            <p:nvPr/>
          </p:nvSpPr>
          <p:spPr bwMode="auto">
            <a:xfrm>
              <a:off x="7407275" y="2035175"/>
              <a:ext cx="484188" cy="244475"/>
            </a:xfrm>
            <a:prstGeom prst="rect">
              <a:avLst/>
            </a:prstGeom>
            <a:noFill/>
            <a:ln w="12700">
              <a:noFill/>
              <a:miter lim="800000"/>
              <a:headEnd/>
              <a:tailEnd/>
            </a:ln>
          </p:spPr>
          <p:txBody>
            <a:bodyPr wrap="none" lIns="90483" tIns="46035" rIns="90483" bIns="46035">
              <a:spAutoFit/>
            </a:bodyPr>
            <a:lstStyle/>
            <a:p>
              <a:pPr defTabSz="901700"/>
              <a:r>
                <a:rPr lang="en-US" sz="1000" b="1">
                  <a:latin typeface="Arial" charset="0"/>
                </a:rPr>
                <a:t>MBIs</a:t>
              </a:r>
            </a:p>
          </p:txBody>
        </p:sp>
        <p:sp>
          <p:nvSpPr>
            <p:cNvPr id="9282" name="Rectangle 432"/>
            <p:cNvSpPr>
              <a:spLocks noChangeArrowheads="1"/>
            </p:cNvSpPr>
            <p:nvPr/>
          </p:nvSpPr>
          <p:spPr bwMode="auto">
            <a:xfrm>
              <a:off x="4800600" y="1744708"/>
              <a:ext cx="1003300" cy="549275"/>
            </a:xfrm>
            <a:prstGeom prst="rect">
              <a:avLst/>
            </a:prstGeom>
            <a:noFill/>
            <a:ln w="12700">
              <a:noFill/>
              <a:miter lim="800000"/>
              <a:headEnd/>
              <a:tailEnd/>
            </a:ln>
          </p:spPr>
          <p:txBody>
            <a:bodyPr lIns="90483" tIns="46035" rIns="90483" bIns="46035">
              <a:spAutoFit/>
            </a:bodyPr>
            <a:lstStyle/>
            <a:p>
              <a:pPr algn="ctr" defTabSz="901700"/>
              <a:r>
                <a:rPr lang="en-US" sz="1000" b="1" dirty="0">
                  <a:latin typeface="Arial" charset="0"/>
                </a:rPr>
                <a:t>Full</a:t>
              </a:r>
            </a:p>
            <a:p>
              <a:pPr algn="ctr" defTabSz="901700"/>
              <a:r>
                <a:rPr lang="en-US" sz="1000" b="1" dirty="0">
                  <a:latin typeface="Arial" charset="0"/>
                </a:rPr>
                <a:t>Funding (Exceptions</a:t>
              </a:r>
              <a:r>
                <a:rPr lang="en-US" sz="1000" b="1" i="1" dirty="0">
                  <a:latin typeface="Arial" charset="0"/>
                </a:rPr>
                <a:t>)</a:t>
              </a:r>
            </a:p>
          </p:txBody>
        </p:sp>
        <p:sp>
          <p:nvSpPr>
            <p:cNvPr id="9283" name="Rectangle 433"/>
            <p:cNvSpPr>
              <a:spLocks noChangeArrowheads="1"/>
            </p:cNvSpPr>
            <p:nvPr/>
          </p:nvSpPr>
          <p:spPr bwMode="auto">
            <a:xfrm>
              <a:off x="5797550" y="1577975"/>
              <a:ext cx="1928542" cy="265298"/>
            </a:xfrm>
            <a:prstGeom prst="rect">
              <a:avLst/>
            </a:prstGeom>
            <a:noFill/>
            <a:ln w="12700">
              <a:noFill/>
              <a:miter lim="800000"/>
              <a:headEnd/>
              <a:tailEnd/>
            </a:ln>
          </p:spPr>
          <p:txBody>
            <a:bodyPr wrap="none" lIns="90483" tIns="46035" rIns="90483" bIns="46035">
              <a:spAutoFit/>
            </a:bodyPr>
            <a:lstStyle/>
            <a:p>
              <a:pPr defTabSz="901700"/>
              <a:r>
                <a:rPr lang="en-US" sz="1000" b="1" dirty="0">
                  <a:latin typeface="Arial" charset="0"/>
                </a:rPr>
                <a:t>MFP    FYDP    </a:t>
              </a:r>
              <a:r>
                <a:rPr lang="en-US" sz="1000" b="1" dirty="0" smtClean="0">
                  <a:latin typeface="Arial" charset="0"/>
                </a:rPr>
                <a:t>DPG     </a:t>
              </a:r>
              <a:r>
                <a:rPr lang="en-US" sz="1000" b="1" dirty="0">
                  <a:latin typeface="Arial" charset="0"/>
                </a:rPr>
                <a:t>POM</a:t>
              </a:r>
            </a:p>
          </p:txBody>
        </p:sp>
        <p:sp>
          <p:nvSpPr>
            <p:cNvPr id="9284" name="Line 434"/>
            <p:cNvSpPr>
              <a:spLocks noChangeShapeType="1"/>
            </p:cNvSpPr>
            <p:nvPr/>
          </p:nvSpPr>
          <p:spPr bwMode="auto">
            <a:xfrm>
              <a:off x="2514600" y="5803900"/>
              <a:ext cx="0" cy="279400"/>
            </a:xfrm>
            <a:prstGeom prst="line">
              <a:avLst/>
            </a:prstGeom>
            <a:noFill/>
            <a:ln w="25400">
              <a:solidFill>
                <a:schemeClr val="tx1"/>
              </a:solidFill>
              <a:round/>
              <a:headEnd/>
              <a:tailEnd/>
            </a:ln>
          </p:spPr>
          <p:txBody>
            <a:bodyPr wrap="none" anchor="ctr"/>
            <a:lstStyle/>
            <a:p>
              <a:endParaRPr lang="en-US"/>
            </a:p>
          </p:txBody>
        </p:sp>
        <p:sp>
          <p:nvSpPr>
            <p:cNvPr id="9285" name="Line 435"/>
            <p:cNvSpPr>
              <a:spLocks noChangeShapeType="1"/>
            </p:cNvSpPr>
            <p:nvPr/>
          </p:nvSpPr>
          <p:spPr bwMode="auto">
            <a:xfrm flipH="1">
              <a:off x="3784600" y="1066800"/>
              <a:ext cx="1422400" cy="0"/>
            </a:xfrm>
            <a:prstGeom prst="line">
              <a:avLst/>
            </a:prstGeom>
            <a:noFill/>
            <a:ln w="50800">
              <a:solidFill>
                <a:schemeClr val="tx1"/>
              </a:solidFill>
              <a:round/>
              <a:headEnd/>
              <a:tailEnd type="triangle" w="med" len="med"/>
            </a:ln>
          </p:spPr>
          <p:txBody>
            <a:bodyPr wrap="none" anchor="ctr"/>
            <a:lstStyle/>
            <a:p>
              <a:endParaRPr lang="en-US"/>
            </a:p>
          </p:txBody>
        </p:sp>
        <p:sp>
          <p:nvSpPr>
            <p:cNvPr id="9286" name="Rectangle 436"/>
            <p:cNvSpPr>
              <a:spLocks noChangeArrowheads="1"/>
            </p:cNvSpPr>
            <p:nvPr/>
          </p:nvSpPr>
          <p:spPr bwMode="auto">
            <a:xfrm>
              <a:off x="1169988" y="4649788"/>
              <a:ext cx="555625" cy="225425"/>
            </a:xfrm>
            <a:prstGeom prst="rect">
              <a:avLst/>
            </a:prstGeom>
            <a:noFill/>
            <a:ln w="25400">
              <a:noFill/>
              <a:miter lim="800000"/>
              <a:headEnd/>
              <a:tailEnd/>
            </a:ln>
          </p:spPr>
          <p:txBody>
            <a:bodyPr lIns="90483" tIns="44447" rIns="90483" bIns="44447">
              <a:spAutoFit/>
            </a:bodyPr>
            <a:lstStyle/>
            <a:p>
              <a:pPr algn="ctr">
                <a:lnSpc>
                  <a:spcPct val="90000"/>
                </a:lnSpc>
                <a:spcBef>
                  <a:spcPct val="50000"/>
                </a:spcBef>
              </a:pPr>
              <a:r>
                <a:rPr lang="en-US" sz="1000" b="1" dirty="0">
                  <a:latin typeface="Arial" charset="0"/>
                </a:rPr>
                <a:t>APB</a:t>
              </a:r>
              <a:endParaRPr lang="en-US" sz="1000" b="1" i="1" dirty="0">
                <a:latin typeface="Arial" charset="0"/>
              </a:endParaRPr>
            </a:p>
          </p:txBody>
        </p:sp>
      </p:grpSp>
      <p:sp>
        <p:nvSpPr>
          <p:cNvPr id="440" name="AutoShape 445"/>
          <p:cNvSpPr>
            <a:spLocks noChangeArrowheads="1"/>
          </p:cNvSpPr>
          <p:nvPr/>
        </p:nvSpPr>
        <p:spPr bwMode="auto">
          <a:xfrm>
            <a:off x="3421144" y="1504543"/>
            <a:ext cx="2200937" cy="2010405"/>
          </a:xfrm>
          <a:prstGeom prst="octagon">
            <a:avLst>
              <a:gd name="adj" fmla="val 29287"/>
            </a:avLst>
          </a:prstGeom>
          <a:noFill/>
          <a:ln w="76200">
            <a:solidFill>
              <a:srgbClr val="CC0000"/>
            </a:solidFill>
            <a:miter lim="800000"/>
            <a:headEnd/>
            <a:tailEnd/>
          </a:ln>
        </p:spPr>
        <p:txBody>
          <a:bodyPr wrap="none" anchor="ctr"/>
          <a:lstStyle/>
          <a:p>
            <a:endParaRPr lang="en-US" sz="2400" b="0">
              <a:solidFill>
                <a:srgbClr val="CC0000"/>
              </a:solidFill>
              <a:latin typeface="Times New Roman" pitchFamily="18" charset="0"/>
            </a:endParaRPr>
          </a:p>
        </p:txBody>
      </p:sp>
      <p:sp>
        <p:nvSpPr>
          <p:cNvPr id="17" name="Slide Number Placeholder 16"/>
          <p:cNvSpPr>
            <a:spLocks noGrp="1"/>
          </p:cNvSpPr>
          <p:nvPr>
            <p:ph type="sldNum" sz="quarter" idx="12"/>
          </p:nvPr>
        </p:nvSpPr>
        <p:spPr/>
        <p:txBody>
          <a:bodyPr/>
          <a:lstStyle/>
          <a:p>
            <a:fld id="{9D116B98-6443-4EDA-B510-448295DEF4B6}" type="slidenum">
              <a:rPr lang="en-US" smtClean="0"/>
              <a:pPr/>
              <a:t>3</a:t>
            </a:fld>
            <a:endParaRPr lang="en-US" dirty="0"/>
          </a:p>
        </p:txBody>
      </p:sp>
    </p:spTree>
    <p:extLst>
      <p:ext uri="{BB962C8B-B14F-4D97-AF65-F5344CB8AC3E}">
        <p14:creationId xmlns:p14="http://schemas.microsoft.com/office/powerpoint/2010/main" val="42617810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9" name="Rectangle 3"/>
          <p:cNvSpPr>
            <a:spLocks noGrp="1" noChangeArrowheads="1"/>
          </p:cNvSpPr>
          <p:nvPr>
            <p:ph type="title"/>
          </p:nvPr>
        </p:nvSpPr>
        <p:spPr>
          <a:xfrm>
            <a:off x="1371600" y="152400"/>
            <a:ext cx="8229601" cy="914400"/>
          </a:xfrm>
          <a:noFill/>
          <a:ln/>
        </p:spPr>
        <p:txBody>
          <a:bodyPr anchor="ctr"/>
          <a:lstStyle/>
          <a:p>
            <a:r>
              <a:rPr lang="en-US" sz="2800" dirty="0">
                <a:solidFill>
                  <a:schemeClr val="accent1"/>
                </a:solidFill>
              </a:rPr>
              <a:t>Appropriation </a:t>
            </a:r>
            <a:r>
              <a:rPr lang="en-US" sz="2800" dirty="0" smtClean="0">
                <a:solidFill>
                  <a:schemeClr val="accent1"/>
                </a:solidFill>
              </a:rPr>
              <a:t>Categories vs.</a:t>
            </a:r>
            <a:br>
              <a:rPr lang="en-US" sz="2800" dirty="0" smtClean="0">
                <a:solidFill>
                  <a:schemeClr val="accent1"/>
                </a:solidFill>
              </a:rPr>
            </a:br>
            <a:r>
              <a:rPr lang="en-US" sz="2800" dirty="0" smtClean="0">
                <a:solidFill>
                  <a:schemeClr val="accent1"/>
                </a:solidFill>
              </a:rPr>
              <a:t> </a:t>
            </a:r>
            <a:r>
              <a:rPr lang="en-US" sz="2800" dirty="0">
                <a:solidFill>
                  <a:schemeClr val="accent1"/>
                </a:solidFill>
              </a:rPr>
              <a:t>Appropriation Accounts</a:t>
            </a:r>
            <a:endParaRPr lang="en-US" sz="2800" dirty="0">
              <a:solidFill>
                <a:schemeClr val="accent1"/>
              </a:solidFill>
              <a:latin typeface="Helvetica" pitchFamily="34" charset="0"/>
            </a:endParaRPr>
          </a:p>
        </p:txBody>
      </p:sp>
      <p:sp>
        <p:nvSpPr>
          <p:cNvPr id="265221" name="Text Box 5"/>
          <p:cNvSpPr txBox="1">
            <a:spLocks noChangeArrowheads="1"/>
          </p:cNvSpPr>
          <p:nvPr/>
        </p:nvSpPr>
        <p:spPr bwMode="auto">
          <a:xfrm>
            <a:off x="304800" y="1291648"/>
            <a:ext cx="8686800" cy="259455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5341" tIns="42670" rIns="85341" bIns="42670">
            <a:spAutoFit/>
          </a:bodyPr>
          <a:lstStyle>
            <a:lvl1pPr algn="l" defTabSz="685800">
              <a:tabLst>
                <a:tab pos="342900" algn="l"/>
                <a:tab pos="685800" algn="l"/>
                <a:tab pos="1028700" algn="l"/>
              </a:tabLst>
              <a:defRPr sz="2400">
                <a:solidFill>
                  <a:schemeClr val="tx1"/>
                </a:solidFill>
                <a:latin typeface="Times New Roman" pitchFamily="18" charset="0"/>
              </a:defRPr>
            </a:lvl1pPr>
            <a:lvl2pPr marL="342900" algn="l" defTabSz="685800">
              <a:tabLst>
                <a:tab pos="342900" algn="l"/>
                <a:tab pos="685800" algn="l"/>
                <a:tab pos="1028700" algn="l"/>
              </a:tabLst>
              <a:defRPr sz="2400">
                <a:solidFill>
                  <a:schemeClr val="tx1"/>
                </a:solidFill>
                <a:latin typeface="Times New Roman" pitchFamily="18" charset="0"/>
              </a:defRPr>
            </a:lvl2pPr>
            <a:lvl3pPr marL="742950" indent="-57150" algn="l" defTabSz="685800">
              <a:tabLst>
                <a:tab pos="342900" algn="l"/>
                <a:tab pos="685800" algn="l"/>
                <a:tab pos="1028700" algn="l"/>
              </a:tabLst>
              <a:defRPr sz="2400">
                <a:solidFill>
                  <a:schemeClr val="tx1"/>
                </a:solidFill>
                <a:latin typeface="Times New Roman" pitchFamily="18" charset="0"/>
              </a:defRPr>
            </a:lvl3pPr>
            <a:lvl4pPr algn="l" defTabSz="685800">
              <a:tabLst>
                <a:tab pos="342900" algn="l"/>
                <a:tab pos="685800" algn="l"/>
                <a:tab pos="1028700" algn="l"/>
              </a:tabLst>
              <a:defRPr sz="2400">
                <a:solidFill>
                  <a:schemeClr val="tx1"/>
                </a:solidFill>
                <a:latin typeface="Times New Roman" pitchFamily="18" charset="0"/>
              </a:defRPr>
            </a:lvl4pPr>
            <a:lvl5pPr algn="l" defTabSz="685800">
              <a:tabLst>
                <a:tab pos="342900" algn="l"/>
                <a:tab pos="685800" algn="l"/>
                <a:tab pos="1028700" algn="l"/>
              </a:tabLst>
              <a:defRPr sz="2400">
                <a:solidFill>
                  <a:schemeClr val="tx1"/>
                </a:solidFill>
                <a:latin typeface="Times New Roman" pitchFamily="18" charset="0"/>
              </a:defRPr>
            </a:lvl5pPr>
            <a:lvl6pPr defTabSz="685800" eaLnBrk="0" fontAlgn="base" hangingPunct="0">
              <a:spcBef>
                <a:spcPct val="0"/>
              </a:spcBef>
              <a:spcAft>
                <a:spcPct val="0"/>
              </a:spcAft>
              <a:tabLst>
                <a:tab pos="342900" algn="l"/>
                <a:tab pos="685800" algn="l"/>
                <a:tab pos="1028700" algn="l"/>
              </a:tabLst>
              <a:defRPr sz="2400">
                <a:solidFill>
                  <a:schemeClr val="tx1"/>
                </a:solidFill>
                <a:latin typeface="Times New Roman" pitchFamily="18" charset="0"/>
              </a:defRPr>
            </a:lvl6pPr>
            <a:lvl7pPr defTabSz="685800" eaLnBrk="0" fontAlgn="base" hangingPunct="0">
              <a:spcBef>
                <a:spcPct val="0"/>
              </a:spcBef>
              <a:spcAft>
                <a:spcPct val="0"/>
              </a:spcAft>
              <a:tabLst>
                <a:tab pos="342900" algn="l"/>
                <a:tab pos="685800" algn="l"/>
                <a:tab pos="1028700" algn="l"/>
              </a:tabLst>
              <a:defRPr sz="2400">
                <a:solidFill>
                  <a:schemeClr val="tx1"/>
                </a:solidFill>
                <a:latin typeface="Times New Roman" pitchFamily="18" charset="0"/>
              </a:defRPr>
            </a:lvl7pPr>
            <a:lvl8pPr defTabSz="685800" eaLnBrk="0" fontAlgn="base" hangingPunct="0">
              <a:spcBef>
                <a:spcPct val="0"/>
              </a:spcBef>
              <a:spcAft>
                <a:spcPct val="0"/>
              </a:spcAft>
              <a:tabLst>
                <a:tab pos="342900" algn="l"/>
                <a:tab pos="685800" algn="l"/>
                <a:tab pos="1028700" algn="l"/>
              </a:tabLst>
              <a:defRPr sz="2400">
                <a:solidFill>
                  <a:schemeClr val="tx1"/>
                </a:solidFill>
                <a:latin typeface="Times New Roman" pitchFamily="18" charset="0"/>
              </a:defRPr>
            </a:lvl8pPr>
            <a:lvl9pPr defTabSz="685800" eaLnBrk="0" fontAlgn="base" hangingPunct="0">
              <a:spcBef>
                <a:spcPct val="0"/>
              </a:spcBef>
              <a:spcAft>
                <a:spcPct val="0"/>
              </a:spcAft>
              <a:tabLst>
                <a:tab pos="342900" algn="l"/>
                <a:tab pos="685800" algn="l"/>
                <a:tab pos="1028700" algn="l"/>
              </a:tabLst>
              <a:defRPr sz="2400">
                <a:solidFill>
                  <a:schemeClr val="tx1"/>
                </a:solidFill>
                <a:latin typeface="Times New Roman" pitchFamily="18" charset="0"/>
              </a:defRPr>
            </a:lvl9pPr>
          </a:lstStyle>
          <a:p>
            <a:pPr>
              <a:spcBef>
                <a:spcPct val="50000"/>
              </a:spcBef>
              <a:buFontTx/>
              <a:buChar char="•"/>
            </a:pPr>
            <a:r>
              <a:rPr lang="en-US" dirty="0">
                <a:latin typeface="Arial" pitchFamily="34" charset="0"/>
              </a:rPr>
              <a:t> 	</a:t>
            </a:r>
            <a:r>
              <a:rPr lang="en-US" sz="1800" dirty="0">
                <a:latin typeface="Arial" pitchFamily="34" charset="0"/>
              </a:rPr>
              <a:t>Appropriation Categories </a:t>
            </a:r>
          </a:p>
          <a:p>
            <a:pPr lvl="1">
              <a:spcBef>
                <a:spcPct val="50000"/>
              </a:spcBef>
              <a:buFontTx/>
              <a:buChar char="•"/>
            </a:pPr>
            <a:r>
              <a:rPr lang="en-US" sz="1800" dirty="0">
                <a:latin typeface="Arial" pitchFamily="34" charset="0"/>
              </a:rPr>
              <a:t> 	</a:t>
            </a:r>
            <a:r>
              <a:rPr lang="en-US" sz="1600" dirty="0">
                <a:latin typeface="Arial" pitchFamily="34" charset="0"/>
              </a:rPr>
              <a:t>Definition:  Broad, generic terms pertaining to general “</a:t>
            </a:r>
            <a:r>
              <a:rPr lang="en-US" sz="1600" dirty="0" smtClean="0">
                <a:latin typeface="Arial" pitchFamily="34" charset="0"/>
              </a:rPr>
              <a:t>types” of Federal </a:t>
            </a:r>
            <a:r>
              <a:rPr lang="en-US" sz="1600" dirty="0">
                <a:latin typeface="Arial" pitchFamily="34" charset="0"/>
              </a:rPr>
              <a:t>Government funds.</a:t>
            </a:r>
            <a:endParaRPr lang="en-US" sz="1600" dirty="0">
              <a:solidFill>
                <a:srgbClr val="FC0128"/>
              </a:solidFill>
              <a:latin typeface="Arial" pitchFamily="34" charset="0"/>
            </a:endParaRPr>
          </a:p>
          <a:p>
            <a:pPr lvl="1">
              <a:spcBef>
                <a:spcPct val="50000"/>
              </a:spcBef>
              <a:buFontTx/>
              <a:buChar char="•"/>
            </a:pPr>
            <a:r>
              <a:rPr lang="en-US" sz="1600" dirty="0">
                <a:solidFill>
                  <a:srgbClr val="FC0128"/>
                </a:solidFill>
                <a:latin typeface="Arial" pitchFamily="34" charset="0"/>
              </a:rPr>
              <a:t> 	Examples of interest to Acquisition Community:  </a:t>
            </a:r>
          </a:p>
          <a:p>
            <a:pPr lvl="2">
              <a:spcBef>
                <a:spcPct val="50000"/>
              </a:spcBef>
              <a:buFontTx/>
              <a:buChar char="•"/>
            </a:pPr>
            <a:r>
              <a:rPr lang="en-US" sz="1600" dirty="0">
                <a:solidFill>
                  <a:srgbClr val="FC0128"/>
                </a:solidFill>
                <a:latin typeface="Arial" pitchFamily="34" charset="0"/>
              </a:rPr>
              <a:t> 	Research, Development, Test and Evaluation (RDT&amp;E)</a:t>
            </a:r>
          </a:p>
          <a:p>
            <a:pPr lvl="2">
              <a:spcBef>
                <a:spcPct val="50000"/>
              </a:spcBef>
              <a:buFontTx/>
              <a:buChar char="•"/>
            </a:pPr>
            <a:r>
              <a:rPr lang="en-US" sz="1600" dirty="0">
                <a:solidFill>
                  <a:srgbClr val="FC0128"/>
                </a:solidFill>
                <a:latin typeface="Arial" pitchFamily="34" charset="0"/>
              </a:rPr>
              <a:t> 	Procurement</a:t>
            </a:r>
          </a:p>
          <a:p>
            <a:pPr lvl="2">
              <a:spcBef>
                <a:spcPct val="50000"/>
              </a:spcBef>
              <a:buFontTx/>
              <a:buChar char="•"/>
            </a:pPr>
            <a:r>
              <a:rPr lang="en-US" sz="1600" dirty="0">
                <a:solidFill>
                  <a:srgbClr val="FC0128"/>
                </a:solidFill>
                <a:latin typeface="Arial" pitchFamily="34" charset="0"/>
              </a:rPr>
              <a:t> 	Military Construction (MILCON)</a:t>
            </a:r>
          </a:p>
        </p:txBody>
      </p:sp>
      <p:sp>
        <p:nvSpPr>
          <p:cNvPr id="265222" name="Text Box 6"/>
          <p:cNvSpPr txBox="1">
            <a:spLocks noChangeArrowheads="1"/>
          </p:cNvSpPr>
          <p:nvPr/>
        </p:nvSpPr>
        <p:spPr bwMode="auto">
          <a:xfrm>
            <a:off x="228600" y="3941026"/>
            <a:ext cx="8763000" cy="2963884"/>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5341" tIns="42670" rIns="85341" bIns="42670">
            <a:spAutoFit/>
          </a:bodyPr>
          <a:lstStyle>
            <a:lvl1pPr algn="l" defTabSz="685800">
              <a:tabLst>
                <a:tab pos="342900" algn="l"/>
                <a:tab pos="685800" algn="l"/>
                <a:tab pos="1028700" algn="l"/>
              </a:tabLst>
              <a:defRPr sz="2400">
                <a:solidFill>
                  <a:schemeClr val="tx1"/>
                </a:solidFill>
                <a:latin typeface="Times New Roman" pitchFamily="18" charset="0"/>
              </a:defRPr>
            </a:lvl1pPr>
            <a:lvl2pPr marL="342900" algn="l" defTabSz="685800">
              <a:tabLst>
                <a:tab pos="342900" algn="l"/>
                <a:tab pos="685800" algn="l"/>
                <a:tab pos="1028700" algn="l"/>
              </a:tabLst>
              <a:defRPr sz="2400">
                <a:solidFill>
                  <a:schemeClr val="tx1"/>
                </a:solidFill>
                <a:latin typeface="Times New Roman" pitchFamily="18" charset="0"/>
              </a:defRPr>
            </a:lvl2pPr>
            <a:lvl3pPr marL="742950" indent="-57150" algn="l" defTabSz="685800">
              <a:tabLst>
                <a:tab pos="342900" algn="l"/>
                <a:tab pos="685800" algn="l"/>
                <a:tab pos="1028700" algn="l"/>
              </a:tabLst>
              <a:defRPr sz="2400">
                <a:solidFill>
                  <a:schemeClr val="tx1"/>
                </a:solidFill>
                <a:latin typeface="Times New Roman" pitchFamily="18" charset="0"/>
              </a:defRPr>
            </a:lvl3pPr>
            <a:lvl4pPr algn="l" defTabSz="685800">
              <a:tabLst>
                <a:tab pos="342900" algn="l"/>
                <a:tab pos="685800" algn="l"/>
                <a:tab pos="1028700" algn="l"/>
              </a:tabLst>
              <a:defRPr sz="2400">
                <a:solidFill>
                  <a:schemeClr val="tx1"/>
                </a:solidFill>
                <a:latin typeface="Times New Roman" pitchFamily="18" charset="0"/>
              </a:defRPr>
            </a:lvl4pPr>
            <a:lvl5pPr algn="l" defTabSz="685800">
              <a:tabLst>
                <a:tab pos="342900" algn="l"/>
                <a:tab pos="685800" algn="l"/>
                <a:tab pos="1028700" algn="l"/>
              </a:tabLst>
              <a:defRPr sz="2400">
                <a:solidFill>
                  <a:schemeClr val="tx1"/>
                </a:solidFill>
                <a:latin typeface="Times New Roman" pitchFamily="18" charset="0"/>
              </a:defRPr>
            </a:lvl5pPr>
            <a:lvl6pPr defTabSz="685800" eaLnBrk="0" fontAlgn="base" hangingPunct="0">
              <a:spcBef>
                <a:spcPct val="0"/>
              </a:spcBef>
              <a:spcAft>
                <a:spcPct val="0"/>
              </a:spcAft>
              <a:tabLst>
                <a:tab pos="342900" algn="l"/>
                <a:tab pos="685800" algn="l"/>
                <a:tab pos="1028700" algn="l"/>
              </a:tabLst>
              <a:defRPr sz="2400">
                <a:solidFill>
                  <a:schemeClr val="tx1"/>
                </a:solidFill>
                <a:latin typeface="Times New Roman" pitchFamily="18" charset="0"/>
              </a:defRPr>
            </a:lvl6pPr>
            <a:lvl7pPr defTabSz="685800" eaLnBrk="0" fontAlgn="base" hangingPunct="0">
              <a:spcBef>
                <a:spcPct val="0"/>
              </a:spcBef>
              <a:spcAft>
                <a:spcPct val="0"/>
              </a:spcAft>
              <a:tabLst>
                <a:tab pos="342900" algn="l"/>
                <a:tab pos="685800" algn="l"/>
                <a:tab pos="1028700" algn="l"/>
              </a:tabLst>
              <a:defRPr sz="2400">
                <a:solidFill>
                  <a:schemeClr val="tx1"/>
                </a:solidFill>
                <a:latin typeface="Times New Roman" pitchFamily="18" charset="0"/>
              </a:defRPr>
            </a:lvl7pPr>
            <a:lvl8pPr defTabSz="685800" eaLnBrk="0" fontAlgn="base" hangingPunct="0">
              <a:spcBef>
                <a:spcPct val="0"/>
              </a:spcBef>
              <a:spcAft>
                <a:spcPct val="0"/>
              </a:spcAft>
              <a:tabLst>
                <a:tab pos="342900" algn="l"/>
                <a:tab pos="685800" algn="l"/>
                <a:tab pos="1028700" algn="l"/>
              </a:tabLst>
              <a:defRPr sz="2400">
                <a:solidFill>
                  <a:schemeClr val="tx1"/>
                </a:solidFill>
                <a:latin typeface="Times New Roman" pitchFamily="18" charset="0"/>
              </a:defRPr>
            </a:lvl8pPr>
            <a:lvl9pPr defTabSz="685800" eaLnBrk="0" fontAlgn="base" hangingPunct="0">
              <a:spcBef>
                <a:spcPct val="0"/>
              </a:spcBef>
              <a:spcAft>
                <a:spcPct val="0"/>
              </a:spcAft>
              <a:tabLst>
                <a:tab pos="342900" algn="l"/>
                <a:tab pos="685800" algn="l"/>
                <a:tab pos="1028700" algn="l"/>
              </a:tabLst>
              <a:defRPr sz="2400">
                <a:solidFill>
                  <a:schemeClr val="tx1"/>
                </a:solidFill>
                <a:latin typeface="Times New Roman" pitchFamily="18" charset="0"/>
              </a:defRPr>
            </a:lvl9pPr>
          </a:lstStyle>
          <a:p>
            <a:pPr>
              <a:spcBef>
                <a:spcPct val="50000"/>
              </a:spcBef>
              <a:buFontTx/>
              <a:buChar char="•"/>
            </a:pPr>
            <a:r>
              <a:rPr lang="en-US" dirty="0">
                <a:latin typeface="Arial" pitchFamily="34" charset="0"/>
              </a:rPr>
              <a:t> 	</a:t>
            </a:r>
            <a:r>
              <a:rPr lang="en-US" sz="1800" dirty="0">
                <a:latin typeface="Arial" pitchFamily="34" charset="0"/>
              </a:rPr>
              <a:t>Appropriation Accounts </a:t>
            </a:r>
          </a:p>
          <a:p>
            <a:pPr lvl="1">
              <a:spcBef>
                <a:spcPct val="50000"/>
              </a:spcBef>
              <a:buFontTx/>
              <a:buChar char="•"/>
            </a:pPr>
            <a:r>
              <a:rPr lang="en-US" sz="1800" dirty="0">
                <a:latin typeface="Arial" pitchFamily="34" charset="0"/>
              </a:rPr>
              <a:t> 	</a:t>
            </a:r>
            <a:r>
              <a:rPr lang="en-US" sz="1600" dirty="0">
                <a:latin typeface="Arial" pitchFamily="34" charset="0"/>
              </a:rPr>
              <a:t>Definition:  Specific designation of Federal Government funds </a:t>
            </a:r>
            <a:r>
              <a:rPr lang="en-US" sz="1600" dirty="0" smtClean="0">
                <a:latin typeface="Arial" pitchFamily="34" charset="0"/>
              </a:rPr>
              <a:t>as contained </a:t>
            </a:r>
            <a:r>
              <a:rPr lang="en-US" sz="1600" dirty="0">
                <a:latin typeface="Arial" pitchFamily="34" charset="0"/>
              </a:rPr>
              <a:t>in an Appropriations Act passed by Congress and </a:t>
            </a:r>
            <a:r>
              <a:rPr lang="en-US" sz="1600" dirty="0" smtClean="0">
                <a:latin typeface="Arial" pitchFamily="34" charset="0"/>
              </a:rPr>
              <a:t>signed </a:t>
            </a:r>
            <a:r>
              <a:rPr lang="en-US" sz="1600" dirty="0">
                <a:latin typeface="Arial" pitchFamily="34" charset="0"/>
              </a:rPr>
              <a:t>into law by President. </a:t>
            </a:r>
            <a:endParaRPr lang="en-US" sz="1600" dirty="0" smtClean="0">
              <a:latin typeface="Arial" pitchFamily="34" charset="0"/>
            </a:endParaRPr>
          </a:p>
          <a:p>
            <a:pPr lvl="1">
              <a:spcBef>
                <a:spcPct val="50000"/>
              </a:spcBef>
            </a:pPr>
            <a:r>
              <a:rPr lang="en-US" sz="1600" dirty="0">
                <a:latin typeface="Arial" pitchFamily="34" charset="0"/>
              </a:rPr>
              <a:t> </a:t>
            </a:r>
            <a:r>
              <a:rPr lang="en-US" sz="1600" dirty="0" smtClean="0">
                <a:latin typeface="Arial" pitchFamily="34" charset="0"/>
              </a:rPr>
              <a:t>     </a:t>
            </a:r>
            <a:r>
              <a:rPr lang="en-US" sz="1600" dirty="0">
                <a:solidFill>
                  <a:srgbClr val="333399"/>
                </a:solidFill>
                <a:latin typeface="Arial" pitchFamily="34" charset="0"/>
              </a:rPr>
              <a:t>Each account has a </a:t>
            </a:r>
            <a:r>
              <a:rPr lang="en-US" sz="1600" dirty="0" smtClean="0">
                <a:solidFill>
                  <a:srgbClr val="333399"/>
                </a:solidFill>
                <a:latin typeface="Arial" pitchFamily="34" charset="0"/>
              </a:rPr>
              <a:t>unique four </a:t>
            </a:r>
            <a:r>
              <a:rPr lang="en-US" sz="1600" dirty="0">
                <a:solidFill>
                  <a:srgbClr val="333399"/>
                </a:solidFill>
                <a:latin typeface="Arial" pitchFamily="34" charset="0"/>
              </a:rPr>
              <a:t>digit code.</a:t>
            </a:r>
            <a:endParaRPr lang="en-US" sz="1600" dirty="0">
              <a:solidFill>
                <a:srgbClr val="FC0128"/>
              </a:solidFill>
              <a:latin typeface="Arial" pitchFamily="34" charset="0"/>
            </a:endParaRPr>
          </a:p>
          <a:p>
            <a:pPr lvl="1">
              <a:spcBef>
                <a:spcPct val="50000"/>
              </a:spcBef>
              <a:buFontTx/>
              <a:buChar char="•"/>
            </a:pPr>
            <a:r>
              <a:rPr lang="en-US" sz="1600" dirty="0">
                <a:solidFill>
                  <a:srgbClr val="FC0128"/>
                </a:solidFill>
                <a:latin typeface="Arial" pitchFamily="34" charset="0"/>
              </a:rPr>
              <a:t> 	Examples of interest to Acquisition Community:  </a:t>
            </a:r>
          </a:p>
          <a:p>
            <a:pPr lvl="2">
              <a:spcBef>
                <a:spcPct val="50000"/>
              </a:spcBef>
              <a:buFontTx/>
              <a:buChar char="•"/>
            </a:pPr>
            <a:r>
              <a:rPr lang="en-US" sz="1600" dirty="0">
                <a:solidFill>
                  <a:srgbClr val="FC0128"/>
                </a:solidFill>
                <a:latin typeface="Arial" pitchFamily="34" charset="0"/>
              </a:rPr>
              <a:t> 	Research, Development, Test and Evaluation (RDT&amp;E), </a:t>
            </a:r>
            <a:r>
              <a:rPr lang="en-US" sz="1600" u="sng" dirty="0">
                <a:solidFill>
                  <a:srgbClr val="FC0128"/>
                </a:solidFill>
                <a:latin typeface="Arial" pitchFamily="34" charset="0"/>
              </a:rPr>
              <a:t>Army</a:t>
            </a:r>
            <a:r>
              <a:rPr lang="en-US" sz="1600" dirty="0">
                <a:solidFill>
                  <a:srgbClr val="FC0128"/>
                </a:solidFill>
                <a:latin typeface="Arial" pitchFamily="34" charset="0"/>
              </a:rPr>
              <a:t> </a:t>
            </a:r>
            <a:r>
              <a:rPr lang="en-US" sz="1600" dirty="0">
                <a:solidFill>
                  <a:srgbClr val="333399"/>
                </a:solidFill>
                <a:latin typeface="Arial" pitchFamily="34" charset="0"/>
              </a:rPr>
              <a:t>(2040)</a:t>
            </a:r>
            <a:endParaRPr lang="en-US" sz="1600" dirty="0">
              <a:solidFill>
                <a:srgbClr val="FC0128"/>
              </a:solidFill>
              <a:latin typeface="Arial" pitchFamily="34" charset="0"/>
            </a:endParaRPr>
          </a:p>
          <a:p>
            <a:pPr lvl="2">
              <a:spcBef>
                <a:spcPct val="50000"/>
              </a:spcBef>
              <a:buFontTx/>
              <a:buChar char="•"/>
            </a:pPr>
            <a:r>
              <a:rPr lang="en-US" sz="1600" dirty="0">
                <a:solidFill>
                  <a:srgbClr val="FC0128"/>
                </a:solidFill>
                <a:latin typeface="Arial" pitchFamily="34" charset="0"/>
              </a:rPr>
              <a:t> 	Aircraft Procurement, </a:t>
            </a:r>
            <a:r>
              <a:rPr lang="en-US" sz="1600" u="sng" dirty="0">
                <a:solidFill>
                  <a:srgbClr val="FC0128"/>
                </a:solidFill>
                <a:latin typeface="Arial" pitchFamily="34" charset="0"/>
              </a:rPr>
              <a:t>Navy</a:t>
            </a:r>
            <a:r>
              <a:rPr lang="en-US" sz="1600" dirty="0">
                <a:solidFill>
                  <a:srgbClr val="FC0128"/>
                </a:solidFill>
                <a:latin typeface="Arial" pitchFamily="34" charset="0"/>
              </a:rPr>
              <a:t> </a:t>
            </a:r>
            <a:r>
              <a:rPr lang="en-US" sz="1600" dirty="0">
                <a:solidFill>
                  <a:srgbClr val="333399"/>
                </a:solidFill>
                <a:latin typeface="Arial" pitchFamily="34" charset="0"/>
              </a:rPr>
              <a:t>(1506)</a:t>
            </a:r>
            <a:endParaRPr lang="en-US" sz="1600" dirty="0">
              <a:solidFill>
                <a:srgbClr val="FC0128"/>
              </a:solidFill>
              <a:latin typeface="Arial" pitchFamily="34" charset="0"/>
            </a:endParaRPr>
          </a:p>
          <a:p>
            <a:pPr lvl="2">
              <a:spcBef>
                <a:spcPct val="50000"/>
              </a:spcBef>
              <a:buFontTx/>
              <a:buChar char="•"/>
            </a:pPr>
            <a:r>
              <a:rPr lang="en-US" sz="1600" dirty="0">
                <a:solidFill>
                  <a:srgbClr val="FC0128"/>
                </a:solidFill>
                <a:latin typeface="Arial" pitchFamily="34" charset="0"/>
              </a:rPr>
              <a:t> 	Operations &amp; Maintenance (O&amp;M), </a:t>
            </a:r>
            <a:r>
              <a:rPr lang="en-US" sz="1600" u="sng" dirty="0">
                <a:solidFill>
                  <a:srgbClr val="FC0128"/>
                </a:solidFill>
                <a:latin typeface="Arial" pitchFamily="34" charset="0"/>
              </a:rPr>
              <a:t>Air Force</a:t>
            </a:r>
            <a:r>
              <a:rPr lang="en-US" sz="1600" dirty="0">
                <a:solidFill>
                  <a:srgbClr val="FC0128"/>
                </a:solidFill>
                <a:latin typeface="Arial" pitchFamily="34" charset="0"/>
              </a:rPr>
              <a:t> </a:t>
            </a:r>
            <a:r>
              <a:rPr lang="en-US" sz="1600" dirty="0">
                <a:solidFill>
                  <a:srgbClr val="333399"/>
                </a:solidFill>
                <a:latin typeface="Arial" pitchFamily="34" charset="0"/>
              </a:rPr>
              <a:t>(3400)</a:t>
            </a:r>
            <a:endParaRPr lang="en-US" sz="1600" dirty="0">
              <a:solidFill>
                <a:srgbClr val="FC0128"/>
              </a:solidFill>
              <a:latin typeface="Arial" pitchFamily="34" charset="0"/>
            </a:endParaRPr>
          </a:p>
        </p:txBody>
      </p:sp>
      <p:sp>
        <p:nvSpPr>
          <p:cNvPr id="2" name="Slide Number Placeholder 1"/>
          <p:cNvSpPr>
            <a:spLocks noGrp="1"/>
          </p:cNvSpPr>
          <p:nvPr>
            <p:ph type="sldNum" sz="quarter" idx="12"/>
          </p:nvPr>
        </p:nvSpPr>
        <p:spPr/>
        <p:txBody>
          <a:bodyPr/>
          <a:lstStyle/>
          <a:p>
            <a:fld id="{9D116B98-6443-4EDA-B510-448295DEF4B6}" type="slidenum">
              <a:rPr lang="en-US" smtClean="0">
                <a:solidFill>
                  <a:prstClr val="black">
                    <a:tint val="75000"/>
                  </a:prstClr>
                </a:solidFill>
              </a:rPr>
              <a:pPr/>
              <a:t>4</a:t>
            </a:fld>
            <a:endParaRPr lang="en-US">
              <a:solidFill>
                <a:prstClr val="black">
                  <a:tint val="75000"/>
                </a:prstClr>
              </a:solidFill>
            </a:endParaRPr>
          </a:p>
        </p:txBody>
      </p:sp>
    </p:spTree>
    <p:extLst>
      <p:ext uri="{BB962C8B-B14F-4D97-AF65-F5344CB8AC3E}">
        <p14:creationId xmlns:p14="http://schemas.microsoft.com/office/powerpoint/2010/main" val="34770918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5221"/>
                                        </p:tgtEl>
                                        <p:attrNameLst>
                                          <p:attrName>style.visibility</p:attrName>
                                        </p:attrNameLst>
                                      </p:cBhvr>
                                      <p:to>
                                        <p:strVal val="visible"/>
                                      </p:to>
                                    </p:set>
                                    <p:animEffect transition="in" filter="dissolve">
                                      <p:cBhvr>
                                        <p:cTn id="7" dur="500"/>
                                        <p:tgtEl>
                                          <p:spTgt spid="2652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65222"/>
                                        </p:tgtEl>
                                        <p:attrNameLst>
                                          <p:attrName>style.visibility</p:attrName>
                                        </p:attrNameLst>
                                      </p:cBhvr>
                                      <p:to>
                                        <p:strVal val="visible"/>
                                      </p:to>
                                    </p:set>
                                    <p:animEffect transition="in" filter="box(out)">
                                      <p:cBhvr>
                                        <p:cTn id="12" dur="500"/>
                                        <p:tgtEl>
                                          <p:spTgt spid="265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21" grpId="0" autoUpdateAnimBg="0"/>
      <p:bldP spid="265222"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2"/>
          <p:cNvSpPr>
            <a:spLocks noGrp="1" noChangeArrowheads="1"/>
          </p:cNvSpPr>
          <p:nvPr>
            <p:ph type="title"/>
          </p:nvPr>
        </p:nvSpPr>
        <p:spPr>
          <a:xfrm>
            <a:off x="2065949" y="344691"/>
            <a:ext cx="6392251" cy="290972"/>
          </a:xfrm>
          <a:noFill/>
          <a:ln/>
        </p:spPr>
        <p:txBody>
          <a:bodyPr lIns="84447" tIns="42964" rIns="84447" bIns="42964" anchor="ctr"/>
          <a:lstStyle/>
          <a:p>
            <a:r>
              <a:rPr lang="en-US" sz="2600" dirty="0">
                <a:solidFill>
                  <a:srgbClr val="0066CC"/>
                </a:solidFill>
              </a:rPr>
              <a:t>DoD Appropriation Account Codes</a:t>
            </a:r>
            <a:endParaRPr lang="en-US" sz="2600" dirty="0">
              <a:solidFill>
                <a:srgbClr val="0066CC"/>
              </a:solidFill>
              <a:latin typeface="Helvetica" pitchFamily="34" charset="0"/>
            </a:endParaRPr>
          </a:p>
        </p:txBody>
      </p:sp>
      <p:sp>
        <p:nvSpPr>
          <p:cNvPr id="438275" name="Text Box 3"/>
          <p:cNvSpPr txBox="1">
            <a:spLocks noChangeArrowheads="1"/>
          </p:cNvSpPr>
          <p:nvPr/>
        </p:nvSpPr>
        <p:spPr bwMode="auto">
          <a:xfrm>
            <a:off x="456905" y="1143000"/>
            <a:ext cx="2972832" cy="5841591"/>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5335" tIns="42668" rIns="85335" bIns="42668">
            <a:spAutoFit/>
          </a:bodyPr>
          <a:lstStyle>
            <a:lvl1pPr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1pPr>
            <a:lvl2pPr marL="342900"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2pPr>
            <a:lvl3pPr marL="742950" indent="-57150"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3pPr>
            <a:lvl4pPr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4pPr>
            <a:lvl5pPr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5pPr>
            <a:lvl6pPr defTabSz="685800" eaLnBrk="0" fontAlgn="base" hangingPunct="0">
              <a:spcBef>
                <a:spcPct val="0"/>
              </a:spcBef>
              <a:spcAft>
                <a:spcPct val="0"/>
              </a:spcAft>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6pPr>
            <a:lvl7pPr defTabSz="685800" eaLnBrk="0" fontAlgn="base" hangingPunct="0">
              <a:spcBef>
                <a:spcPct val="0"/>
              </a:spcBef>
              <a:spcAft>
                <a:spcPct val="0"/>
              </a:spcAft>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7pPr>
            <a:lvl8pPr defTabSz="685800" eaLnBrk="0" fontAlgn="base" hangingPunct="0">
              <a:spcBef>
                <a:spcPct val="0"/>
              </a:spcBef>
              <a:spcAft>
                <a:spcPct val="0"/>
              </a:spcAft>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8pPr>
            <a:lvl9pPr defTabSz="685800" eaLnBrk="0" fontAlgn="base" hangingPunct="0">
              <a:spcBef>
                <a:spcPct val="0"/>
              </a:spcBef>
              <a:spcAft>
                <a:spcPct val="0"/>
              </a:spcAft>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9pPr>
          </a:lstStyle>
          <a:p>
            <a:pPr>
              <a:spcBef>
                <a:spcPct val="50000"/>
              </a:spcBef>
            </a:pPr>
            <a:endParaRPr lang="en-US" sz="1700" u="sng">
              <a:latin typeface="Arial" pitchFamily="34" charset="0"/>
            </a:endParaRPr>
          </a:p>
          <a:p>
            <a:pPr>
              <a:spcBef>
                <a:spcPct val="50000"/>
              </a:spcBef>
            </a:pPr>
            <a:r>
              <a:rPr lang="en-US" sz="1700" u="sng">
                <a:latin typeface="Arial" pitchFamily="34" charset="0"/>
              </a:rPr>
              <a:t>Appropriation Account</a:t>
            </a:r>
            <a:endParaRPr lang="en-US" sz="1700">
              <a:latin typeface="Arial" pitchFamily="34" charset="0"/>
            </a:endParaRPr>
          </a:p>
          <a:p>
            <a:pPr>
              <a:spcBef>
                <a:spcPct val="50000"/>
              </a:spcBef>
            </a:pPr>
            <a:r>
              <a:rPr lang="en-US" sz="1700">
                <a:latin typeface="Arial" pitchFamily="34" charset="0"/>
              </a:rPr>
              <a:t>RDT&amp;E</a:t>
            </a:r>
          </a:p>
          <a:p>
            <a:pPr>
              <a:spcBef>
                <a:spcPct val="50000"/>
              </a:spcBef>
            </a:pPr>
            <a:r>
              <a:rPr lang="en-US" sz="1700">
                <a:latin typeface="Arial" pitchFamily="34" charset="0"/>
              </a:rPr>
              <a:t>Procurement</a:t>
            </a:r>
          </a:p>
          <a:p>
            <a:pPr>
              <a:spcBef>
                <a:spcPct val="50000"/>
              </a:spcBef>
            </a:pPr>
            <a:r>
              <a:rPr lang="en-US" sz="1700">
                <a:latin typeface="Arial" pitchFamily="34" charset="0"/>
              </a:rPr>
              <a:t>	Aircraft</a:t>
            </a:r>
          </a:p>
          <a:p>
            <a:pPr>
              <a:spcBef>
                <a:spcPct val="50000"/>
              </a:spcBef>
            </a:pPr>
            <a:r>
              <a:rPr lang="en-US" sz="1700">
                <a:latin typeface="Arial" pitchFamily="34" charset="0"/>
              </a:rPr>
              <a:t>	Missiles</a:t>
            </a:r>
          </a:p>
          <a:p>
            <a:pPr>
              <a:spcBef>
                <a:spcPct val="50000"/>
              </a:spcBef>
            </a:pPr>
            <a:r>
              <a:rPr lang="en-US" sz="1700">
                <a:latin typeface="Arial" pitchFamily="34" charset="0"/>
              </a:rPr>
              <a:t>	Weapons</a:t>
            </a:r>
          </a:p>
          <a:p>
            <a:pPr>
              <a:spcBef>
                <a:spcPct val="50000"/>
              </a:spcBef>
            </a:pPr>
            <a:r>
              <a:rPr lang="en-US" sz="1700">
                <a:latin typeface="Arial" pitchFamily="34" charset="0"/>
              </a:rPr>
              <a:t>	W&amp;TCV</a:t>
            </a:r>
          </a:p>
          <a:p>
            <a:pPr>
              <a:spcBef>
                <a:spcPct val="50000"/>
              </a:spcBef>
            </a:pPr>
            <a:r>
              <a:rPr lang="en-US" sz="1700">
                <a:latin typeface="Arial" pitchFamily="34" charset="0"/>
              </a:rPr>
              <a:t>	Ammunition</a:t>
            </a:r>
          </a:p>
          <a:p>
            <a:pPr>
              <a:spcBef>
                <a:spcPct val="50000"/>
              </a:spcBef>
            </a:pPr>
            <a:r>
              <a:rPr lang="en-US" sz="1700">
                <a:latin typeface="Arial" pitchFamily="34" charset="0"/>
              </a:rPr>
              <a:t>	SCN</a:t>
            </a:r>
          </a:p>
          <a:p>
            <a:pPr>
              <a:spcBef>
                <a:spcPct val="50000"/>
              </a:spcBef>
            </a:pPr>
            <a:r>
              <a:rPr lang="en-US" sz="1700">
                <a:latin typeface="Arial" pitchFamily="34" charset="0"/>
              </a:rPr>
              <a:t>	Other</a:t>
            </a:r>
          </a:p>
          <a:p>
            <a:pPr>
              <a:spcBef>
                <a:spcPct val="50000"/>
              </a:spcBef>
            </a:pPr>
            <a:r>
              <a:rPr lang="en-US" sz="1700">
                <a:latin typeface="Arial" pitchFamily="34" charset="0"/>
              </a:rPr>
              <a:t>	USMC</a:t>
            </a:r>
          </a:p>
          <a:p>
            <a:pPr>
              <a:spcBef>
                <a:spcPct val="50000"/>
              </a:spcBef>
            </a:pPr>
            <a:r>
              <a:rPr lang="en-US" sz="1700">
                <a:latin typeface="Arial" pitchFamily="34" charset="0"/>
              </a:rPr>
              <a:t>MILPERS</a:t>
            </a:r>
          </a:p>
          <a:p>
            <a:pPr>
              <a:spcBef>
                <a:spcPct val="50000"/>
              </a:spcBef>
            </a:pPr>
            <a:r>
              <a:rPr lang="en-US" sz="1700">
                <a:latin typeface="Arial" pitchFamily="34" charset="0"/>
              </a:rPr>
              <a:t>O&amp;M</a:t>
            </a:r>
          </a:p>
          <a:p>
            <a:pPr>
              <a:spcBef>
                <a:spcPct val="50000"/>
              </a:spcBef>
            </a:pPr>
            <a:r>
              <a:rPr lang="en-US" sz="1700">
                <a:latin typeface="Arial" pitchFamily="34" charset="0"/>
              </a:rPr>
              <a:t>MILCON</a:t>
            </a:r>
          </a:p>
        </p:txBody>
      </p:sp>
      <p:sp>
        <p:nvSpPr>
          <p:cNvPr id="438276" name="Text Box 4"/>
          <p:cNvSpPr txBox="1">
            <a:spLocks noChangeArrowheads="1"/>
          </p:cNvSpPr>
          <p:nvPr/>
        </p:nvSpPr>
        <p:spPr bwMode="auto">
          <a:xfrm>
            <a:off x="3429738" y="1143000"/>
            <a:ext cx="1294074" cy="5841591"/>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5335" tIns="42668" rIns="85335" bIns="42668">
            <a:spAutoFit/>
          </a:bodyPr>
          <a:lstStyle>
            <a:lvl1pPr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1pPr>
            <a:lvl2pPr marL="342900"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2pPr>
            <a:lvl3pPr marL="742950" indent="-57150"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3pPr>
            <a:lvl4pPr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4pPr>
            <a:lvl5pPr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5pPr>
            <a:lvl6pPr defTabSz="685800" eaLnBrk="0" fontAlgn="base" hangingPunct="0">
              <a:spcBef>
                <a:spcPct val="0"/>
              </a:spcBef>
              <a:spcAft>
                <a:spcPct val="0"/>
              </a:spcAft>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6pPr>
            <a:lvl7pPr defTabSz="685800" eaLnBrk="0" fontAlgn="base" hangingPunct="0">
              <a:spcBef>
                <a:spcPct val="0"/>
              </a:spcBef>
              <a:spcAft>
                <a:spcPct val="0"/>
              </a:spcAft>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7pPr>
            <a:lvl8pPr defTabSz="685800" eaLnBrk="0" fontAlgn="base" hangingPunct="0">
              <a:spcBef>
                <a:spcPct val="0"/>
              </a:spcBef>
              <a:spcAft>
                <a:spcPct val="0"/>
              </a:spcAft>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8pPr>
            <a:lvl9pPr defTabSz="685800" eaLnBrk="0" fontAlgn="base" hangingPunct="0">
              <a:spcBef>
                <a:spcPct val="0"/>
              </a:spcBef>
              <a:spcAft>
                <a:spcPct val="0"/>
              </a:spcAft>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9pPr>
          </a:lstStyle>
          <a:p>
            <a:pPr>
              <a:spcBef>
                <a:spcPct val="50000"/>
              </a:spcBef>
            </a:pPr>
            <a:r>
              <a:rPr lang="en-US" sz="1700" u="sng">
                <a:solidFill>
                  <a:srgbClr val="336600"/>
                </a:solidFill>
                <a:latin typeface="Arial" pitchFamily="34" charset="0"/>
              </a:rPr>
              <a:t>Army</a:t>
            </a:r>
          </a:p>
          <a:p>
            <a:pPr>
              <a:spcBef>
                <a:spcPct val="50000"/>
              </a:spcBef>
            </a:pPr>
            <a:r>
              <a:rPr lang="en-US" sz="1700" u="sng">
                <a:solidFill>
                  <a:srgbClr val="336600"/>
                </a:solidFill>
                <a:latin typeface="Arial" pitchFamily="34" charset="0"/>
              </a:rPr>
              <a:t> (21-)</a:t>
            </a:r>
          </a:p>
          <a:p>
            <a:pPr>
              <a:spcBef>
                <a:spcPct val="50000"/>
              </a:spcBef>
            </a:pPr>
            <a:r>
              <a:rPr lang="en-US" sz="1700">
                <a:solidFill>
                  <a:srgbClr val="336600"/>
                </a:solidFill>
                <a:latin typeface="Arial" pitchFamily="34" charset="0"/>
              </a:rPr>
              <a:t>2040</a:t>
            </a:r>
          </a:p>
          <a:p>
            <a:pPr>
              <a:spcBef>
                <a:spcPct val="50000"/>
              </a:spcBef>
            </a:pPr>
            <a:endParaRPr lang="en-US" sz="1700">
              <a:solidFill>
                <a:srgbClr val="336600"/>
              </a:solidFill>
              <a:latin typeface="Arial" pitchFamily="34" charset="0"/>
            </a:endParaRPr>
          </a:p>
          <a:p>
            <a:pPr>
              <a:spcBef>
                <a:spcPct val="50000"/>
              </a:spcBef>
            </a:pPr>
            <a:r>
              <a:rPr lang="en-US" sz="1700">
                <a:solidFill>
                  <a:srgbClr val="336600"/>
                </a:solidFill>
                <a:latin typeface="Arial" pitchFamily="34" charset="0"/>
              </a:rPr>
              <a:t>2031</a:t>
            </a:r>
          </a:p>
          <a:p>
            <a:pPr>
              <a:spcBef>
                <a:spcPct val="50000"/>
              </a:spcBef>
            </a:pPr>
            <a:r>
              <a:rPr lang="en-US" sz="1700">
                <a:solidFill>
                  <a:srgbClr val="336600"/>
                </a:solidFill>
                <a:latin typeface="Arial" pitchFamily="34" charset="0"/>
              </a:rPr>
              <a:t>2032</a:t>
            </a:r>
          </a:p>
          <a:p>
            <a:pPr>
              <a:spcBef>
                <a:spcPct val="50000"/>
              </a:spcBef>
            </a:pPr>
            <a:endParaRPr lang="en-US" sz="1700">
              <a:solidFill>
                <a:srgbClr val="336600"/>
              </a:solidFill>
              <a:latin typeface="Arial" pitchFamily="34" charset="0"/>
            </a:endParaRPr>
          </a:p>
          <a:p>
            <a:pPr>
              <a:spcBef>
                <a:spcPct val="50000"/>
              </a:spcBef>
            </a:pPr>
            <a:r>
              <a:rPr lang="en-US" sz="1700">
                <a:solidFill>
                  <a:srgbClr val="336600"/>
                </a:solidFill>
                <a:latin typeface="Arial" pitchFamily="34" charset="0"/>
              </a:rPr>
              <a:t>2033</a:t>
            </a:r>
          </a:p>
          <a:p>
            <a:pPr>
              <a:spcBef>
                <a:spcPct val="50000"/>
              </a:spcBef>
            </a:pPr>
            <a:r>
              <a:rPr lang="en-US" sz="1700">
                <a:solidFill>
                  <a:srgbClr val="336600"/>
                </a:solidFill>
                <a:latin typeface="Arial" pitchFamily="34" charset="0"/>
              </a:rPr>
              <a:t>2034</a:t>
            </a:r>
          </a:p>
          <a:p>
            <a:pPr>
              <a:spcBef>
                <a:spcPct val="50000"/>
              </a:spcBef>
            </a:pPr>
            <a:endParaRPr lang="en-US" sz="1700">
              <a:solidFill>
                <a:srgbClr val="336600"/>
              </a:solidFill>
              <a:latin typeface="Arial" pitchFamily="34" charset="0"/>
            </a:endParaRPr>
          </a:p>
          <a:p>
            <a:pPr>
              <a:spcBef>
                <a:spcPct val="50000"/>
              </a:spcBef>
            </a:pPr>
            <a:r>
              <a:rPr lang="en-US" sz="1700">
                <a:solidFill>
                  <a:srgbClr val="336600"/>
                </a:solidFill>
                <a:latin typeface="Arial" pitchFamily="34" charset="0"/>
              </a:rPr>
              <a:t>2035</a:t>
            </a:r>
          </a:p>
          <a:p>
            <a:pPr>
              <a:spcBef>
                <a:spcPct val="50000"/>
              </a:spcBef>
            </a:pPr>
            <a:endParaRPr lang="en-US" sz="1700">
              <a:solidFill>
                <a:srgbClr val="336600"/>
              </a:solidFill>
              <a:latin typeface="Arial" pitchFamily="34" charset="0"/>
            </a:endParaRPr>
          </a:p>
          <a:p>
            <a:pPr>
              <a:spcBef>
                <a:spcPct val="50000"/>
              </a:spcBef>
            </a:pPr>
            <a:r>
              <a:rPr lang="en-US" sz="1700">
                <a:solidFill>
                  <a:srgbClr val="336600"/>
                </a:solidFill>
                <a:latin typeface="Arial" pitchFamily="34" charset="0"/>
              </a:rPr>
              <a:t>2010</a:t>
            </a:r>
          </a:p>
          <a:p>
            <a:pPr>
              <a:spcBef>
                <a:spcPct val="50000"/>
              </a:spcBef>
            </a:pPr>
            <a:r>
              <a:rPr lang="en-US" sz="1700">
                <a:solidFill>
                  <a:srgbClr val="336600"/>
                </a:solidFill>
                <a:latin typeface="Arial" pitchFamily="34" charset="0"/>
              </a:rPr>
              <a:t>2020</a:t>
            </a:r>
          </a:p>
          <a:p>
            <a:pPr>
              <a:spcBef>
                <a:spcPct val="50000"/>
              </a:spcBef>
            </a:pPr>
            <a:r>
              <a:rPr lang="en-US" sz="1700">
                <a:solidFill>
                  <a:srgbClr val="336600"/>
                </a:solidFill>
                <a:latin typeface="Arial" pitchFamily="34" charset="0"/>
              </a:rPr>
              <a:t>2050</a:t>
            </a:r>
          </a:p>
        </p:txBody>
      </p:sp>
      <p:sp>
        <p:nvSpPr>
          <p:cNvPr id="438277" name="Text Box 5"/>
          <p:cNvSpPr txBox="1">
            <a:spLocks noChangeArrowheads="1"/>
          </p:cNvSpPr>
          <p:nvPr/>
        </p:nvSpPr>
        <p:spPr bwMode="auto">
          <a:xfrm>
            <a:off x="4583791" y="1143000"/>
            <a:ext cx="990453" cy="5841591"/>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5335" tIns="42668" rIns="85335" bIns="42668">
            <a:spAutoFit/>
          </a:bodyPr>
          <a:lstStyle>
            <a:lvl1pPr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1pPr>
            <a:lvl2pPr marL="342900"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2pPr>
            <a:lvl3pPr marL="742950" indent="-57150"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3pPr>
            <a:lvl4pPr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4pPr>
            <a:lvl5pPr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5pPr>
            <a:lvl6pPr defTabSz="685800" eaLnBrk="0" fontAlgn="base" hangingPunct="0">
              <a:spcBef>
                <a:spcPct val="0"/>
              </a:spcBef>
              <a:spcAft>
                <a:spcPct val="0"/>
              </a:spcAft>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6pPr>
            <a:lvl7pPr defTabSz="685800" eaLnBrk="0" fontAlgn="base" hangingPunct="0">
              <a:spcBef>
                <a:spcPct val="0"/>
              </a:spcBef>
              <a:spcAft>
                <a:spcPct val="0"/>
              </a:spcAft>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7pPr>
            <a:lvl8pPr defTabSz="685800" eaLnBrk="0" fontAlgn="base" hangingPunct="0">
              <a:spcBef>
                <a:spcPct val="0"/>
              </a:spcBef>
              <a:spcAft>
                <a:spcPct val="0"/>
              </a:spcAft>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8pPr>
            <a:lvl9pPr defTabSz="685800" eaLnBrk="0" fontAlgn="base" hangingPunct="0">
              <a:spcBef>
                <a:spcPct val="0"/>
              </a:spcBef>
              <a:spcAft>
                <a:spcPct val="0"/>
              </a:spcAft>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9pPr>
          </a:lstStyle>
          <a:p>
            <a:pPr>
              <a:spcBef>
                <a:spcPct val="50000"/>
              </a:spcBef>
            </a:pPr>
            <a:r>
              <a:rPr lang="en-US" sz="1700" u="sng">
                <a:solidFill>
                  <a:srgbClr val="333399"/>
                </a:solidFill>
                <a:latin typeface="Arial" pitchFamily="34" charset="0"/>
              </a:rPr>
              <a:t>Navy</a:t>
            </a:r>
            <a:endParaRPr lang="en-US" sz="1700">
              <a:solidFill>
                <a:srgbClr val="333399"/>
              </a:solidFill>
              <a:latin typeface="Arial" pitchFamily="34" charset="0"/>
            </a:endParaRPr>
          </a:p>
          <a:p>
            <a:pPr>
              <a:spcBef>
                <a:spcPct val="50000"/>
              </a:spcBef>
            </a:pPr>
            <a:r>
              <a:rPr lang="en-US" sz="1700" u="sng">
                <a:solidFill>
                  <a:srgbClr val="333399"/>
                </a:solidFill>
                <a:latin typeface="Arial" pitchFamily="34" charset="0"/>
              </a:rPr>
              <a:t> (17-) </a:t>
            </a:r>
            <a:endParaRPr lang="en-US" sz="1700">
              <a:solidFill>
                <a:srgbClr val="333399"/>
              </a:solidFill>
              <a:latin typeface="Arial" pitchFamily="34" charset="0"/>
            </a:endParaRPr>
          </a:p>
          <a:p>
            <a:pPr>
              <a:spcBef>
                <a:spcPct val="50000"/>
              </a:spcBef>
            </a:pPr>
            <a:r>
              <a:rPr lang="en-US" sz="1700">
                <a:solidFill>
                  <a:srgbClr val="333399"/>
                </a:solidFill>
                <a:latin typeface="Arial" pitchFamily="34" charset="0"/>
              </a:rPr>
              <a:t>1319</a:t>
            </a:r>
          </a:p>
          <a:p>
            <a:pPr>
              <a:spcBef>
                <a:spcPct val="50000"/>
              </a:spcBef>
            </a:pPr>
            <a:endParaRPr lang="en-US" sz="1700">
              <a:solidFill>
                <a:srgbClr val="333399"/>
              </a:solidFill>
              <a:latin typeface="Arial" pitchFamily="34" charset="0"/>
            </a:endParaRPr>
          </a:p>
          <a:p>
            <a:pPr>
              <a:spcBef>
                <a:spcPct val="50000"/>
              </a:spcBef>
            </a:pPr>
            <a:r>
              <a:rPr lang="en-US" sz="1700">
                <a:solidFill>
                  <a:srgbClr val="333399"/>
                </a:solidFill>
                <a:latin typeface="Arial" pitchFamily="34" charset="0"/>
              </a:rPr>
              <a:t>1506</a:t>
            </a:r>
          </a:p>
          <a:p>
            <a:pPr>
              <a:spcBef>
                <a:spcPct val="50000"/>
              </a:spcBef>
            </a:pPr>
            <a:endParaRPr lang="en-US" sz="1700">
              <a:solidFill>
                <a:srgbClr val="333399"/>
              </a:solidFill>
              <a:latin typeface="Arial" pitchFamily="34" charset="0"/>
            </a:endParaRPr>
          </a:p>
          <a:p>
            <a:pPr>
              <a:spcBef>
                <a:spcPct val="50000"/>
              </a:spcBef>
            </a:pPr>
            <a:r>
              <a:rPr lang="en-US" sz="1700">
                <a:solidFill>
                  <a:srgbClr val="333399"/>
                </a:solidFill>
                <a:latin typeface="Arial" pitchFamily="34" charset="0"/>
              </a:rPr>
              <a:t>1507</a:t>
            </a:r>
          </a:p>
          <a:p>
            <a:pPr>
              <a:spcBef>
                <a:spcPct val="50000"/>
              </a:spcBef>
            </a:pPr>
            <a:endParaRPr lang="en-US" sz="1700">
              <a:solidFill>
                <a:srgbClr val="333399"/>
              </a:solidFill>
              <a:latin typeface="Arial" pitchFamily="34" charset="0"/>
            </a:endParaRPr>
          </a:p>
          <a:p>
            <a:pPr>
              <a:spcBef>
                <a:spcPct val="50000"/>
              </a:spcBef>
            </a:pPr>
            <a:r>
              <a:rPr lang="en-US" sz="1700">
                <a:solidFill>
                  <a:srgbClr val="333399"/>
                </a:solidFill>
                <a:latin typeface="Arial" pitchFamily="34" charset="0"/>
              </a:rPr>
              <a:t>1508</a:t>
            </a:r>
          </a:p>
          <a:p>
            <a:pPr>
              <a:spcBef>
                <a:spcPct val="50000"/>
              </a:spcBef>
            </a:pPr>
            <a:r>
              <a:rPr lang="en-US" sz="1700">
                <a:solidFill>
                  <a:srgbClr val="333399"/>
                </a:solidFill>
                <a:latin typeface="Arial" pitchFamily="34" charset="0"/>
              </a:rPr>
              <a:t>1611</a:t>
            </a:r>
          </a:p>
          <a:p>
            <a:pPr>
              <a:spcBef>
                <a:spcPct val="50000"/>
              </a:spcBef>
            </a:pPr>
            <a:r>
              <a:rPr lang="en-US" sz="1700">
                <a:solidFill>
                  <a:srgbClr val="333399"/>
                </a:solidFill>
                <a:latin typeface="Arial" pitchFamily="34" charset="0"/>
              </a:rPr>
              <a:t>1810</a:t>
            </a:r>
          </a:p>
          <a:p>
            <a:pPr>
              <a:spcBef>
                <a:spcPct val="50000"/>
              </a:spcBef>
            </a:pPr>
            <a:endParaRPr lang="en-US" sz="1700">
              <a:solidFill>
                <a:srgbClr val="333399"/>
              </a:solidFill>
              <a:latin typeface="Arial" pitchFamily="34" charset="0"/>
            </a:endParaRPr>
          </a:p>
          <a:p>
            <a:pPr>
              <a:spcBef>
                <a:spcPct val="50000"/>
              </a:spcBef>
            </a:pPr>
            <a:r>
              <a:rPr lang="en-US" sz="1700">
                <a:solidFill>
                  <a:srgbClr val="333399"/>
                </a:solidFill>
                <a:latin typeface="Arial" pitchFamily="34" charset="0"/>
              </a:rPr>
              <a:t>1453</a:t>
            </a:r>
          </a:p>
          <a:p>
            <a:pPr>
              <a:spcBef>
                <a:spcPct val="50000"/>
              </a:spcBef>
            </a:pPr>
            <a:r>
              <a:rPr lang="en-US" sz="1700">
                <a:solidFill>
                  <a:srgbClr val="333399"/>
                </a:solidFill>
                <a:latin typeface="Arial" pitchFamily="34" charset="0"/>
              </a:rPr>
              <a:t>1804</a:t>
            </a:r>
          </a:p>
          <a:p>
            <a:pPr>
              <a:spcBef>
                <a:spcPct val="50000"/>
              </a:spcBef>
            </a:pPr>
            <a:r>
              <a:rPr lang="en-US" sz="1700">
                <a:solidFill>
                  <a:srgbClr val="333399"/>
                </a:solidFill>
                <a:latin typeface="Arial" pitchFamily="34" charset="0"/>
              </a:rPr>
              <a:t>1205</a:t>
            </a:r>
          </a:p>
        </p:txBody>
      </p:sp>
      <p:sp>
        <p:nvSpPr>
          <p:cNvPr id="438278" name="Text Box 6"/>
          <p:cNvSpPr txBox="1">
            <a:spLocks noChangeArrowheads="1"/>
          </p:cNvSpPr>
          <p:nvPr/>
        </p:nvSpPr>
        <p:spPr bwMode="auto">
          <a:xfrm>
            <a:off x="5410643" y="1143000"/>
            <a:ext cx="1131946" cy="5841591"/>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5335" tIns="42668" rIns="85335" bIns="42668">
            <a:spAutoFit/>
          </a:bodyPr>
          <a:lstStyle>
            <a:lvl1pPr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1pPr>
            <a:lvl2pPr marL="342900"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2pPr>
            <a:lvl3pPr marL="742950" indent="-57150"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3pPr>
            <a:lvl4pPr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4pPr>
            <a:lvl5pPr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5pPr>
            <a:lvl6pPr defTabSz="685800" eaLnBrk="0" fontAlgn="base" hangingPunct="0">
              <a:spcBef>
                <a:spcPct val="0"/>
              </a:spcBef>
              <a:spcAft>
                <a:spcPct val="0"/>
              </a:spcAft>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6pPr>
            <a:lvl7pPr defTabSz="685800" eaLnBrk="0" fontAlgn="base" hangingPunct="0">
              <a:spcBef>
                <a:spcPct val="0"/>
              </a:spcBef>
              <a:spcAft>
                <a:spcPct val="0"/>
              </a:spcAft>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7pPr>
            <a:lvl8pPr defTabSz="685800" eaLnBrk="0" fontAlgn="base" hangingPunct="0">
              <a:spcBef>
                <a:spcPct val="0"/>
              </a:spcBef>
              <a:spcAft>
                <a:spcPct val="0"/>
              </a:spcAft>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8pPr>
            <a:lvl9pPr defTabSz="685800" eaLnBrk="0" fontAlgn="base" hangingPunct="0">
              <a:spcBef>
                <a:spcPct val="0"/>
              </a:spcBef>
              <a:spcAft>
                <a:spcPct val="0"/>
              </a:spcAft>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9pPr>
          </a:lstStyle>
          <a:p>
            <a:pPr>
              <a:spcBef>
                <a:spcPct val="50000"/>
              </a:spcBef>
            </a:pPr>
            <a:r>
              <a:rPr lang="en-US" sz="1700" u="sng">
                <a:solidFill>
                  <a:srgbClr val="663300"/>
                </a:solidFill>
                <a:latin typeface="Arial" pitchFamily="34" charset="0"/>
              </a:rPr>
              <a:t>USMC</a:t>
            </a:r>
            <a:endParaRPr lang="en-US" sz="1700">
              <a:solidFill>
                <a:srgbClr val="663300"/>
              </a:solidFill>
              <a:latin typeface="Arial" pitchFamily="34" charset="0"/>
            </a:endParaRPr>
          </a:p>
          <a:p>
            <a:pPr>
              <a:spcBef>
                <a:spcPct val="50000"/>
              </a:spcBef>
            </a:pPr>
            <a:r>
              <a:rPr lang="en-US" sz="1700" u="sng">
                <a:solidFill>
                  <a:srgbClr val="663300"/>
                </a:solidFill>
                <a:latin typeface="Arial" pitchFamily="34" charset="0"/>
              </a:rPr>
              <a:t>  (17-)</a:t>
            </a:r>
            <a:r>
              <a:rPr lang="en-US" sz="1700">
                <a:solidFill>
                  <a:srgbClr val="663300"/>
                </a:solidFill>
                <a:latin typeface="Arial" pitchFamily="34" charset="0"/>
              </a:rPr>
              <a:t> </a:t>
            </a:r>
          </a:p>
          <a:p>
            <a:pPr>
              <a:spcBef>
                <a:spcPct val="50000"/>
              </a:spcBef>
            </a:pPr>
            <a:endParaRPr lang="en-US" sz="1700">
              <a:solidFill>
                <a:srgbClr val="663300"/>
              </a:solidFill>
              <a:latin typeface="Arial" pitchFamily="34" charset="0"/>
            </a:endParaRPr>
          </a:p>
          <a:p>
            <a:pPr>
              <a:spcBef>
                <a:spcPct val="50000"/>
              </a:spcBef>
            </a:pPr>
            <a:endParaRPr lang="en-US" sz="1700">
              <a:solidFill>
                <a:srgbClr val="663300"/>
              </a:solidFill>
              <a:latin typeface="Arial" pitchFamily="34" charset="0"/>
            </a:endParaRPr>
          </a:p>
          <a:p>
            <a:pPr>
              <a:spcBef>
                <a:spcPct val="50000"/>
              </a:spcBef>
            </a:pPr>
            <a:endParaRPr lang="en-US" sz="1700">
              <a:solidFill>
                <a:srgbClr val="663300"/>
              </a:solidFill>
              <a:latin typeface="Arial" pitchFamily="34" charset="0"/>
            </a:endParaRPr>
          </a:p>
          <a:p>
            <a:pPr>
              <a:spcBef>
                <a:spcPct val="50000"/>
              </a:spcBef>
            </a:pPr>
            <a:endParaRPr lang="en-US" sz="1700">
              <a:solidFill>
                <a:srgbClr val="663300"/>
              </a:solidFill>
              <a:latin typeface="Arial" pitchFamily="34" charset="0"/>
            </a:endParaRPr>
          </a:p>
          <a:p>
            <a:pPr>
              <a:spcBef>
                <a:spcPct val="50000"/>
              </a:spcBef>
            </a:pPr>
            <a:endParaRPr lang="en-US" sz="1700">
              <a:solidFill>
                <a:srgbClr val="663300"/>
              </a:solidFill>
              <a:latin typeface="Arial" pitchFamily="34" charset="0"/>
            </a:endParaRPr>
          </a:p>
          <a:p>
            <a:pPr>
              <a:spcBef>
                <a:spcPct val="50000"/>
              </a:spcBef>
            </a:pPr>
            <a:endParaRPr lang="en-US" sz="1700">
              <a:solidFill>
                <a:srgbClr val="663300"/>
              </a:solidFill>
              <a:latin typeface="Arial" pitchFamily="34" charset="0"/>
            </a:endParaRPr>
          </a:p>
          <a:p>
            <a:pPr>
              <a:spcBef>
                <a:spcPct val="50000"/>
              </a:spcBef>
            </a:pPr>
            <a:endParaRPr lang="en-US" sz="1700">
              <a:solidFill>
                <a:srgbClr val="663300"/>
              </a:solidFill>
              <a:latin typeface="Arial" pitchFamily="34" charset="0"/>
            </a:endParaRPr>
          </a:p>
          <a:p>
            <a:pPr>
              <a:spcBef>
                <a:spcPct val="50000"/>
              </a:spcBef>
            </a:pPr>
            <a:endParaRPr lang="en-US" sz="1700">
              <a:solidFill>
                <a:srgbClr val="663300"/>
              </a:solidFill>
              <a:latin typeface="Arial" pitchFamily="34" charset="0"/>
            </a:endParaRPr>
          </a:p>
          <a:p>
            <a:pPr>
              <a:spcBef>
                <a:spcPct val="50000"/>
              </a:spcBef>
            </a:pPr>
            <a:endParaRPr lang="en-US" sz="1700">
              <a:solidFill>
                <a:srgbClr val="663300"/>
              </a:solidFill>
              <a:latin typeface="Arial" pitchFamily="34" charset="0"/>
            </a:endParaRPr>
          </a:p>
          <a:p>
            <a:pPr>
              <a:spcBef>
                <a:spcPct val="50000"/>
              </a:spcBef>
            </a:pPr>
            <a:r>
              <a:rPr lang="en-US" sz="1700">
                <a:solidFill>
                  <a:srgbClr val="663300"/>
                </a:solidFill>
                <a:latin typeface="Arial" pitchFamily="34" charset="0"/>
              </a:rPr>
              <a:t>1109</a:t>
            </a:r>
          </a:p>
          <a:p>
            <a:pPr>
              <a:spcBef>
                <a:spcPct val="50000"/>
              </a:spcBef>
            </a:pPr>
            <a:r>
              <a:rPr lang="en-US" sz="1700">
                <a:solidFill>
                  <a:srgbClr val="663300"/>
                </a:solidFill>
                <a:latin typeface="Arial" pitchFamily="34" charset="0"/>
              </a:rPr>
              <a:t>1105</a:t>
            </a:r>
          </a:p>
          <a:p>
            <a:pPr>
              <a:spcBef>
                <a:spcPct val="50000"/>
              </a:spcBef>
            </a:pPr>
            <a:r>
              <a:rPr lang="en-US" sz="1700">
                <a:solidFill>
                  <a:srgbClr val="663300"/>
                </a:solidFill>
                <a:latin typeface="Arial" pitchFamily="34" charset="0"/>
              </a:rPr>
              <a:t>1106</a:t>
            </a:r>
          </a:p>
          <a:p>
            <a:pPr>
              <a:spcBef>
                <a:spcPct val="50000"/>
              </a:spcBef>
            </a:pPr>
            <a:endParaRPr lang="en-US" sz="1700">
              <a:solidFill>
                <a:srgbClr val="663300"/>
              </a:solidFill>
              <a:latin typeface="Arial" pitchFamily="34" charset="0"/>
            </a:endParaRPr>
          </a:p>
        </p:txBody>
      </p:sp>
      <p:sp>
        <p:nvSpPr>
          <p:cNvPr id="438279" name="Text Box 7"/>
          <p:cNvSpPr txBox="1">
            <a:spLocks noChangeArrowheads="1"/>
          </p:cNvSpPr>
          <p:nvPr/>
        </p:nvSpPr>
        <p:spPr bwMode="auto">
          <a:xfrm>
            <a:off x="6324453" y="1143000"/>
            <a:ext cx="1295547" cy="5841591"/>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5335" tIns="42668" rIns="85335" bIns="42668">
            <a:spAutoFit/>
          </a:bodyPr>
          <a:lstStyle>
            <a:lvl1pPr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1pPr>
            <a:lvl2pPr marL="342900"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2pPr>
            <a:lvl3pPr marL="742950" indent="-57150"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3pPr>
            <a:lvl4pPr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4pPr>
            <a:lvl5pPr algn="l" defTabSz="685800">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5pPr>
            <a:lvl6pPr defTabSz="685800" eaLnBrk="0" fontAlgn="base" hangingPunct="0">
              <a:spcBef>
                <a:spcPct val="0"/>
              </a:spcBef>
              <a:spcAft>
                <a:spcPct val="0"/>
              </a:spcAft>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6pPr>
            <a:lvl7pPr defTabSz="685800" eaLnBrk="0" fontAlgn="base" hangingPunct="0">
              <a:spcBef>
                <a:spcPct val="0"/>
              </a:spcBef>
              <a:spcAft>
                <a:spcPct val="0"/>
              </a:spcAft>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7pPr>
            <a:lvl8pPr defTabSz="685800" eaLnBrk="0" fontAlgn="base" hangingPunct="0">
              <a:spcBef>
                <a:spcPct val="0"/>
              </a:spcBef>
              <a:spcAft>
                <a:spcPct val="0"/>
              </a:spcAft>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8pPr>
            <a:lvl9pPr defTabSz="685800" eaLnBrk="0" fontAlgn="base" hangingPunct="0">
              <a:spcBef>
                <a:spcPct val="0"/>
              </a:spcBef>
              <a:spcAft>
                <a:spcPct val="0"/>
              </a:spcAft>
              <a:tabLst>
                <a:tab pos="342900" algn="l"/>
                <a:tab pos="685800" algn="l"/>
                <a:tab pos="1028700" algn="l"/>
                <a:tab pos="3200400" algn="l"/>
                <a:tab pos="4457700" algn="l"/>
                <a:tab pos="5600700" algn="l"/>
                <a:tab pos="6913563" algn="l"/>
              </a:tabLst>
              <a:defRPr sz="2400">
                <a:solidFill>
                  <a:schemeClr val="tx1"/>
                </a:solidFill>
                <a:latin typeface="Times New Roman" pitchFamily="18" charset="0"/>
              </a:defRPr>
            </a:lvl9pPr>
          </a:lstStyle>
          <a:p>
            <a:pPr>
              <a:spcBef>
                <a:spcPct val="50000"/>
              </a:spcBef>
            </a:pPr>
            <a:r>
              <a:rPr lang="en-US" sz="1700" u="sng">
                <a:solidFill>
                  <a:srgbClr val="6600FF"/>
                </a:solidFill>
                <a:latin typeface="Arial" pitchFamily="34" charset="0"/>
              </a:rPr>
              <a:t>Air Force </a:t>
            </a:r>
            <a:endParaRPr lang="en-US" sz="1700">
              <a:solidFill>
                <a:srgbClr val="6600FF"/>
              </a:solidFill>
              <a:latin typeface="Arial" pitchFamily="34" charset="0"/>
            </a:endParaRPr>
          </a:p>
          <a:p>
            <a:pPr>
              <a:spcBef>
                <a:spcPct val="50000"/>
              </a:spcBef>
            </a:pPr>
            <a:r>
              <a:rPr lang="en-US" sz="1700" u="sng">
                <a:solidFill>
                  <a:srgbClr val="6600FF"/>
                </a:solidFill>
                <a:latin typeface="Arial" pitchFamily="34" charset="0"/>
              </a:rPr>
              <a:t>   (57-)</a:t>
            </a:r>
            <a:r>
              <a:rPr lang="en-US" sz="1700">
                <a:solidFill>
                  <a:srgbClr val="6600FF"/>
                </a:solidFill>
                <a:latin typeface="Arial" pitchFamily="34" charset="0"/>
              </a:rPr>
              <a:t>     </a:t>
            </a:r>
          </a:p>
          <a:p>
            <a:pPr>
              <a:spcBef>
                <a:spcPct val="50000"/>
              </a:spcBef>
            </a:pPr>
            <a:r>
              <a:rPr lang="en-US" sz="1700">
                <a:solidFill>
                  <a:srgbClr val="6600FF"/>
                </a:solidFill>
                <a:latin typeface="Arial" pitchFamily="34" charset="0"/>
              </a:rPr>
              <a:t>  3600</a:t>
            </a:r>
          </a:p>
          <a:p>
            <a:pPr>
              <a:spcBef>
                <a:spcPct val="50000"/>
              </a:spcBef>
            </a:pPr>
            <a:endParaRPr lang="en-US" sz="1700">
              <a:solidFill>
                <a:srgbClr val="6600FF"/>
              </a:solidFill>
              <a:latin typeface="Arial" pitchFamily="34" charset="0"/>
            </a:endParaRPr>
          </a:p>
          <a:p>
            <a:pPr>
              <a:spcBef>
                <a:spcPct val="50000"/>
              </a:spcBef>
            </a:pPr>
            <a:r>
              <a:rPr lang="en-US" sz="1700">
                <a:solidFill>
                  <a:srgbClr val="6600FF"/>
                </a:solidFill>
                <a:latin typeface="Arial" pitchFamily="34" charset="0"/>
              </a:rPr>
              <a:t>  3010</a:t>
            </a:r>
          </a:p>
          <a:p>
            <a:pPr>
              <a:spcBef>
                <a:spcPct val="50000"/>
              </a:spcBef>
            </a:pPr>
            <a:r>
              <a:rPr lang="en-US" sz="1700">
                <a:solidFill>
                  <a:srgbClr val="6600FF"/>
                </a:solidFill>
                <a:latin typeface="Arial" pitchFamily="34" charset="0"/>
              </a:rPr>
              <a:t>  3020</a:t>
            </a:r>
          </a:p>
          <a:p>
            <a:pPr>
              <a:spcBef>
                <a:spcPct val="50000"/>
              </a:spcBef>
            </a:pPr>
            <a:endParaRPr lang="en-US" sz="1700">
              <a:solidFill>
                <a:srgbClr val="6600FF"/>
              </a:solidFill>
              <a:latin typeface="Arial" pitchFamily="34" charset="0"/>
            </a:endParaRPr>
          </a:p>
          <a:p>
            <a:pPr>
              <a:spcBef>
                <a:spcPct val="50000"/>
              </a:spcBef>
            </a:pPr>
            <a:endParaRPr lang="en-US" sz="1700">
              <a:solidFill>
                <a:srgbClr val="6600FF"/>
              </a:solidFill>
              <a:latin typeface="Arial" pitchFamily="34" charset="0"/>
            </a:endParaRPr>
          </a:p>
          <a:p>
            <a:pPr>
              <a:spcBef>
                <a:spcPct val="50000"/>
              </a:spcBef>
            </a:pPr>
            <a:r>
              <a:rPr lang="en-US" sz="1700">
                <a:solidFill>
                  <a:srgbClr val="6600FF"/>
                </a:solidFill>
                <a:latin typeface="Arial" pitchFamily="34" charset="0"/>
              </a:rPr>
              <a:t>  3011</a:t>
            </a:r>
          </a:p>
          <a:p>
            <a:pPr>
              <a:spcBef>
                <a:spcPct val="50000"/>
              </a:spcBef>
            </a:pPr>
            <a:endParaRPr lang="en-US" sz="1700">
              <a:solidFill>
                <a:srgbClr val="6600FF"/>
              </a:solidFill>
              <a:latin typeface="Arial" pitchFamily="34" charset="0"/>
            </a:endParaRPr>
          </a:p>
          <a:p>
            <a:pPr>
              <a:spcBef>
                <a:spcPct val="50000"/>
              </a:spcBef>
            </a:pPr>
            <a:r>
              <a:rPr lang="en-US" sz="1700">
                <a:solidFill>
                  <a:srgbClr val="6600FF"/>
                </a:solidFill>
                <a:latin typeface="Arial" pitchFamily="34" charset="0"/>
              </a:rPr>
              <a:t>  3080</a:t>
            </a:r>
          </a:p>
          <a:p>
            <a:pPr>
              <a:spcBef>
                <a:spcPct val="50000"/>
              </a:spcBef>
            </a:pPr>
            <a:endParaRPr lang="en-US" sz="1700">
              <a:solidFill>
                <a:srgbClr val="6600FF"/>
              </a:solidFill>
              <a:latin typeface="Arial" pitchFamily="34" charset="0"/>
            </a:endParaRPr>
          </a:p>
          <a:p>
            <a:pPr>
              <a:spcBef>
                <a:spcPct val="50000"/>
              </a:spcBef>
            </a:pPr>
            <a:r>
              <a:rPr lang="en-US" sz="1700">
                <a:solidFill>
                  <a:srgbClr val="6600FF"/>
                </a:solidFill>
                <a:latin typeface="Arial" pitchFamily="34" charset="0"/>
              </a:rPr>
              <a:t>  3500</a:t>
            </a:r>
          </a:p>
          <a:p>
            <a:pPr>
              <a:spcBef>
                <a:spcPct val="50000"/>
              </a:spcBef>
            </a:pPr>
            <a:r>
              <a:rPr lang="en-US" sz="1700">
                <a:solidFill>
                  <a:srgbClr val="6600FF"/>
                </a:solidFill>
                <a:latin typeface="Arial" pitchFamily="34" charset="0"/>
              </a:rPr>
              <a:t>  3400</a:t>
            </a:r>
          </a:p>
          <a:p>
            <a:pPr>
              <a:spcBef>
                <a:spcPct val="50000"/>
              </a:spcBef>
            </a:pPr>
            <a:r>
              <a:rPr lang="en-US" sz="1700">
                <a:solidFill>
                  <a:srgbClr val="6600FF"/>
                </a:solidFill>
                <a:latin typeface="Arial" pitchFamily="34" charset="0"/>
              </a:rPr>
              <a:t>  3300</a:t>
            </a:r>
          </a:p>
        </p:txBody>
      </p:sp>
      <p:grpSp>
        <p:nvGrpSpPr>
          <p:cNvPr id="438299" name="Group 27"/>
          <p:cNvGrpSpPr>
            <a:grpSpLocks/>
          </p:cNvGrpSpPr>
          <p:nvPr/>
        </p:nvGrpSpPr>
        <p:grpSpPr bwMode="auto">
          <a:xfrm>
            <a:off x="2209358" y="2005473"/>
            <a:ext cx="1220379" cy="4369065"/>
            <a:chOff x="1499" y="1344"/>
            <a:chExt cx="828" cy="2928"/>
          </a:xfrm>
        </p:grpSpPr>
        <p:sp>
          <p:nvSpPr>
            <p:cNvPr id="438282" name="Line 10"/>
            <p:cNvSpPr>
              <a:spLocks noChangeShapeType="1"/>
            </p:cNvSpPr>
            <p:nvPr/>
          </p:nvSpPr>
          <p:spPr bwMode="auto">
            <a:xfrm>
              <a:off x="1499" y="1344"/>
              <a:ext cx="828" cy="0"/>
            </a:xfrm>
            <a:prstGeom prst="line">
              <a:avLst/>
            </a:prstGeom>
            <a:noFill/>
            <a:ln w="254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83" name="Line 11"/>
            <p:cNvSpPr>
              <a:spLocks noChangeShapeType="1"/>
            </p:cNvSpPr>
            <p:nvPr/>
          </p:nvSpPr>
          <p:spPr bwMode="auto">
            <a:xfrm>
              <a:off x="1499" y="2352"/>
              <a:ext cx="828" cy="0"/>
            </a:xfrm>
            <a:prstGeom prst="line">
              <a:avLst/>
            </a:prstGeom>
            <a:noFill/>
            <a:ln w="254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84" name="Line 12"/>
            <p:cNvSpPr>
              <a:spLocks noChangeShapeType="1"/>
            </p:cNvSpPr>
            <p:nvPr/>
          </p:nvSpPr>
          <p:spPr bwMode="auto">
            <a:xfrm>
              <a:off x="1499" y="2592"/>
              <a:ext cx="828" cy="0"/>
            </a:xfrm>
            <a:prstGeom prst="line">
              <a:avLst/>
            </a:prstGeom>
            <a:noFill/>
            <a:ln w="254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85" name="Line 13"/>
            <p:cNvSpPr>
              <a:spLocks noChangeShapeType="1"/>
            </p:cNvSpPr>
            <p:nvPr/>
          </p:nvSpPr>
          <p:spPr bwMode="auto">
            <a:xfrm>
              <a:off x="1654" y="2832"/>
              <a:ext cx="673" cy="0"/>
            </a:xfrm>
            <a:prstGeom prst="line">
              <a:avLst/>
            </a:prstGeom>
            <a:noFill/>
            <a:ln w="254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86" name="Line 14"/>
            <p:cNvSpPr>
              <a:spLocks noChangeShapeType="1"/>
            </p:cNvSpPr>
            <p:nvPr/>
          </p:nvSpPr>
          <p:spPr bwMode="auto">
            <a:xfrm>
              <a:off x="1499" y="3072"/>
              <a:ext cx="828" cy="0"/>
            </a:xfrm>
            <a:prstGeom prst="line">
              <a:avLst/>
            </a:prstGeom>
            <a:noFill/>
            <a:ln w="254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87" name="Line 15"/>
            <p:cNvSpPr>
              <a:spLocks noChangeShapeType="1"/>
            </p:cNvSpPr>
            <p:nvPr/>
          </p:nvSpPr>
          <p:spPr bwMode="auto">
            <a:xfrm>
              <a:off x="1499" y="3312"/>
              <a:ext cx="828" cy="0"/>
            </a:xfrm>
            <a:prstGeom prst="line">
              <a:avLst/>
            </a:prstGeom>
            <a:noFill/>
            <a:ln w="254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88" name="Line 16"/>
            <p:cNvSpPr>
              <a:spLocks noChangeShapeType="1"/>
            </p:cNvSpPr>
            <p:nvPr/>
          </p:nvSpPr>
          <p:spPr bwMode="auto">
            <a:xfrm>
              <a:off x="1499" y="3552"/>
              <a:ext cx="828" cy="0"/>
            </a:xfrm>
            <a:prstGeom prst="line">
              <a:avLst/>
            </a:prstGeom>
            <a:noFill/>
            <a:ln w="254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89" name="Line 17"/>
            <p:cNvSpPr>
              <a:spLocks noChangeShapeType="1"/>
            </p:cNvSpPr>
            <p:nvPr/>
          </p:nvSpPr>
          <p:spPr bwMode="auto">
            <a:xfrm>
              <a:off x="1499" y="3792"/>
              <a:ext cx="828" cy="0"/>
            </a:xfrm>
            <a:prstGeom prst="line">
              <a:avLst/>
            </a:prstGeom>
            <a:noFill/>
            <a:ln w="254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90" name="Line 18"/>
            <p:cNvSpPr>
              <a:spLocks noChangeShapeType="1"/>
            </p:cNvSpPr>
            <p:nvPr/>
          </p:nvSpPr>
          <p:spPr bwMode="auto">
            <a:xfrm>
              <a:off x="1499" y="4032"/>
              <a:ext cx="828" cy="0"/>
            </a:xfrm>
            <a:prstGeom prst="line">
              <a:avLst/>
            </a:prstGeom>
            <a:noFill/>
            <a:ln w="254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91" name="Line 19"/>
            <p:cNvSpPr>
              <a:spLocks noChangeShapeType="1"/>
            </p:cNvSpPr>
            <p:nvPr/>
          </p:nvSpPr>
          <p:spPr bwMode="auto">
            <a:xfrm>
              <a:off x="1499" y="4272"/>
              <a:ext cx="828" cy="0"/>
            </a:xfrm>
            <a:prstGeom prst="line">
              <a:avLst/>
            </a:prstGeom>
            <a:noFill/>
            <a:ln w="254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92" name="Line 20"/>
            <p:cNvSpPr>
              <a:spLocks noChangeShapeType="1"/>
            </p:cNvSpPr>
            <p:nvPr/>
          </p:nvSpPr>
          <p:spPr bwMode="auto">
            <a:xfrm>
              <a:off x="1499" y="1824"/>
              <a:ext cx="828" cy="0"/>
            </a:xfrm>
            <a:prstGeom prst="line">
              <a:avLst/>
            </a:prstGeom>
            <a:noFill/>
            <a:ln w="254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93" name="Line 21"/>
            <p:cNvSpPr>
              <a:spLocks noChangeShapeType="1"/>
            </p:cNvSpPr>
            <p:nvPr/>
          </p:nvSpPr>
          <p:spPr bwMode="auto">
            <a:xfrm>
              <a:off x="1499" y="2064"/>
              <a:ext cx="828" cy="0"/>
            </a:xfrm>
            <a:prstGeom prst="line">
              <a:avLst/>
            </a:prstGeom>
            <a:noFill/>
            <a:ln w="254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38294" name="Text Box 22"/>
          <p:cNvSpPr txBox="1">
            <a:spLocks noChangeArrowheads="1"/>
          </p:cNvSpPr>
          <p:nvPr/>
        </p:nvSpPr>
        <p:spPr bwMode="auto">
          <a:xfrm>
            <a:off x="7620000" y="1143000"/>
            <a:ext cx="1295548" cy="5841591"/>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5335" tIns="42668" rIns="85335" bIns="42668">
            <a:spAutoFit/>
          </a:bodyPr>
          <a:lstStyle>
            <a:lvl1pPr algn="l" defTabSz="685800">
              <a:tabLst>
                <a:tab pos="184150" algn="l"/>
                <a:tab pos="685800" algn="l"/>
                <a:tab pos="1028700" algn="l"/>
                <a:tab pos="3200400" algn="l"/>
                <a:tab pos="4457700" algn="l"/>
                <a:tab pos="5600700" algn="l"/>
                <a:tab pos="6913563" algn="l"/>
              </a:tabLst>
              <a:defRPr sz="2400">
                <a:solidFill>
                  <a:schemeClr val="tx1"/>
                </a:solidFill>
                <a:latin typeface="Times New Roman" pitchFamily="18" charset="0"/>
              </a:defRPr>
            </a:lvl1pPr>
            <a:lvl2pPr marL="342900" algn="l" defTabSz="685800">
              <a:tabLst>
                <a:tab pos="184150" algn="l"/>
                <a:tab pos="685800" algn="l"/>
                <a:tab pos="1028700" algn="l"/>
                <a:tab pos="3200400" algn="l"/>
                <a:tab pos="4457700" algn="l"/>
                <a:tab pos="5600700" algn="l"/>
                <a:tab pos="6913563" algn="l"/>
              </a:tabLst>
              <a:defRPr sz="2400">
                <a:solidFill>
                  <a:schemeClr val="tx1"/>
                </a:solidFill>
                <a:latin typeface="Times New Roman" pitchFamily="18" charset="0"/>
              </a:defRPr>
            </a:lvl2pPr>
            <a:lvl3pPr marL="742950" indent="-57150" algn="l" defTabSz="685800">
              <a:tabLst>
                <a:tab pos="184150" algn="l"/>
                <a:tab pos="685800" algn="l"/>
                <a:tab pos="1028700" algn="l"/>
                <a:tab pos="3200400" algn="l"/>
                <a:tab pos="4457700" algn="l"/>
                <a:tab pos="5600700" algn="l"/>
                <a:tab pos="6913563" algn="l"/>
              </a:tabLst>
              <a:defRPr sz="2400">
                <a:solidFill>
                  <a:schemeClr val="tx1"/>
                </a:solidFill>
                <a:latin typeface="Times New Roman" pitchFamily="18" charset="0"/>
              </a:defRPr>
            </a:lvl3pPr>
            <a:lvl4pPr algn="l" defTabSz="685800">
              <a:tabLst>
                <a:tab pos="184150" algn="l"/>
                <a:tab pos="685800" algn="l"/>
                <a:tab pos="1028700" algn="l"/>
                <a:tab pos="3200400" algn="l"/>
                <a:tab pos="4457700" algn="l"/>
                <a:tab pos="5600700" algn="l"/>
                <a:tab pos="6913563" algn="l"/>
              </a:tabLst>
              <a:defRPr sz="2400">
                <a:solidFill>
                  <a:schemeClr val="tx1"/>
                </a:solidFill>
                <a:latin typeface="Times New Roman" pitchFamily="18" charset="0"/>
              </a:defRPr>
            </a:lvl4pPr>
            <a:lvl5pPr algn="l" defTabSz="685800">
              <a:tabLst>
                <a:tab pos="184150" algn="l"/>
                <a:tab pos="685800" algn="l"/>
                <a:tab pos="1028700" algn="l"/>
                <a:tab pos="3200400" algn="l"/>
                <a:tab pos="4457700" algn="l"/>
                <a:tab pos="5600700" algn="l"/>
                <a:tab pos="6913563" algn="l"/>
              </a:tabLst>
              <a:defRPr sz="2400">
                <a:solidFill>
                  <a:schemeClr val="tx1"/>
                </a:solidFill>
                <a:latin typeface="Times New Roman" pitchFamily="18" charset="0"/>
              </a:defRPr>
            </a:lvl5pPr>
            <a:lvl6pPr defTabSz="685800" eaLnBrk="0" fontAlgn="base" hangingPunct="0">
              <a:spcBef>
                <a:spcPct val="0"/>
              </a:spcBef>
              <a:spcAft>
                <a:spcPct val="0"/>
              </a:spcAft>
              <a:tabLst>
                <a:tab pos="184150" algn="l"/>
                <a:tab pos="685800" algn="l"/>
                <a:tab pos="1028700" algn="l"/>
                <a:tab pos="3200400" algn="l"/>
                <a:tab pos="4457700" algn="l"/>
                <a:tab pos="5600700" algn="l"/>
                <a:tab pos="6913563" algn="l"/>
              </a:tabLst>
              <a:defRPr sz="2400">
                <a:solidFill>
                  <a:schemeClr val="tx1"/>
                </a:solidFill>
                <a:latin typeface="Times New Roman" pitchFamily="18" charset="0"/>
              </a:defRPr>
            </a:lvl6pPr>
            <a:lvl7pPr defTabSz="685800" eaLnBrk="0" fontAlgn="base" hangingPunct="0">
              <a:spcBef>
                <a:spcPct val="0"/>
              </a:spcBef>
              <a:spcAft>
                <a:spcPct val="0"/>
              </a:spcAft>
              <a:tabLst>
                <a:tab pos="184150" algn="l"/>
                <a:tab pos="685800" algn="l"/>
                <a:tab pos="1028700" algn="l"/>
                <a:tab pos="3200400" algn="l"/>
                <a:tab pos="4457700" algn="l"/>
                <a:tab pos="5600700" algn="l"/>
                <a:tab pos="6913563" algn="l"/>
              </a:tabLst>
              <a:defRPr sz="2400">
                <a:solidFill>
                  <a:schemeClr val="tx1"/>
                </a:solidFill>
                <a:latin typeface="Times New Roman" pitchFamily="18" charset="0"/>
              </a:defRPr>
            </a:lvl7pPr>
            <a:lvl8pPr defTabSz="685800" eaLnBrk="0" fontAlgn="base" hangingPunct="0">
              <a:spcBef>
                <a:spcPct val="0"/>
              </a:spcBef>
              <a:spcAft>
                <a:spcPct val="0"/>
              </a:spcAft>
              <a:tabLst>
                <a:tab pos="184150" algn="l"/>
                <a:tab pos="685800" algn="l"/>
                <a:tab pos="1028700" algn="l"/>
                <a:tab pos="3200400" algn="l"/>
                <a:tab pos="4457700" algn="l"/>
                <a:tab pos="5600700" algn="l"/>
                <a:tab pos="6913563" algn="l"/>
              </a:tabLst>
              <a:defRPr sz="2400">
                <a:solidFill>
                  <a:schemeClr val="tx1"/>
                </a:solidFill>
                <a:latin typeface="Times New Roman" pitchFamily="18" charset="0"/>
              </a:defRPr>
            </a:lvl8pPr>
            <a:lvl9pPr defTabSz="685800" eaLnBrk="0" fontAlgn="base" hangingPunct="0">
              <a:spcBef>
                <a:spcPct val="0"/>
              </a:spcBef>
              <a:spcAft>
                <a:spcPct val="0"/>
              </a:spcAft>
              <a:tabLst>
                <a:tab pos="184150" algn="l"/>
                <a:tab pos="685800" algn="l"/>
                <a:tab pos="1028700" algn="l"/>
                <a:tab pos="3200400" algn="l"/>
                <a:tab pos="4457700" algn="l"/>
                <a:tab pos="5600700" algn="l"/>
                <a:tab pos="6913563" algn="l"/>
              </a:tabLst>
              <a:defRPr sz="2400">
                <a:solidFill>
                  <a:schemeClr val="tx1"/>
                </a:solidFill>
                <a:latin typeface="Times New Roman" pitchFamily="18" charset="0"/>
              </a:defRPr>
            </a:lvl9pPr>
          </a:lstStyle>
          <a:p>
            <a:pPr>
              <a:spcBef>
                <a:spcPct val="50000"/>
              </a:spcBef>
            </a:pPr>
            <a:r>
              <a:rPr lang="en-US" sz="1700" u="sng" dirty="0">
                <a:solidFill>
                  <a:schemeClr val="accent1"/>
                </a:solidFill>
                <a:latin typeface="Arial" pitchFamily="34" charset="0"/>
              </a:rPr>
              <a:t>DoD Wide</a:t>
            </a:r>
          </a:p>
          <a:p>
            <a:pPr>
              <a:spcBef>
                <a:spcPct val="50000"/>
              </a:spcBef>
            </a:pPr>
            <a:r>
              <a:rPr lang="en-US" sz="1700" u="sng" dirty="0">
                <a:solidFill>
                  <a:schemeClr val="accent1"/>
                </a:solidFill>
                <a:latin typeface="Arial" pitchFamily="34" charset="0"/>
              </a:rPr>
              <a:t>   (97-)_ _ </a:t>
            </a:r>
            <a:r>
              <a:rPr lang="en-US" sz="1700" dirty="0">
                <a:solidFill>
                  <a:schemeClr val="accent1"/>
                </a:solidFill>
                <a:latin typeface="Arial" pitchFamily="34" charset="0"/>
              </a:rPr>
              <a:t> </a:t>
            </a:r>
          </a:p>
          <a:p>
            <a:pPr>
              <a:spcBef>
                <a:spcPct val="50000"/>
              </a:spcBef>
            </a:pPr>
            <a:r>
              <a:rPr lang="en-US" sz="1700" dirty="0">
                <a:solidFill>
                  <a:schemeClr val="accent1"/>
                </a:solidFill>
                <a:latin typeface="Arial" pitchFamily="34" charset="0"/>
              </a:rPr>
              <a:t>	0400</a:t>
            </a:r>
          </a:p>
          <a:p>
            <a:pPr>
              <a:spcBef>
                <a:spcPct val="50000"/>
              </a:spcBef>
            </a:pPr>
            <a:r>
              <a:rPr lang="en-US" sz="1700" dirty="0">
                <a:solidFill>
                  <a:schemeClr val="accent1"/>
                </a:solidFill>
                <a:latin typeface="Arial" pitchFamily="34" charset="0"/>
              </a:rPr>
              <a:t> 	0300</a:t>
            </a:r>
          </a:p>
          <a:p>
            <a:pPr>
              <a:spcBef>
                <a:spcPct val="50000"/>
              </a:spcBef>
            </a:pPr>
            <a:r>
              <a:rPr lang="en-US" sz="1700" dirty="0">
                <a:solidFill>
                  <a:schemeClr val="accent1"/>
                </a:solidFill>
                <a:latin typeface="Arial" pitchFamily="34" charset="0"/>
              </a:rPr>
              <a:t>  </a:t>
            </a:r>
          </a:p>
          <a:p>
            <a:pPr>
              <a:spcBef>
                <a:spcPct val="50000"/>
              </a:spcBef>
            </a:pPr>
            <a:r>
              <a:rPr lang="en-US" sz="1700" dirty="0">
                <a:solidFill>
                  <a:schemeClr val="accent1"/>
                </a:solidFill>
                <a:latin typeface="Arial" pitchFamily="34" charset="0"/>
              </a:rPr>
              <a:t>  </a:t>
            </a:r>
          </a:p>
          <a:p>
            <a:pPr>
              <a:spcBef>
                <a:spcPct val="50000"/>
              </a:spcBef>
            </a:pPr>
            <a:endParaRPr lang="en-US" sz="1700" dirty="0">
              <a:solidFill>
                <a:schemeClr val="accent1"/>
              </a:solidFill>
              <a:latin typeface="Arial" pitchFamily="34" charset="0"/>
            </a:endParaRPr>
          </a:p>
          <a:p>
            <a:pPr>
              <a:spcBef>
                <a:spcPct val="50000"/>
              </a:spcBef>
            </a:pPr>
            <a:endParaRPr lang="en-US" sz="1700" dirty="0">
              <a:solidFill>
                <a:schemeClr val="accent1"/>
              </a:solidFill>
              <a:latin typeface="Arial" pitchFamily="34" charset="0"/>
            </a:endParaRPr>
          </a:p>
          <a:p>
            <a:pPr>
              <a:spcBef>
                <a:spcPct val="50000"/>
              </a:spcBef>
            </a:pPr>
            <a:r>
              <a:rPr lang="en-US" sz="1700" dirty="0">
                <a:solidFill>
                  <a:schemeClr val="accent1"/>
                </a:solidFill>
                <a:latin typeface="Arial" pitchFamily="34" charset="0"/>
              </a:rPr>
              <a:t>  </a:t>
            </a:r>
          </a:p>
          <a:p>
            <a:pPr>
              <a:spcBef>
                <a:spcPct val="50000"/>
              </a:spcBef>
            </a:pPr>
            <a:endParaRPr lang="en-US" sz="1700" dirty="0">
              <a:solidFill>
                <a:schemeClr val="accent1"/>
              </a:solidFill>
              <a:latin typeface="Arial" pitchFamily="34" charset="0"/>
            </a:endParaRPr>
          </a:p>
          <a:p>
            <a:pPr>
              <a:spcBef>
                <a:spcPct val="50000"/>
              </a:spcBef>
            </a:pPr>
            <a:r>
              <a:rPr lang="en-US" sz="1700" dirty="0">
                <a:solidFill>
                  <a:schemeClr val="accent1"/>
                </a:solidFill>
                <a:latin typeface="Arial" pitchFamily="34" charset="0"/>
              </a:rPr>
              <a:t>  </a:t>
            </a:r>
          </a:p>
          <a:p>
            <a:pPr>
              <a:spcBef>
                <a:spcPct val="50000"/>
              </a:spcBef>
            </a:pPr>
            <a:endParaRPr lang="en-US" sz="1700" dirty="0">
              <a:solidFill>
                <a:schemeClr val="accent1"/>
              </a:solidFill>
              <a:latin typeface="Arial" pitchFamily="34" charset="0"/>
            </a:endParaRPr>
          </a:p>
          <a:p>
            <a:pPr>
              <a:spcBef>
                <a:spcPct val="50000"/>
              </a:spcBef>
            </a:pPr>
            <a:r>
              <a:rPr lang="en-US" sz="1700" dirty="0">
                <a:solidFill>
                  <a:schemeClr val="accent1"/>
                </a:solidFill>
                <a:latin typeface="Arial" pitchFamily="34" charset="0"/>
              </a:rPr>
              <a:t>  N/A</a:t>
            </a:r>
          </a:p>
          <a:p>
            <a:pPr>
              <a:spcBef>
                <a:spcPct val="50000"/>
              </a:spcBef>
            </a:pPr>
            <a:r>
              <a:rPr lang="en-US" sz="1700" dirty="0">
                <a:solidFill>
                  <a:schemeClr val="accent1"/>
                </a:solidFill>
                <a:latin typeface="Arial" pitchFamily="34" charset="0"/>
              </a:rPr>
              <a:t>  0100</a:t>
            </a:r>
          </a:p>
          <a:p>
            <a:pPr>
              <a:spcBef>
                <a:spcPct val="50000"/>
              </a:spcBef>
            </a:pPr>
            <a:r>
              <a:rPr lang="en-US" sz="1700" dirty="0">
                <a:solidFill>
                  <a:schemeClr val="accent1"/>
                </a:solidFill>
                <a:latin typeface="Arial" pitchFamily="34" charset="0"/>
              </a:rPr>
              <a:t>  0500</a:t>
            </a:r>
          </a:p>
        </p:txBody>
      </p:sp>
      <p:sp>
        <p:nvSpPr>
          <p:cNvPr id="2" name="Slide Number Placeholder 1"/>
          <p:cNvSpPr>
            <a:spLocks noGrp="1"/>
          </p:cNvSpPr>
          <p:nvPr>
            <p:ph type="sldNum" sz="quarter" idx="12"/>
          </p:nvPr>
        </p:nvSpPr>
        <p:spPr/>
        <p:txBody>
          <a:bodyPr/>
          <a:lstStyle/>
          <a:p>
            <a:fld id="{9D116B98-6443-4EDA-B510-448295DEF4B6}" type="slidenum">
              <a:rPr lang="en-US" smtClean="0">
                <a:solidFill>
                  <a:prstClr val="black">
                    <a:tint val="75000"/>
                  </a:prstClr>
                </a:solidFill>
              </a:rPr>
              <a:pPr/>
              <a:t>5</a:t>
            </a:fld>
            <a:endParaRPr lang="en-US">
              <a:solidFill>
                <a:prstClr val="black">
                  <a:tint val="75000"/>
                </a:prstClr>
              </a:solidFill>
            </a:endParaRPr>
          </a:p>
        </p:txBody>
      </p:sp>
    </p:spTree>
    <p:extLst>
      <p:ext uri="{BB962C8B-B14F-4D97-AF65-F5344CB8AC3E}">
        <p14:creationId xmlns:p14="http://schemas.microsoft.com/office/powerpoint/2010/main" val="630400910"/>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2000"/>
                                  </p:stCondLst>
                                  <p:childTnLst>
                                    <p:set>
                                      <p:cBhvr>
                                        <p:cTn id="6" dur="1" fill="hold">
                                          <p:stCondLst>
                                            <p:cond delay="0"/>
                                          </p:stCondLst>
                                        </p:cTn>
                                        <p:tgtEl>
                                          <p:spTgt spid="438299"/>
                                        </p:tgtEl>
                                        <p:attrNameLst>
                                          <p:attrName>style.visibility</p:attrName>
                                        </p:attrNameLst>
                                      </p:cBhvr>
                                      <p:to>
                                        <p:strVal val="visible"/>
                                      </p:to>
                                    </p:set>
                                    <p:animEffect transition="in" filter="wipe(left)">
                                      <p:cBhvr>
                                        <p:cTn id="7" dur="500"/>
                                        <p:tgtEl>
                                          <p:spTgt spid="438299"/>
                                        </p:tgtEl>
                                      </p:cBhvr>
                                    </p:animEffect>
                                  </p:childTnLst>
                                </p:cTn>
                              </p:par>
                            </p:childTnLst>
                          </p:cTn>
                        </p:par>
                        <p:par>
                          <p:cTn id="8" fill="hold" nodeType="afterGroup">
                            <p:stCondLst>
                              <p:cond delay="2500"/>
                            </p:stCondLst>
                            <p:childTnLst>
                              <p:par>
                                <p:cTn id="9" presetID="22" presetClass="entr" presetSubtype="8" fill="hold" grpId="0" nodeType="afterEffect">
                                  <p:stCondLst>
                                    <p:cond delay="2000"/>
                                  </p:stCondLst>
                                  <p:childTnLst>
                                    <p:set>
                                      <p:cBhvr>
                                        <p:cTn id="10" dur="1" fill="hold">
                                          <p:stCondLst>
                                            <p:cond delay="0"/>
                                          </p:stCondLst>
                                        </p:cTn>
                                        <p:tgtEl>
                                          <p:spTgt spid="438276"/>
                                        </p:tgtEl>
                                        <p:attrNameLst>
                                          <p:attrName>style.visibility</p:attrName>
                                        </p:attrNameLst>
                                      </p:cBhvr>
                                      <p:to>
                                        <p:strVal val="visible"/>
                                      </p:to>
                                    </p:set>
                                    <p:animEffect transition="in" filter="wipe(left)">
                                      <p:cBhvr>
                                        <p:cTn id="11" dur="500"/>
                                        <p:tgtEl>
                                          <p:spTgt spid="438276"/>
                                        </p:tgtEl>
                                      </p:cBhvr>
                                    </p:animEffect>
                                  </p:childTnLst>
                                </p:cTn>
                              </p:par>
                            </p:childTnLst>
                          </p:cTn>
                        </p:par>
                        <p:par>
                          <p:cTn id="12" fill="hold" nodeType="afterGroup">
                            <p:stCondLst>
                              <p:cond delay="5000"/>
                            </p:stCondLst>
                            <p:childTnLst>
                              <p:par>
                                <p:cTn id="13" presetID="12" presetClass="entr" presetSubtype="8" fill="hold" grpId="0" nodeType="afterEffect">
                                  <p:stCondLst>
                                    <p:cond delay="2000"/>
                                  </p:stCondLst>
                                  <p:childTnLst>
                                    <p:set>
                                      <p:cBhvr>
                                        <p:cTn id="14" dur="1" fill="hold">
                                          <p:stCondLst>
                                            <p:cond delay="0"/>
                                          </p:stCondLst>
                                        </p:cTn>
                                        <p:tgtEl>
                                          <p:spTgt spid="438277"/>
                                        </p:tgtEl>
                                        <p:attrNameLst>
                                          <p:attrName>style.visibility</p:attrName>
                                        </p:attrNameLst>
                                      </p:cBhvr>
                                      <p:to>
                                        <p:strVal val="visible"/>
                                      </p:to>
                                    </p:set>
                                    <p:animEffect transition="in" filter="slide(fromLeft)">
                                      <p:cBhvr>
                                        <p:cTn id="15" dur="500"/>
                                        <p:tgtEl>
                                          <p:spTgt spid="438277"/>
                                        </p:tgtEl>
                                      </p:cBhvr>
                                    </p:animEffect>
                                  </p:childTnLst>
                                </p:cTn>
                              </p:par>
                            </p:childTnLst>
                          </p:cTn>
                        </p:par>
                        <p:par>
                          <p:cTn id="16" fill="hold" nodeType="afterGroup">
                            <p:stCondLst>
                              <p:cond delay="7500"/>
                            </p:stCondLst>
                            <p:childTnLst>
                              <p:par>
                                <p:cTn id="17" presetID="22" presetClass="entr" presetSubtype="8" fill="hold" grpId="0" nodeType="afterEffect">
                                  <p:stCondLst>
                                    <p:cond delay="1500"/>
                                  </p:stCondLst>
                                  <p:childTnLst>
                                    <p:set>
                                      <p:cBhvr>
                                        <p:cTn id="18" dur="1" fill="hold">
                                          <p:stCondLst>
                                            <p:cond delay="0"/>
                                          </p:stCondLst>
                                        </p:cTn>
                                        <p:tgtEl>
                                          <p:spTgt spid="438278"/>
                                        </p:tgtEl>
                                        <p:attrNameLst>
                                          <p:attrName>style.visibility</p:attrName>
                                        </p:attrNameLst>
                                      </p:cBhvr>
                                      <p:to>
                                        <p:strVal val="visible"/>
                                      </p:to>
                                    </p:set>
                                    <p:animEffect transition="in" filter="wipe(left)">
                                      <p:cBhvr>
                                        <p:cTn id="19" dur="500"/>
                                        <p:tgtEl>
                                          <p:spTgt spid="438278"/>
                                        </p:tgtEl>
                                      </p:cBhvr>
                                    </p:animEffect>
                                  </p:childTnLst>
                                </p:cTn>
                              </p:par>
                            </p:childTnLst>
                          </p:cTn>
                        </p:par>
                        <p:par>
                          <p:cTn id="20" fill="hold" nodeType="afterGroup">
                            <p:stCondLst>
                              <p:cond delay="9500"/>
                            </p:stCondLst>
                            <p:childTnLst>
                              <p:par>
                                <p:cTn id="21" presetID="17" presetClass="entr" presetSubtype="8" fill="hold" grpId="0" nodeType="afterEffect">
                                  <p:stCondLst>
                                    <p:cond delay="1000"/>
                                  </p:stCondLst>
                                  <p:childTnLst>
                                    <p:set>
                                      <p:cBhvr>
                                        <p:cTn id="22" dur="1" fill="hold">
                                          <p:stCondLst>
                                            <p:cond delay="0"/>
                                          </p:stCondLst>
                                        </p:cTn>
                                        <p:tgtEl>
                                          <p:spTgt spid="438279"/>
                                        </p:tgtEl>
                                        <p:attrNameLst>
                                          <p:attrName>style.visibility</p:attrName>
                                        </p:attrNameLst>
                                      </p:cBhvr>
                                      <p:to>
                                        <p:strVal val="visible"/>
                                      </p:to>
                                    </p:set>
                                    <p:anim calcmode="lin" valueType="num">
                                      <p:cBhvr>
                                        <p:cTn id="23" dur="500" fill="hold"/>
                                        <p:tgtEl>
                                          <p:spTgt spid="438279"/>
                                        </p:tgtEl>
                                        <p:attrNameLst>
                                          <p:attrName>ppt_x</p:attrName>
                                        </p:attrNameLst>
                                      </p:cBhvr>
                                      <p:tavLst>
                                        <p:tav tm="0">
                                          <p:val>
                                            <p:strVal val="#ppt_x-#ppt_w/2"/>
                                          </p:val>
                                        </p:tav>
                                        <p:tav tm="100000">
                                          <p:val>
                                            <p:strVal val="#ppt_x"/>
                                          </p:val>
                                        </p:tav>
                                      </p:tavLst>
                                    </p:anim>
                                    <p:anim calcmode="lin" valueType="num">
                                      <p:cBhvr>
                                        <p:cTn id="24" dur="500" fill="hold"/>
                                        <p:tgtEl>
                                          <p:spTgt spid="438279"/>
                                        </p:tgtEl>
                                        <p:attrNameLst>
                                          <p:attrName>ppt_y</p:attrName>
                                        </p:attrNameLst>
                                      </p:cBhvr>
                                      <p:tavLst>
                                        <p:tav tm="0">
                                          <p:val>
                                            <p:strVal val="#ppt_y"/>
                                          </p:val>
                                        </p:tav>
                                        <p:tav tm="100000">
                                          <p:val>
                                            <p:strVal val="#ppt_y"/>
                                          </p:val>
                                        </p:tav>
                                      </p:tavLst>
                                    </p:anim>
                                    <p:anim calcmode="lin" valueType="num">
                                      <p:cBhvr>
                                        <p:cTn id="25" dur="500" fill="hold"/>
                                        <p:tgtEl>
                                          <p:spTgt spid="438279"/>
                                        </p:tgtEl>
                                        <p:attrNameLst>
                                          <p:attrName>ppt_w</p:attrName>
                                        </p:attrNameLst>
                                      </p:cBhvr>
                                      <p:tavLst>
                                        <p:tav tm="0">
                                          <p:val>
                                            <p:fltVal val="0"/>
                                          </p:val>
                                        </p:tav>
                                        <p:tav tm="100000">
                                          <p:val>
                                            <p:strVal val="#ppt_w"/>
                                          </p:val>
                                        </p:tav>
                                      </p:tavLst>
                                    </p:anim>
                                    <p:anim calcmode="lin" valueType="num">
                                      <p:cBhvr>
                                        <p:cTn id="26" dur="500" fill="hold"/>
                                        <p:tgtEl>
                                          <p:spTgt spid="438279"/>
                                        </p:tgtEl>
                                        <p:attrNameLst>
                                          <p:attrName>ppt_h</p:attrName>
                                        </p:attrNameLst>
                                      </p:cBhvr>
                                      <p:tavLst>
                                        <p:tav tm="0">
                                          <p:val>
                                            <p:strVal val="#ppt_h"/>
                                          </p:val>
                                        </p:tav>
                                        <p:tav tm="100000">
                                          <p:val>
                                            <p:strVal val="#ppt_h"/>
                                          </p:val>
                                        </p:tav>
                                      </p:tavLst>
                                    </p:anim>
                                  </p:childTnLst>
                                </p:cTn>
                              </p:par>
                            </p:childTnLst>
                          </p:cTn>
                        </p:par>
                        <p:par>
                          <p:cTn id="27" fill="hold" nodeType="afterGroup">
                            <p:stCondLst>
                              <p:cond delay="11000"/>
                            </p:stCondLst>
                            <p:childTnLst>
                              <p:par>
                                <p:cTn id="28" presetID="22" presetClass="entr" presetSubtype="8" fill="hold" grpId="0" nodeType="afterEffect">
                                  <p:stCondLst>
                                    <p:cond delay="1000"/>
                                  </p:stCondLst>
                                  <p:childTnLst>
                                    <p:set>
                                      <p:cBhvr>
                                        <p:cTn id="29" dur="1" fill="hold">
                                          <p:stCondLst>
                                            <p:cond delay="0"/>
                                          </p:stCondLst>
                                        </p:cTn>
                                        <p:tgtEl>
                                          <p:spTgt spid="438294"/>
                                        </p:tgtEl>
                                        <p:attrNameLst>
                                          <p:attrName>style.visibility</p:attrName>
                                        </p:attrNameLst>
                                      </p:cBhvr>
                                      <p:to>
                                        <p:strVal val="visible"/>
                                      </p:to>
                                    </p:set>
                                    <p:animEffect transition="in" filter="wipe(left)">
                                      <p:cBhvr>
                                        <p:cTn id="30" dur="500"/>
                                        <p:tgtEl>
                                          <p:spTgt spid="438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8276" grpId="0" autoUpdateAnimBg="0"/>
      <p:bldP spid="438277" grpId="0" autoUpdateAnimBg="0"/>
      <p:bldP spid="438278" grpId="0" autoUpdateAnimBg="0"/>
      <p:bldP spid="438279" grpId="0" autoUpdateAnimBg="0"/>
      <p:bldP spid="438294"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fld id="{E6D0B0A7-475B-453E-BEBB-2FAD2753AC9C}" type="slidenum">
              <a:rPr lang="en-US" b="0" smtClean="0">
                <a:solidFill>
                  <a:srgbClr val="000000"/>
                </a:solidFill>
              </a:rPr>
              <a:pPr/>
              <a:t>6</a:t>
            </a:fld>
            <a:endParaRPr lang="en-US" b="0" smtClean="0">
              <a:solidFill>
                <a:srgbClr val="000000"/>
              </a:solidFill>
            </a:endParaRPr>
          </a:p>
        </p:txBody>
      </p:sp>
      <p:sp>
        <p:nvSpPr>
          <p:cNvPr id="4099" name="Rectangle 2"/>
          <p:cNvSpPr>
            <a:spLocks noGrp="1" noChangeArrowheads="1"/>
          </p:cNvSpPr>
          <p:nvPr>
            <p:ph type="title"/>
          </p:nvPr>
        </p:nvSpPr>
        <p:spPr>
          <a:xfrm>
            <a:off x="1009650" y="282575"/>
            <a:ext cx="7170738" cy="671513"/>
          </a:xfrm>
          <a:noFill/>
        </p:spPr>
        <p:txBody>
          <a:bodyPr wrap="none" lIns="84452" tIns="42967" rIns="84452" bIns="42967" anchor="ctr"/>
          <a:lstStyle/>
          <a:p>
            <a:r>
              <a:rPr lang="en-US" dirty="0" smtClean="0">
                <a:solidFill>
                  <a:srgbClr val="0066CC"/>
                </a:solidFill>
              </a:rPr>
              <a:t>Major Appropriation </a:t>
            </a:r>
            <a:r>
              <a:rPr lang="en-US" dirty="0" smtClean="0">
                <a:solidFill>
                  <a:srgbClr val="0066CC"/>
                </a:solidFill>
              </a:rPr>
              <a:t>Categories</a:t>
            </a:r>
            <a:br>
              <a:rPr lang="en-US" dirty="0" smtClean="0">
                <a:solidFill>
                  <a:srgbClr val="0066CC"/>
                </a:solidFill>
              </a:rPr>
            </a:br>
            <a:r>
              <a:rPr lang="en-US" sz="2000" dirty="0" smtClean="0">
                <a:solidFill>
                  <a:srgbClr val="0066CC"/>
                </a:solidFill>
              </a:rPr>
              <a:t>Source:  DoD 7000.14-R (DoD FMR)</a:t>
            </a:r>
            <a:endParaRPr lang="en-US" sz="2000" dirty="0" smtClean="0">
              <a:solidFill>
                <a:srgbClr val="0066CC"/>
              </a:solidFill>
              <a:latin typeface="Helvetica" pitchFamily="34" charset="0"/>
            </a:endParaRPr>
          </a:p>
        </p:txBody>
      </p:sp>
      <p:sp>
        <p:nvSpPr>
          <p:cNvPr id="4100" name="Rectangle 3"/>
          <p:cNvSpPr>
            <a:spLocks noChangeArrowheads="1"/>
          </p:cNvSpPr>
          <p:nvPr/>
        </p:nvSpPr>
        <p:spPr bwMode="auto">
          <a:xfrm>
            <a:off x="228600" y="1171575"/>
            <a:ext cx="8621713" cy="5235575"/>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eaLnBrk="0" hangingPunct="0"/>
            <a:endParaRPr lang="en-US" sz="1400" smtClean="0">
              <a:solidFill>
                <a:srgbClr val="000000"/>
              </a:solidFill>
            </a:endParaRPr>
          </a:p>
        </p:txBody>
      </p:sp>
      <p:sp>
        <p:nvSpPr>
          <p:cNvPr id="4101" name="Line 4"/>
          <p:cNvSpPr>
            <a:spLocks noChangeShapeType="1"/>
          </p:cNvSpPr>
          <p:nvPr/>
        </p:nvSpPr>
        <p:spPr bwMode="auto">
          <a:xfrm>
            <a:off x="258763" y="1992313"/>
            <a:ext cx="8621712" cy="7937"/>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hangingPunct="0"/>
            <a:endParaRPr lang="en-US" sz="1400" smtClean="0">
              <a:solidFill>
                <a:srgbClr val="000000"/>
              </a:solidFill>
            </a:endParaRPr>
          </a:p>
        </p:txBody>
      </p:sp>
      <p:sp>
        <p:nvSpPr>
          <p:cNvPr id="4102" name="Line 5"/>
          <p:cNvSpPr>
            <a:spLocks noChangeShapeType="1"/>
          </p:cNvSpPr>
          <p:nvPr/>
        </p:nvSpPr>
        <p:spPr bwMode="auto">
          <a:xfrm flipH="1">
            <a:off x="1390650" y="1171575"/>
            <a:ext cx="0" cy="527367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hangingPunct="0"/>
            <a:endParaRPr lang="en-US" sz="1400" smtClean="0">
              <a:solidFill>
                <a:srgbClr val="000000"/>
              </a:solidFill>
            </a:endParaRPr>
          </a:p>
        </p:txBody>
      </p:sp>
      <p:sp>
        <p:nvSpPr>
          <p:cNvPr id="4103" name="Line 6"/>
          <p:cNvSpPr>
            <a:spLocks noChangeShapeType="1"/>
          </p:cNvSpPr>
          <p:nvPr/>
        </p:nvSpPr>
        <p:spPr bwMode="auto">
          <a:xfrm flipH="1">
            <a:off x="5357813" y="1171575"/>
            <a:ext cx="0" cy="527367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hangingPunct="0"/>
            <a:endParaRPr lang="en-US" sz="1400" smtClean="0">
              <a:solidFill>
                <a:srgbClr val="000000"/>
              </a:solidFill>
            </a:endParaRPr>
          </a:p>
        </p:txBody>
      </p:sp>
      <p:sp>
        <p:nvSpPr>
          <p:cNvPr id="4104" name="Line 7"/>
          <p:cNvSpPr>
            <a:spLocks noChangeShapeType="1"/>
          </p:cNvSpPr>
          <p:nvPr/>
        </p:nvSpPr>
        <p:spPr bwMode="auto">
          <a:xfrm flipV="1">
            <a:off x="7048500" y="1223963"/>
            <a:ext cx="0" cy="51831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hangingPunct="0"/>
            <a:endParaRPr lang="en-US" sz="1400" smtClean="0">
              <a:solidFill>
                <a:srgbClr val="000000"/>
              </a:solidFill>
            </a:endParaRPr>
          </a:p>
        </p:txBody>
      </p:sp>
      <p:sp>
        <p:nvSpPr>
          <p:cNvPr id="4105" name="Rectangle 8"/>
          <p:cNvSpPr>
            <a:spLocks noChangeArrowheads="1"/>
          </p:cNvSpPr>
          <p:nvPr/>
        </p:nvSpPr>
        <p:spPr bwMode="auto">
          <a:xfrm>
            <a:off x="382588" y="1349375"/>
            <a:ext cx="1244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84452" tIns="41485" rIns="84452" bIns="41485">
            <a:spAutoFit/>
          </a:bodyPr>
          <a:lstStyle/>
          <a:p>
            <a:pPr defTabSz="854075" eaLnBrk="0" hangingPunct="0">
              <a:lnSpc>
                <a:spcPct val="90000"/>
              </a:lnSpc>
              <a:spcBef>
                <a:spcPct val="50000"/>
              </a:spcBef>
            </a:pPr>
            <a:r>
              <a:rPr lang="en-US" sz="2000" smtClean="0">
                <a:solidFill>
                  <a:srgbClr val="C00000"/>
                </a:solidFill>
              </a:rPr>
              <a:t>APPN CAT</a:t>
            </a:r>
          </a:p>
        </p:txBody>
      </p:sp>
      <p:sp>
        <p:nvSpPr>
          <p:cNvPr id="4106" name="Rectangle 9"/>
          <p:cNvSpPr>
            <a:spLocks noChangeArrowheads="1"/>
          </p:cNvSpPr>
          <p:nvPr/>
        </p:nvSpPr>
        <p:spPr bwMode="auto">
          <a:xfrm>
            <a:off x="5537200" y="1341438"/>
            <a:ext cx="1344613"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84452" tIns="41485" rIns="84452" bIns="41485">
            <a:spAutoFit/>
          </a:bodyPr>
          <a:lstStyle/>
          <a:p>
            <a:pPr algn="ctr" defTabSz="854075" eaLnBrk="0" hangingPunct="0">
              <a:lnSpc>
                <a:spcPct val="90000"/>
              </a:lnSpc>
              <a:spcBef>
                <a:spcPct val="50000"/>
              </a:spcBef>
            </a:pPr>
            <a:r>
              <a:rPr lang="en-US" sz="2000" smtClean="0">
                <a:solidFill>
                  <a:srgbClr val="C00000"/>
                </a:solidFill>
              </a:rPr>
              <a:t>FUNDING</a:t>
            </a:r>
            <a:r>
              <a:rPr lang="en-US" sz="1700" smtClean="0">
                <a:solidFill>
                  <a:srgbClr val="C00000"/>
                </a:solidFill>
              </a:rPr>
              <a:t>    </a:t>
            </a:r>
            <a:r>
              <a:rPr lang="en-US" sz="2000" smtClean="0">
                <a:solidFill>
                  <a:srgbClr val="C00000"/>
                </a:solidFill>
              </a:rPr>
              <a:t>POLICY</a:t>
            </a:r>
            <a:endParaRPr lang="en-US" sz="1700" smtClean="0">
              <a:solidFill>
                <a:srgbClr val="C00000"/>
              </a:solidFill>
            </a:endParaRPr>
          </a:p>
        </p:txBody>
      </p:sp>
      <p:sp>
        <p:nvSpPr>
          <p:cNvPr id="4107" name="Rectangle 10"/>
          <p:cNvSpPr>
            <a:spLocks noChangeArrowheads="1"/>
          </p:cNvSpPr>
          <p:nvPr/>
        </p:nvSpPr>
        <p:spPr bwMode="auto">
          <a:xfrm>
            <a:off x="6991350" y="1349375"/>
            <a:ext cx="1865313"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84452" tIns="41485" rIns="84452" bIns="41485">
            <a:spAutoFit/>
          </a:bodyPr>
          <a:lstStyle/>
          <a:p>
            <a:pPr algn="ctr" defTabSz="854075" eaLnBrk="0" hangingPunct="0">
              <a:lnSpc>
                <a:spcPct val="90000"/>
              </a:lnSpc>
              <a:spcBef>
                <a:spcPct val="50000"/>
              </a:spcBef>
            </a:pPr>
            <a:r>
              <a:rPr lang="en-US" sz="2000" smtClean="0">
                <a:solidFill>
                  <a:srgbClr val="C00000"/>
                </a:solidFill>
              </a:rPr>
              <a:t>OBLIGATION PERIOD</a:t>
            </a:r>
          </a:p>
        </p:txBody>
      </p:sp>
      <p:sp>
        <p:nvSpPr>
          <p:cNvPr id="4108" name="Rectangle 11"/>
          <p:cNvSpPr>
            <a:spLocks noChangeArrowheads="1"/>
          </p:cNvSpPr>
          <p:nvPr/>
        </p:nvSpPr>
        <p:spPr bwMode="auto">
          <a:xfrm>
            <a:off x="266700" y="3705225"/>
            <a:ext cx="1343025"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84452" tIns="41485" rIns="84452" bIns="41485">
            <a:spAutoFit/>
          </a:bodyPr>
          <a:lstStyle/>
          <a:p>
            <a:pPr defTabSz="854075" eaLnBrk="0" hangingPunct="0">
              <a:lnSpc>
                <a:spcPct val="90000"/>
              </a:lnSpc>
            </a:pPr>
            <a:r>
              <a:rPr lang="en-US" smtClean="0">
                <a:solidFill>
                  <a:srgbClr val="C00000"/>
                </a:solidFill>
              </a:rPr>
              <a:t>O&amp;M</a:t>
            </a:r>
          </a:p>
        </p:txBody>
      </p:sp>
      <p:sp>
        <p:nvSpPr>
          <p:cNvPr id="4109" name="Rectangle 12"/>
          <p:cNvSpPr>
            <a:spLocks noChangeArrowheads="1"/>
          </p:cNvSpPr>
          <p:nvPr/>
        </p:nvSpPr>
        <p:spPr bwMode="auto">
          <a:xfrm>
            <a:off x="7123113" y="2065338"/>
            <a:ext cx="15049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84452" tIns="41485" rIns="84452" bIns="41485">
            <a:spAutoFit/>
          </a:bodyPr>
          <a:lstStyle/>
          <a:p>
            <a:pPr defTabSz="854075" eaLnBrk="0" hangingPunct="0">
              <a:lnSpc>
                <a:spcPct val="90000"/>
              </a:lnSpc>
              <a:spcAft>
                <a:spcPct val="30000"/>
              </a:spcAft>
            </a:pPr>
            <a:r>
              <a:rPr lang="en-US" smtClean="0">
                <a:solidFill>
                  <a:srgbClr val="000000"/>
                </a:solidFill>
              </a:rPr>
              <a:t>   </a:t>
            </a:r>
          </a:p>
        </p:txBody>
      </p:sp>
      <p:sp>
        <p:nvSpPr>
          <p:cNvPr id="4110" name="Line 13"/>
          <p:cNvSpPr>
            <a:spLocks noChangeShapeType="1"/>
          </p:cNvSpPr>
          <p:nvPr/>
        </p:nvSpPr>
        <p:spPr bwMode="auto">
          <a:xfrm>
            <a:off x="280988" y="3581400"/>
            <a:ext cx="855027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hangingPunct="0"/>
            <a:endParaRPr lang="en-US" sz="1400" smtClean="0">
              <a:solidFill>
                <a:srgbClr val="000000"/>
              </a:solidFill>
            </a:endParaRPr>
          </a:p>
        </p:txBody>
      </p:sp>
      <p:sp>
        <p:nvSpPr>
          <p:cNvPr id="4111" name="Line 14"/>
          <p:cNvSpPr>
            <a:spLocks noChangeShapeType="1"/>
          </p:cNvSpPr>
          <p:nvPr/>
        </p:nvSpPr>
        <p:spPr bwMode="auto">
          <a:xfrm flipV="1">
            <a:off x="228600" y="4876800"/>
            <a:ext cx="860742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hangingPunct="0"/>
            <a:endParaRPr lang="en-US" sz="1400" smtClean="0">
              <a:solidFill>
                <a:srgbClr val="000000"/>
              </a:solidFill>
            </a:endParaRPr>
          </a:p>
        </p:txBody>
      </p:sp>
      <p:sp>
        <p:nvSpPr>
          <p:cNvPr id="4112" name="Text Box 15"/>
          <p:cNvSpPr txBox="1">
            <a:spLocks noChangeArrowheads="1"/>
          </p:cNvSpPr>
          <p:nvPr/>
        </p:nvSpPr>
        <p:spPr bwMode="auto">
          <a:xfrm>
            <a:off x="1390650" y="1455738"/>
            <a:ext cx="3543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lnSpc>
                <a:spcPct val="90000"/>
              </a:lnSpc>
            </a:pPr>
            <a:r>
              <a:rPr lang="en-US" sz="2000" smtClean="0">
                <a:solidFill>
                  <a:srgbClr val="C00000"/>
                </a:solidFill>
              </a:rPr>
              <a:t>SCOPE OF WORK EFFORT</a:t>
            </a:r>
          </a:p>
        </p:txBody>
      </p:sp>
      <p:sp>
        <p:nvSpPr>
          <p:cNvPr id="4113" name="Text Box 16"/>
          <p:cNvSpPr txBox="1">
            <a:spLocks noChangeArrowheads="1"/>
          </p:cNvSpPr>
          <p:nvPr/>
        </p:nvSpPr>
        <p:spPr bwMode="auto">
          <a:xfrm>
            <a:off x="5048250" y="2190750"/>
            <a:ext cx="36385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tabLst>
                <a:tab pos="2000250" algn="l"/>
                <a:tab pos="2114550" algn="l"/>
              </a:tabLst>
              <a:defRPr sz="1400" b="1">
                <a:solidFill>
                  <a:schemeClr val="tx1"/>
                </a:solidFill>
                <a:latin typeface="Arial" charset="0"/>
              </a:defRPr>
            </a:lvl1pPr>
            <a:lvl2pPr marL="742950" indent="-285750">
              <a:tabLst>
                <a:tab pos="2000250" algn="l"/>
                <a:tab pos="2114550" algn="l"/>
              </a:tabLst>
              <a:defRPr sz="1400" b="1">
                <a:solidFill>
                  <a:schemeClr val="tx1"/>
                </a:solidFill>
                <a:latin typeface="Arial" charset="0"/>
              </a:defRPr>
            </a:lvl2pPr>
            <a:lvl3pPr marL="1143000" indent="-228600">
              <a:tabLst>
                <a:tab pos="2000250" algn="l"/>
                <a:tab pos="2114550" algn="l"/>
              </a:tabLst>
              <a:defRPr sz="1400" b="1">
                <a:solidFill>
                  <a:schemeClr val="tx1"/>
                </a:solidFill>
                <a:latin typeface="Arial" charset="0"/>
              </a:defRPr>
            </a:lvl3pPr>
            <a:lvl4pPr marL="1600200" indent="-228600">
              <a:tabLst>
                <a:tab pos="2000250" algn="l"/>
                <a:tab pos="2114550" algn="l"/>
              </a:tabLst>
              <a:defRPr sz="1400" b="1">
                <a:solidFill>
                  <a:schemeClr val="tx1"/>
                </a:solidFill>
                <a:latin typeface="Arial" charset="0"/>
              </a:defRPr>
            </a:lvl4pPr>
            <a:lvl5pPr marL="2057400" indent="-228600">
              <a:tabLst>
                <a:tab pos="2000250" algn="l"/>
                <a:tab pos="2114550" algn="l"/>
              </a:tabLst>
              <a:defRPr sz="1400" b="1">
                <a:solidFill>
                  <a:schemeClr val="tx1"/>
                </a:solidFill>
                <a:latin typeface="Arial" charset="0"/>
              </a:defRPr>
            </a:lvl5pPr>
            <a:lvl6pPr marL="2514600" indent="-228600" eaLnBrk="0" fontAlgn="base" hangingPunct="0">
              <a:spcBef>
                <a:spcPct val="0"/>
              </a:spcBef>
              <a:spcAft>
                <a:spcPct val="0"/>
              </a:spcAft>
              <a:tabLst>
                <a:tab pos="2000250" algn="l"/>
                <a:tab pos="2114550" algn="l"/>
              </a:tabLst>
              <a:defRPr sz="1400" b="1">
                <a:solidFill>
                  <a:schemeClr val="tx1"/>
                </a:solidFill>
                <a:latin typeface="Arial" charset="0"/>
              </a:defRPr>
            </a:lvl6pPr>
            <a:lvl7pPr marL="2971800" indent="-228600" eaLnBrk="0" fontAlgn="base" hangingPunct="0">
              <a:spcBef>
                <a:spcPct val="0"/>
              </a:spcBef>
              <a:spcAft>
                <a:spcPct val="0"/>
              </a:spcAft>
              <a:tabLst>
                <a:tab pos="2000250" algn="l"/>
                <a:tab pos="2114550" algn="l"/>
              </a:tabLst>
              <a:defRPr sz="1400" b="1">
                <a:solidFill>
                  <a:schemeClr val="tx1"/>
                </a:solidFill>
                <a:latin typeface="Arial" charset="0"/>
              </a:defRPr>
            </a:lvl7pPr>
            <a:lvl8pPr marL="3429000" indent="-228600" eaLnBrk="0" fontAlgn="base" hangingPunct="0">
              <a:spcBef>
                <a:spcPct val="0"/>
              </a:spcBef>
              <a:spcAft>
                <a:spcPct val="0"/>
              </a:spcAft>
              <a:tabLst>
                <a:tab pos="2000250" algn="l"/>
                <a:tab pos="2114550" algn="l"/>
              </a:tabLst>
              <a:defRPr sz="1400" b="1">
                <a:solidFill>
                  <a:schemeClr val="tx1"/>
                </a:solidFill>
                <a:latin typeface="Arial" charset="0"/>
              </a:defRPr>
            </a:lvl8pPr>
            <a:lvl9pPr marL="3886200" indent="-228600" eaLnBrk="0" fontAlgn="base" hangingPunct="0">
              <a:spcBef>
                <a:spcPct val="0"/>
              </a:spcBef>
              <a:spcAft>
                <a:spcPct val="0"/>
              </a:spcAft>
              <a:tabLst>
                <a:tab pos="2000250" algn="l"/>
                <a:tab pos="2114550" algn="l"/>
              </a:tabLst>
              <a:defRPr sz="1400" b="1">
                <a:solidFill>
                  <a:schemeClr val="tx1"/>
                </a:solidFill>
                <a:latin typeface="Arial" charset="0"/>
              </a:defRPr>
            </a:lvl9pPr>
          </a:lstStyle>
          <a:p>
            <a:pPr eaLnBrk="0" hangingPunct="0">
              <a:lnSpc>
                <a:spcPct val="90000"/>
              </a:lnSpc>
              <a:spcBef>
                <a:spcPct val="50000"/>
              </a:spcBef>
            </a:pPr>
            <a:endParaRPr lang="en-US" sz="1800" smtClean="0">
              <a:solidFill>
                <a:srgbClr val="FC0128"/>
              </a:solidFill>
            </a:endParaRPr>
          </a:p>
          <a:p>
            <a:pPr eaLnBrk="0" hangingPunct="0">
              <a:lnSpc>
                <a:spcPct val="90000"/>
              </a:lnSpc>
              <a:spcBef>
                <a:spcPct val="50000"/>
              </a:spcBef>
            </a:pPr>
            <a:endParaRPr lang="en-US" sz="1800" smtClean="0">
              <a:solidFill>
                <a:srgbClr val="FC0128"/>
              </a:solidFill>
            </a:endParaRPr>
          </a:p>
          <a:p>
            <a:pPr eaLnBrk="0" hangingPunct="0">
              <a:lnSpc>
                <a:spcPct val="90000"/>
              </a:lnSpc>
              <a:spcBef>
                <a:spcPct val="50000"/>
              </a:spcBef>
            </a:pPr>
            <a:endParaRPr lang="en-US" sz="1800" smtClean="0">
              <a:solidFill>
                <a:srgbClr val="FC0128"/>
              </a:solidFill>
            </a:endParaRPr>
          </a:p>
        </p:txBody>
      </p:sp>
      <p:sp>
        <p:nvSpPr>
          <p:cNvPr id="4114" name="Line 17"/>
          <p:cNvSpPr>
            <a:spLocks noChangeShapeType="1"/>
          </p:cNvSpPr>
          <p:nvPr/>
        </p:nvSpPr>
        <p:spPr bwMode="auto">
          <a:xfrm>
            <a:off x="280988" y="5657850"/>
            <a:ext cx="855027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hangingPunct="0"/>
            <a:endParaRPr lang="en-US" sz="1400" smtClean="0">
              <a:solidFill>
                <a:srgbClr val="000000"/>
              </a:solidFill>
            </a:endParaRPr>
          </a:p>
        </p:txBody>
      </p:sp>
      <p:sp>
        <p:nvSpPr>
          <p:cNvPr id="4115" name="Line 18"/>
          <p:cNvSpPr>
            <a:spLocks noChangeShapeType="1"/>
          </p:cNvSpPr>
          <p:nvPr/>
        </p:nvSpPr>
        <p:spPr bwMode="auto">
          <a:xfrm>
            <a:off x="261938" y="2781300"/>
            <a:ext cx="855027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hangingPunct="0"/>
            <a:endParaRPr lang="en-US" sz="1400" smtClean="0">
              <a:solidFill>
                <a:srgbClr val="000000"/>
              </a:solidFill>
            </a:endParaRPr>
          </a:p>
        </p:txBody>
      </p:sp>
      <p:sp>
        <p:nvSpPr>
          <p:cNvPr id="180243" name="Text Box 19"/>
          <p:cNvSpPr txBox="1">
            <a:spLocks noChangeArrowheads="1"/>
          </p:cNvSpPr>
          <p:nvPr/>
        </p:nvSpPr>
        <p:spPr bwMode="auto">
          <a:xfrm>
            <a:off x="1392238" y="2124075"/>
            <a:ext cx="3956050"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lnSpc>
                <a:spcPct val="90000"/>
              </a:lnSpc>
              <a:spcBef>
                <a:spcPct val="50000"/>
              </a:spcBef>
            </a:pPr>
            <a:r>
              <a:rPr lang="en-US" sz="1800" smtClean="0">
                <a:solidFill>
                  <a:srgbClr val="000000"/>
                </a:solidFill>
              </a:rPr>
              <a:t>RDT&amp;E Activities &amp; Exp, AIS E/SW @ R&amp;D Facilities</a:t>
            </a:r>
          </a:p>
        </p:txBody>
      </p:sp>
      <p:sp>
        <p:nvSpPr>
          <p:cNvPr id="180244" name="Text Box 20"/>
          <p:cNvSpPr txBox="1">
            <a:spLocks noChangeArrowheads="1"/>
          </p:cNvSpPr>
          <p:nvPr/>
        </p:nvSpPr>
        <p:spPr bwMode="auto">
          <a:xfrm>
            <a:off x="5483225" y="2124075"/>
            <a:ext cx="1466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lnSpc>
                <a:spcPct val="90000"/>
              </a:lnSpc>
            </a:pPr>
            <a:r>
              <a:rPr lang="en-US" sz="1800" smtClean="0">
                <a:solidFill>
                  <a:srgbClr val="0000FF"/>
                </a:solidFill>
              </a:rPr>
              <a:t>Incremental</a:t>
            </a:r>
          </a:p>
        </p:txBody>
      </p:sp>
      <p:sp>
        <p:nvSpPr>
          <p:cNvPr id="180245" name="Text Box 21"/>
          <p:cNvSpPr txBox="1">
            <a:spLocks noChangeArrowheads="1"/>
          </p:cNvSpPr>
          <p:nvPr/>
        </p:nvSpPr>
        <p:spPr bwMode="auto">
          <a:xfrm>
            <a:off x="7165975" y="2914650"/>
            <a:ext cx="1682750"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lnSpc>
                <a:spcPct val="90000"/>
              </a:lnSpc>
            </a:pPr>
            <a:r>
              <a:rPr lang="en-US" sz="1800" smtClean="0">
                <a:solidFill>
                  <a:srgbClr val="000000"/>
                </a:solidFill>
              </a:rPr>
              <a:t>3 Years</a:t>
            </a:r>
          </a:p>
          <a:p>
            <a:pPr eaLnBrk="0" hangingPunct="0">
              <a:lnSpc>
                <a:spcPct val="90000"/>
              </a:lnSpc>
            </a:pPr>
            <a:r>
              <a:rPr lang="en-US" sz="1800" smtClean="0">
                <a:solidFill>
                  <a:srgbClr val="000000"/>
                </a:solidFill>
              </a:rPr>
              <a:t>5 Years - SCN</a:t>
            </a:r>
          </a:p>
        </p:txBody>
      </p:sp>
      <p:sp>
        <p:nvSpPr>
          <p:cNvPr id="180246" name="Text Box 22"/>
          <p:cNvSpPr txBox="1">
            <a:spLocks noChangeArrowheads="1"/>
          </p:cNvSpPr>
          <p:nvPr/>
        </p:nvSpPr>
        <p:spPr bwMode="auto">
          <a:xfrm>
            <a:off x="1392238" y="3705225"/>
            <a:ext cx="3956050"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lnSpc>
                <a:spcPct val="90000"/>
              </a:lnSpc>
              <a:spcBef>
                <a:spcPct val="50000"/>
              </a:spcBef>
            </a:pPr>
            <a:r>
              <a:rPr lang="en-US" sz="1800" smtClean="0">
                <a:solidFill>
                  <a:srgbClr val="000000"/>
                </a:solidFill>
              </a:rPr>
              <a:t>Replenishment Spares, Civilian Salaries, Travel, Fuel, Supplies, Minor Const&lt;$</a:t>
            </a:r>
            <a:r>
              <a:rPr lang="en-US" sz="1800" smtClean="0">
                <a:solidFill>
                  <a:srgbClr val="006600"/>
                </a:solidFill>
              </a:rPr>
              <a:t>750</a:t>
            </a:r>
            <a:r>
              <a:rPr lang="en-US" sz="1800" smtClean="0">
                <a:solidFill>
                  <a:srgbClr val="000000"/>
                </a:solidFill>
              </a:rPr>
              <a:t>K, AIS E/SW &lt;$</a:t>
            </a:r>
            <a:r>
              <a:rPr lang="en-US" sz="1800" smtClean="0">
                <a:solidFill>
                  <a:srgbClr val="0000FF"/>
                </a:solidFill>
              </a:rPr>
              <a:t>250</a:t>
            </a:r>
            <a:r>
              <a:rPr lang="en-US" sz="1800" smtClean="0">
                <a:solidFill>
                  <a:srgbClr val="000000"/>
                </a:solidFill>
              </a:rPr>
              <a:t>K</a:t>
            </a:r>
          </a:p>
        </p:txBody>
      </p:sp>
      <p:sp>
        <p:nvSpPr>
          <p:cNvPr id="180247" name="Text Box 23"/>
          <p:cNvSpPr txBox="1">
            <a:spLocks noChangeArrowheads="1"/>
          </p:cNvSpPr>
          <p:nvPr/>
        </p:nvSpPr>
        <p:spPr bwMode="auto">
          <a:xfrm>
            <a:off x="5483225" y="3705225"/>
            <a:ext cx="958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lnSpc>
                <a:spcPct val="90000"/>
              </a:lnSpc>
            </a:pPr>
            <a:r>
              <a:rPr lang="en-US" sz="1800" smtClean="0">
                <a:solidFill>
                  <a:srgbClr val="660066"/>
                </a:solidFill>
              </a:rPr>
              <a:t>Annual</a:t>
            </a:r>
          </a:p>
        </p:txBody>
      </p:sp>
      <p:sp>
        <p:nvSpPr>
          <p:cNvPr id="180248" name="Text Box 24"/>
          <p:cNvSpPr txBox="1">
            <a:spLocks noChangeArrowheads="1"/>
          </p:cNvSpPr>
          <p:nvPr/>
        </p:nvSpPr>
        <p:spPr bwMode="auto">
          <a:xfrm>
            <a:off x="7165975" y="3705225"/>
            <a:ext cx="8699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lnSpc>
                <a:spcPct val="90000"/>
              </a:lnSpc>
            </a:pPr>
            <a:r>
              <a:rPr lang="en-US" sz="1800" smtClean="0">
                <a:solidFill>
                  <a:srgbClr val="000000"/>
                </a:solidFill>
              </a:rPr>
              <a:t>1 Year</a:t>
            </a:r>
          </a:p>
        </p:txBody>
      </p:sp>
      <p:sp>
        <p:nvSpPr>
          <p:cNvPr id="180249" name="Text Box 25"/>
          <p:cNvSpPr txBox="1">
            <a:spLocks noChangeArrowheads="1"/>
          </p:cNvSpPr>
          <p:nvPr/>
        </p:nvSpPr>
        <p:spPr bwMode="auto">
          <a:xfrm>
            <a:off x="7165975" y="4991100"/>
            <a:ext cx="8699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lnSpc>
                <a:spcPct val="90000"/>
              </a:lnSpc>
            </a:pPr>
            <a:r>
              <a:rPr lang="en-US" sz="1800" smtClean="0">
                <a:solidFill>
                  <a:srgbClr val="000000"/>
                </a:solidFill>
              </a:rPr>
              <a:t>1 Year</a:t>
            </a:r>
          </a:p>
        </p:txBody>
      </p:sp>
      <p:sp>
        <p:nvSpPr>
          <p:cNvPr id="180250" name="Text Box 26"/>
          <p:cNvSpPr txBox="1">
            <a:spLocks noChangeArrowheads="1"/>
          </p:cNvSpPr>
          <p:nvPr/>
        </p:nvSpPr>
        <p:spPr bwMode="auto">
          <a:xfrm>
            <a:off x="7165975" y="5781675"/>
            <a:ext cx="9969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lnSpc>
                <a:spcPct val="90000"/>
              </a:lnSpc>
            </a:pPr>
            <a:r>
              <a:rPr lang="en-US" sz="1800" smtClean="0">
                <a:solidFill>
                  <a:srgbClr val="000000"/>
                </a:solidFill>
              </a:rPr>
              <a:t>5 Years</a:t>
            </a:r>
          </a:p>
        </p:txBody>
      </p:sp>
      <p:sp>
        <p:nvSpPr>
          <p:cNvPr id="180251" name="Text Box 27"/>
          <p:cNvSpPr txBox="1">
            <a:spLocks noChangeArrowheads="1"/>
          </p:cNvSpPr>
          <p:nvPr/>
        </p:nvSpPr>
        <p:spPr bwMode="auto">
          <a:xfrm>
            <a:off x="7165975" y="2124075"/>
            <a:ext cx="9969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lnSpc>
                <a:spcPct val="90000"/>
              </a:lnSpc>
            </a:pPr>
            <a:r>
              <a:rPr lang="en-US" sz="1800" smtClean="0">
                <a:solidFill>
                  <a:srgbClr val="000000"/>
                </a:solidFill>
              </a:rPr>
              <a:t>2 Years</a:t>
            </a:r>
          </a:p>
        </p:txBody>
      </p:sp>
      <p:sp>
        <p:nvSpPr>
          <p:cNvPr id="180252" name="Text Box 28"/>
          <p:cNvSpPr txBox="1">
            <a:spLocks noChangeArrowheads="1"/>
          </p:cNvSpPr>
          <p:nvPr/>
        </p:nvSpPr>
        <p:spPr bwMode="auto">
          <a:xfrm>
            <a:off x="5483225" y="4991100"/>
            <a:ext cx="958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lnSpc>
                <a:spcPct val="90000"/>
              </a:lnSpc>
            </a:pPr>
            <a:r>
              <a:rPr lang="en-US" sz="1800" smtClean="0">
                <a:solidFill>
                  <a:srgbClr val="660066"/>
                </a:solidFill>
              </a:rPr>
              <a:t>Annual</a:t>
            </a:r>
          </a:p>
        </p:txBody>
      </p:sp>
      <p:sp>
        <p:nvSpPr>
          <p:cNvPr id="180253" name="Text Box 29"/>
          <p:cNvSpPr txBox="1">
            <a:spLocks noChangeArrowheads="1"/>
          </p:cNvSpPr>
          <p:nvPr/>
        </p:nvSpPr>
        <p:spPr bwMode="auto">
          <a:xfrm>
            <a:off x="5483225" y="5781675"/>
            <a:ext cx="590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lnSpc>
                <a:spcPct val="90000"/>
              </a:lnSpc>
            </a:pPr>
            <a:r>
              <a:rPr lang="en-US" sz="1800" smtClean="0">
                <a:solidFill>
                  <a:srgbClr val="006600"/>
                </a:solidFill>
              </a:rPr>
              <a:t>Full</a:t>
            </a:r>
          </a:p>
        </p:txBody>
      </p:sp>
      <p:sp>
        <p:nvSpPr>
          <p:cNvPr id="180254" name="Text Box 30"/>
          <p:cNvSpPr txBox="1">
            <a:spLocks noChangeArrowheads="1"/>
          </p:cNvSpPr>
          <p:nvPr/>
        </p:nvSpPr>
        <p:spPr bwMode="auto">
          <a:xfrm>
            <a:off x="5483225" y="2914650"/>
            <a:ext cx="590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lnSpc>
                <a:spcPct val="90000"/>
              </a:lnSpc>
            </a:pPr>
            <a:r>
              <a:rPr lang="en-US" sz="1800" smtClean="0">
                <a:solidFill>
                  <a:srgbClr val="006600"/>
                </a:solidFill>
              </a:rPr>
              <a:t>Full</a:t>
            </a:r>
          </a:p>
        </p:txBody>
      </p:sp>
      <p:sp>
        <p:nvSpPr>
          <p:cNvPr id="180255" name="Text Box 31"/>
          <p:cNvSpPr txBox="1">
            <a:spLocks noChangeArrowheads="1"/>
          </p:cNvSpPr>
          <p:nvPr/>
        </p:nvSpPr>
        <p:spPr bwMode="auto">
          <a:xfrm>
            <a:off x="1392238" y="4991100"/>
            <a:ext cx="3937000"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lnSpc>
                <a:spcPct val="90000"/>
              </a:lnSpc>
              <a:spcBef>
                <a:spcPct val="50000"/>
              </a:spcBef>
            </a:pPr>
            <a:r>
              <a:rPr lang="en-US" sz="1800" smtClean="0">
                <a:solidFill>
                  <a:srgbClr val="000000"/>
                </a:solidFill>
              </a:rPr>
              <a:t>Military Pay &amp; Allowances, PCS Moves, Retired Pay Accrual</a:t>
            </a:r>
          </a:p>
        </p:txBody>
      </p:sp>
      <p:sp>
        <p:nvSpPr>
          <p:cNvPr id="180256" name="Text Box 32"/>
          <p:cNvSpPr txBox="1">
            <a:spLocks noChangeArrowheads="1"/>
          </p:cNvSpPr>
          <p:nvPr/>
        </p:nvSpPr>
        <p:spPr bwMode="auto">
          <a:xfrm>
            <a:off x="1392238" y="5781675"/>
            <a:ext cx="3975100"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lnSpc>
                <a:spcPct val="90000"/>
              </a:lnSpc>
              <a:spcBef>
                <a:spcPct val="50000"/>
              </a:spcBef>
            </a:pPr>
            <a:r>
              <a:rPr lang="en-US" sz="1800" smtClean="0">
                <a:solidFill>
                  <a:srgbClr val="000000"/>
                </a:solidFill>
              </a:rPr>
              <a:t>Major Construction Projects &gt;$</a:t>
            </a:r>
            <a:r>
              <a:rPr lang="en-US" sz="1800" smtClean="0">
                <a:solidFill>
                  <a:srgbClr val="006600"/>
                </a:solidFill>
              </a:rPr>
              <a:t>750</a:t>
            </a:r>
            <a:r>
              <a:rPr lang="en-US" sz="1800" smtClean="0">
                <a:solidFill>
                  <a:srgbClr val="000000"/>
                </a:solidFill>
              </a:rPr>
              <a:t>K</a:t>
            </a:r>
          </a:p>
        </p:txBody>
      </p:sp>
      <p:sp>
        <p:nvSpPr>
          <p:cNvPr id="180257" name="Text Box 33"/>
          <p:cNvSpPr txBox="1">
            <a:spLocks noChangeArrowheads="1"/>
          </p:cNvSpPr>
          <p:nvPr/>
        </p:nvSpPr>
        <p:spPr bwMode="auto">
          <a:xfrm>
            <a:off x="1392238" y="2914650"/>
            <a:ext cx="3803650"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lnSpc>
                <a:spcPct val="90000"/>
              </a:lnSpc>
              <a:spcBef>
                <a:spcPct val="50000"/>
              </a:spcBef>
            </a:pPr>
            <a:r>
              <a:rPr lang="en-US" sz="1800" smtClean="0">
                <a:solidFill>
                  <a:srgbClr val="000000"/>
                </a:solidFill>
              </a:rPr>
              <a:t>Production Labor/HW, Initial Spares, AIS E/SW&gt;=$</a:t>
            </a:r>
            <a:r>
              <a:rPr lang="en-US" sz="1800" smtClean="0">
                <a:solidFill>
                  <a:srgbClr val="0000FF"/>
                </a:solidFill>
              </a:rPr>
              <a:t>250</a:t>
            </a:r>
            <a:r>
              <a:rPr lang="en-US" sz="1800" smtClean="0">
                <a:solidFill>
                  <a:srgbClr val="000000"/>
                </a:solidFill>
              </a:rPr>
              <a:t>K</a:t>
            </a:r>
          </a:p>
        </p:txBody>
      </p:sp>
      <p:sp>
        <p:nvSpPr>
          <p:cNvPr id="4131" name="Rectangle 34"/>
          <p:cNvSpPr>
            <a:spLocks noChangeArrowheads="1"/>
          </p:cNvSpPr>
          <p:nvPr/>
        </p:nvSpPr>
        <p:spPr bwMode="auto">
          <a:xfrm>
            <a:off x="266700" y="4991100"/>
            <a:ext cx="1343025"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84452" tIns="41485" rIns="84452" bIns="41485">
            <a:spAutoFit/>
          </a:bodyPr>
          <a:lstStyle/>
          <a:p>
            <a:pPr defTabSz="854075" eaLnBrk="0" hangingPunct="0">
              <a:lnSpc>
                <a:spcPct val="90000"/>
              </a:lnSpc>
            </a:pPr>
            <a:r>
              <a:rPr lang="en-US" smtClean="0">
                <a:solidFill>
                  <a:srgbClr val="C00000"/>
                </a:solidFill>
              </a:rPr>
              <a:t>MILPERS</a:t>
            </a:r>
          </a:p>
        </p:txBody>
      </p:sp>
      <p:sp>
        <p:nvSpPr>
          <p:cNvPr id="4132" name="Rectangle 35"/>
          <p:cNvSpPr>
            <a:spLocks noChangeArrowheads="1"/>
          </p:cNvSpPr>
          <p:nvPr/>
        </p:nvSpPr>
        <p:spPr bwMode="auto">
          <a:xfrm>
            <a:off x="266700" y="5781675"/>
            <a:ext cx="1343025"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84452" tIns="41485" rIns="84452" bIns="41485">
            <a:spAutoFit/>
          </a:bodyPr>
          <a:lstStyle/>
          <a:p>
            <a:pPr defTabSz="854075" eaLnBrk="0" hangingPunct="0">
              <a:lnSpc>
                <a:spcPct val="90000"/>
              </a:lnSpc>
            </a:pPr>
            <a:r>
              <a:rPr lang="en-US" smtClean="0">
                <a:solidFill>
                  <a:srgbClr val="C00000"/>
                </a:solidFill>
              </a:rPr>
              <a:t>MILCON</a:t>
            </a:r>
          </a:p>
        </p:txBody>
      </p:sp>
      <p:sp>
        <p:nvSpPr>
          <p:cNvPr id="4133" name="Rectangle 36"/>
          <p:cNvSpPr>
            <a:spLocks noChangeArrowheads="1"/>
          </p:cNvSpPr>
          <p:nvPr/>
        </p:nvSpPr>
        <p:spPr bwMode="auto">
          <a:xfrm>
            <a:off x="266700" y="2124075"/>
            <a:ext cx="1343025"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84452" tIns="41485" rIns="84452" bIns="41485">
            <a:spAutoFit/>
          </a:bodyPr>
          <a:lstStyle/>
          <a:p>
            <a:pPr defTabSz="854075" eaLnBrk="0" hangingPunct="0">
              <a:lnSpc>
                <a:spcPct val="90000"/>
              </a:lnSpc>
            </a:pPr>
            <a:r>
              <a:rPr lang="en-US" smtClean="0">
                <a:solidFill>
                  <a:srgbClr val="C00000"/>
                </a:solidFill>
              </a:rPr>
              <a:t>RDT &amp; E</a:t>
            </a:r>
          </a:p>
        </p:txBody>
      </p:sp>
      <p:sp>
        <p:nvSpPr>
          <p:cNvPr id="4134" name="Rectangle 37"/>
          <p:cNvSpPr>
            <a:spLocks noChangeArrowheads="1"/>
          </p:cNvSpPr>
          <p:nvPr/>
        </p:nvSpPr>
        <p:spPr bwMode="auto">
          <a:xfrm>
            <a:off x="266700" y="2914650"/>
            <a:ext cx="134302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84452" tIns="41485" rIns="84452" bIns="41485">
            <a:spAutoFit/>
          </a:bodyPr>
          <a:lstStyle/>
          <a:p>
            <a:pPr defTabSz="854075" eaLnBrk="0" hangingPunct="0">
              <a:lnSpc>
                <a:spcPct val="90000"/>
              </a:lnSpc>
            </a:pPr>
            <a:r>
              <a:rPr lang="en-US" smtClean="0">
                <a:solidFill>
                  <a:srgbClr val="C00000"/>
                </a:solidFill>
              </a:rPr>
              <a:t>PROC</a:t>
            </a:r>
          </a:p>
          <a:p>
            <a:pPr defTabSz="854075" eaLnBrk="0" hangingPunct="0">
              <a:lnSpc>
                <a:spcPct val="90000"/>
              </a:lnSpc>
            </a:pPr>
            <a:r>
              <a:rPr lang="en-US" smtClean="0">
                <a:solidFill>
                  <a:srgbClr val="C00000"/>
                </a:solidFill>
              </a:rPr>
              <a:t>(SCN)</a:t>
            </a:r>
          </a:p>
        </p:txBody>
      </p:sp>
    </p:spTree>
    <p:extLst>
      <p:ext uri="{BB962C8B-B14F-4D97-AF65-F5344CB8AC3E}">
        <p14:creationId xmlns:p14="http://schemas.microsoft.com/office/powerpoint/2010/main" val="263779276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0243"/>
                                        </p:tgtEl>
                                        <p:attrNameLst>
                                          <p:attrName>style.visibility</p:attrName>
                                        </p:attrNameLst>
                                      </p:cBhvr>
                                      <p:to>
                                        <p:strVal val="visible"/>
                                      </p:to>
                                    </p:set>
                                    <p:anim calcmode="lin" valueType="num">
                                      <p:cBhvr additive="base">
                                        <p:cTn id="7" dur="500" fill="hold"/>
                                        <p:tgtEl>
                                          <p:spTgt spid="180243"/>
                                        </p:tgtEl>
                                        <p:attrNameLst>
                                          <p:attrName>ppt_x</p:attrName>
                                        </p:attrNameLst>
                                      </p:cBhvr>
                                      <p:tavLst>
                                        <p:tav tm="0">
                                          <p:val>
                                            <p:strVal val="#ppt_x"/>
                                          </p:val>
                                        </p:tav>
                                        <p:tav tm="100000">
                                          <p:val>
                                            <p:strVal val="#ppt_x"/>
                                          </p:val>
                                        </p:tav>
                                      </p:tavLst>
                                    </p:anim>
                                    <p:anim calcmode="lin" valueType="num">
                                      <p:cBhvr additive="base">
                                        <p:cTn id="8" dur="500" fill="hold"/>
                                        <p:tgtEl>
                                          <p:spTgt spid="18024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0244"/>
                                        </p:tgtEl>
                                        <p:attrNameLst>
                                          <p:attrName>style.visibility</p:attrName>
                                        </p:attrNameLst>
                                      </p:cBhvr>
                                      <p:to>
                                        <p:strVal val="visible"/>
                                      </p:to>
                                    </p:set>
                                    <p:anim calcmode="lin" valueType="num">
                                      <p:cBhvr additive="base">
                                        <p:cTn id="13" dur="500" fill="hold"/>
                                        <p:tgtEl>
                                          <p:spTgt spid="180244"/>
                                        </p:tgtEl>
                                        <p:attrNameLst>
                                          <p:attrName>ppt_x</p:attrName>
                                        </p:attrNameLst>
                                      </p:cBhvr>
                                      <p:tavLst>
                                        <p:tav tm="0">
                                          <p:val>
                                            <p:strVal val="#ppt_x"/>
                                          </p:val>
                                        </p:tav>
                                        <p:tav tm="100000">
                                          <p:val>
                                            <p:strVal val="#ppt_x"/>
                                          </p:val>
                                        </p:tav>
                                      </p:tavLst>
                                    </p:anim>
                                    <p:anim calcmode="lin" valueType="num">
                                      <p:cBhvr additive="base">
                                        <p:cTn id="14" dur="500" fill="hold"/>
                                        <p:tgtEl>
                                          <p:spTgt spid="18024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0251"/>
                                        </p:tgtEl>
                                        <p:attrNameLst>
                                          <p:attrName>style.visibility</p:attrName>
                                        </p:attrNameLst>
                                      </p:cBhvr>
                                      <p:to>
                                        <p:strVal val="visible"/>
                                      </p:to>
                                    </p:set>
                                    <p:anim calcmode="lin" valueType="num">
                                      <p:cBhvr additive="base">
                                        <p:cTn id="19" dur="500" fill="hold"/>
                                        <p:tgtEl>
                                          <p:spTgt spid="180251"/>
                                        </p:tgtEl>
                                        <p:attrNameLst>
                                          <p:attrName>ppt_x</p:attrName>
                                        </p:attrNameLst>
                                      </p:cBhvr>
                                      <p:tavLst>
                                        <p:tav tm="0">
                                          <p:val>
                                            <p:strVal val="#ppt_x"/>
                                          </p:val>
                                        </p:tav>
                                        <p:tav tm="100000">
                                          <p:val>
                                            <p:strVal val="#ppt_x"/>
                                          </p:val>
                                        </p:tav>
                                      </p:tavLst>
                                    </p:anim>
                                    <p:anim calcmode="lin" valueType="num">
                                      <p:cBhvr additive="base">
                                        <p:cTn id="20" dur="500" fill="hold"/>
                                        <p:tgtEl>
                                          <p:spTgt spid="180251"/>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0257"/>
                                        </p:tgtEl>
                                        <p:attrNameLst>
                                          <p:attrName>style.visibility</p:attrName>
                                        </p:attrNameLst>
                                      </p:cBhvr>
                                      <p:to>
                                        <p:strVal val="visible"/>
                                      </p:to>
                                    </p:set>
                                    <p:anim calcmode="lin" valueType="num">
                                      <p:cBhvr additive="base">
                                        <p:cTn id="25" dur="500" fill="hold"/>
                                        <p:tgtEl>
                                          <p:spTgt spid="180257"/>
                                        </p:tgtEl>
                                        <p:attrNameLst>
                                          <p:attrName>ppt_x</p:attrName>
                                        </p:attrNameLst>
                                      </p:cBhvr>
                                      <p:tavLst>
                                        <p:tav tm="0">
                                          <p:val>
                                            <p:strVal val="#ppt_x"/>
                                          </p:val>
                                        </p:tav>
                                        <p:tav tm="100000">
                                          <p:val>
                                            <p:strVal val="#ppt_x"/>
                                          </p:val>
                                        </p:tav>
                                      </p:tavLst>
                                    </p:anim>
                                    <p:anim calcmode="lin" valueType="num">
                                      <p:cBhvr additive="base">
                                        <p:cTn id="26" dur="500" fill="hold"/>
                                        <p:tgtEl>
                                          <p:spTgt spid="180257"/>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80254"/>
                                        </p:tgtEl>
                                        <p:attrNameLst>
                                          <p:attrName>style.visibility</p:attrName>
                                        </p:attrNameLst>
                                      </p:cBhvr>
                                      <p:to>
                                        <p:strVal val="visible"/>
                                      </p:to>
                                    </p:set>
                                    <p:anim calcmode="lin" valueType="num">
                                      <p:cBhvr additive="base">
                                        <p:cTn id="31" dur="500" fill="hold"/>
                                        <p:tgtEl>
                                          <p:spTgt spid="180254"/>
                                        </p:tgtEl>
                                        <p:attrNameLst>
                                          <p:attrName>ppt_x</p:attrName>
                                        </p:attrNameLst>
                                      </p:cBhvr>
                                      <p:tavLst>
                                        <p:tav tm="0">
                                          <p:val>
                                            <p:strVal val="#ppt_x"/>
                                          </p:val>
                                        </p:tav>
                                        <p:tav tm="100000">
                                          <p:val>
                                            <p:strVal val="#ppt_x"/>
                                          </p:val>
                                        </p:tav>
                                      </p:tavLst>
                                    </p:anim>
                                    <p:anim calcmode="lin" valueType="num">
                                      <p:cBhvr additive="base">
                                        <p:cTn id="32" dur="500" fill="hold"/>
                                        <p:tgtEl>
                                          <p:spTgt spid="180254"/>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0245"/>
                                        </p:tgtEl>
                                        <p:attrNameLst>
                                          <p:attrName>style.visibility</p:attrName>
                                        </p:attrNameLst>
                                      </p:cBhvr>
                                      <p:to>
                                        <p:strVal val="visible"/>
                                      </p:to>
                                    </p:set>
                                    <p:anim calcmode="lin" valueType="num">
                                      <p:cBhvr additive="base">
                                        <p:cTn id="37" dur="500" fill="hold"/>
                                        <p:tgtEl>
                                          <p:spTgt spid="180245"/>
                                        </p:tgtEl>
                                        <p:attrNameLst>
                                          <p:attrName>ppt_x</p:attrName>
                                        </p:attrNameLst>
                                      </p:cBhvr>
                                      <p:tavLst>
                                        <p:tav tm="0">
                                          <p:val>
                                            <p:strVal val="#ppt_x"/>
                                          </p:val>
                                        </p:tav>
                                        <p:tav tm="100000">
                                          <p:val>
                                            <p:strVal val="#ppt_x"/>
                                          </p:val>
                                        </p:tav>
                                      </p:tavLst>
                                    </p:anim>
                                    <p:anim calcmode="lin" valueType="num">
                                      <p:cBhvr additive="base">
                                        <p:cTn id="38" dur="500" fill="hold"/>
                                        <p:tgtEl>
                                          <p:spTgt spid="180245"/>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80246"/>
                                        </p:tgtEl>
                                        <p:attrNameLst>
                                          <p:attrName>style.visibility</p:attrName>
                                        </p:attrNameLst>
                                      </p:cBhvr>
                                      <p:to>
                                        <p:strVal val="visible"/>
                                      </p:to>
                                    </p:set>
                                    <p:anim calcmode="lin" valueType="num">
                                      <p:cBhvr additive="base">
                                        <p:cTn id="43" dur="500" fill="hold"/>
                                        <p:tgtEl>
                                          <p:spTgt spid="180246"/>
                                        </p:tgtEl>
                                        <p:attrNameLst>
                                          <p:attrName>ppt_x</p:attrName>
                                        </p:attrNameLst>
                                      </p:cBhvr>
                                      <p:tavLst>
                                        <p:tav tm="0">
                                          <p:val>
                                            <p:strVal val="#ppt_x"/>
                                          </p:val>
                                        </p:tav>
                                        <p:tav tm="100000">
                                          <p:val>
                                            <p:strVal val="#ppt_x"/>
                                          </p:val>
                                        </p:tav>
                                      </p:tavLst>
                                    </p:anim>
                                    <p:anim calcmode="lin" valueType="num">
                                      <p:cBhvr additive="base">
                                        <p:cTn id="44" dur="500" fill="hold"/>
                                        <p:tgtEl>
                                          <p:spTgt spid="180246"/>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80247"/>
                                        </p:tgtEl>
                                        <p:attrNameLst>
                                          <p:attrName>style.visibility</p:attrName>
                                        </p:attrNameLst>
                                      </p:cBhvr>
                                      <p:to>
                                        <p:strVal val="visible"/>
                                      </p:to>
                                    </p:set>
                                    <p:anim calcmode="lin" valueType="num">
                                      <p:cBhvr additive="base">
                                        <p:cTn id="49" dur="500" fill="hold"/>
                                        <p:tgtEl>
                                          <p:spTgt spid="180247"/>
                                        </p:tgtEl>
                                        <p:attrNameLst>
                                          <p:attrName>ppt_x</p:attrName>
                                        </p:attrNameLst>
                                      </p:cBhvr>
                                      <p:tavLst>
                                        <p:tav tm="0">
                                          <p:val>
                                            <p:strVal val="#ppt_x"/>
                                          </p:val>
                                        </p:tav>
                                        <p:tav tm="100000">
                                          <p:val>
                                            <p:strVal val="#ppt_x"/>
                                          </p:val>
                                        </p:tav>
                                      </p:tavLst>
                                    </p:anim>
                                    <p:anim calcmode="lin" valueType="num">
                                      <p:cBhvr additive="base">
                                        <p:cTn id="50" dur="500" fill="hold"/>
                                        <p:tgtEl>
                                          <p:spTgt spid="180247"/>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80248"/>
                                        </p:tgtEl>
                                        <p:attrNameLst>
                                          <p:attrName>style.visibility</p:attrName>
                                        </p:attrNameLst>
                                      </p:cBhvr>
                                      <p:to>
                                        <p:strVal val="visible"/>
                                      </p:to>
                                    </p:set>
                                    <p:anim calcmode="lin" valueType="num">
                                      <p:cBhvr additive="base">
                                        <p:cTn id="55" dur="500" fill="hold"/>
                                        <p:tgtEl>
                                          <p:spTgt spid="180248"/>
                                        </p:tgtEl>
                                        <p:attrNameLst>
                                          <p:attrName>ppt_x</p:attrName>
                                        </p:attrNameLst>
                                      </p:cBhvr>
                                      <p:tavLst>
                                        <p:tav tm="0">
                                          <p:val>
                                            <p:strVal val="#ppt_x"/>
                                          </p:val>
                                        </p:tav>
                                        <p:tav tm="100000">
                                          <p:val>
                                            <p:strVal val="#ppt_x"/>
                                          </p:val>
                                        </p:tav>
                                      </p:tavLst>
                                    </p:anim>
                                    <p:anim calcmode="lin" valueType="num">
                                      <p:cBhvr additive="base">
                                        <p:cTn id="56" dur="500" fill="hold"/>
                                        <p:tgtEl>
                                          <p:spTgt spid="180248"/>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80255"/>
                                        </p:tgtEl>
                                        <p:attrNameLst>
                                          <p:attrName>style.visibility</p:attrName>
                                        </p:attrNameLst>
                                      </p:cBhvr>
                                      <p:to>
                                        <p:strVal val="visible"/>
                                      </p:to>
                                    </p:set>
                                    <p:anim calcmode="lin" valueType="num">
                                      <p:cBhvr additive="base">
                                        <p:cTn id="61" dur="500" fill="hold"/>
                                        <p:tgtEl>
                                          <p:spTgt spid="180255"/>
                                        </p:tgtEl>
                                        <p:attrNameLst>
                                          <p:attrName>ppt_x</p:attrName>
                                        </p:attrNameLst>
                                      </p:cBhvr>
                                      <p:tavLst>
                                        <p:tav tm="0">
                                          <p:val>
                                            <p:strVal val="#ppt_x"/>
                                          </p:val>
                                        </p:tav>
                                        <p:tav tm="100000">
                                          <p:val>
                                            <p:strVal val="#ppt_x"/>
                                          </p:val>
                                        </p:tav>
                                      </p:tavLst>
                                    </p:anim>
                                    <p:anim calcmode="lin" valueType="num">
                                      <p:cBhvr additive="base">
                                        <p:cTn id="62" dur="500" fill="hold"/>
                                        <p:tgtEl>
                                          <p:spTgt spid="180255"/>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80252"/>
                                        </p:tgtEl>
                                        <p:attrNameLst>
                                          <p:attrName>style.visibility</p:attrName>
                                        </p:attrNameLst>
                                      </p:cBhvr>
                                      <p:to>
                                        <p:strVal val="visible"/>
                                      </p:to>
                                    </p:set>
                                    <p:anim calcmode="lin" valueType="num">
                                      <p:cBhvr additive="base">
                                        <p:cTn id="67" dur="500" fill="hold"/>
                                        <p:tgtEl>
                                          <p:spTgt spid="180252"/>
                                        </p:tgtEl>
                                        <p:attrNameLst>
                                          <p:attrName>ppt_x</p:attrName>
                                        </p:attrNameLst>
                                      </p:cBhvr>
                                      <p:tavLst>
                                        <p:tav tm="0">
                                          <p:val>
                                            <p:strVal val="#ppt_x"/>
                                          </p:val>
                                        </p:tav>
                                        <p:tav tm="100000">
                                          <p:val>
                                            <p:strVal val="#ppt_x"/>
                                          </p:val>
                                        </p:tav>
                                      </p:tavLst>
                                    </p:anim>
                                    <p:anim calcmode="lin" valueType="num">
                                      <p:cBhvr additive="base">
                                        <p:cTn id="68" dur="500" fill="hold"/>
                                        <p:tgtEl>
                                          <p:spTgt spid="180252"/>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80249"/>
                                        </p:tgtEl>
                                        <p:attrNameLst>
                                          <p:attrName>style.visibility</p:attrName>
                                        </p:attrNameLst>
                                      </p:cBhvr>
                                      <p:to>
                                        <p:strVal val="visible"/>
                                      </p:to>
                                    </p:set>
                                    <p:anim calcmode="lin" valueType="num">
                                      <p:cBhvr additive="base">
                                        <p:cTn id="73" dur="500" fill="hold"/>
                                        <p:tgtEl>
                                          <p:spTgt spid="180249"/>
                                        </p:tgtEl>
                                        <p:attrNameLst>
                                          <p:attrName>ppt_x</p:attrName>
                                        </p:attrNameLst>
                                      </p:cBhvr>
                                      <p:tavLst>
                                        <p:tav tm="0">
                                          <p:val>
                                            <p:strVal val="#ppt_x"/>
                                          </p:val>
                                        </p:tav>
                                        <p:tav tm="100000">
                                          <p:val>
                                            <p:strVal val="#ppt_x"/>
                                          </p:val>
                                        </p:tav>
                                      </p:tavLst>
                                    </p:anim>
                                    <p:anim calcmode="lin" valueType="num">
                                      <p:cBhvr additive="base">
                                        <p:cTn id="74" dur="500" fill="hold"/>
                                        <p:tgtEl>
                                          <p:spTgt spid="180249"/>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80256"/>
                                        </p:tgtEl>
                                        <p:attrNameLst>
                                          <p:attrName>style.visibility</p:attrName>
                                        </p:attrNameLst>
                                      </p:cBhvr>
                                      <p:to>
                                        <p:strVal val="visible"/>
                                      </p:to>
                                    </p:set>
                                    <p:anim calcmode="lin" valueType="num">
                                      <p:cBhvr additive="base">
                                        <p:cTn id="79" dur="500" fill="hold"/>
                                        <p:tgtEl>
                                          <p:spTgt spid="180256"/>
                                        </p:tgtEl>
                                        <p:attrNameLst>
                                          <p:attrName>ppt_x</p:attrName>
                                        </p:attrNameLst>
                                      </p:cBhvr>
                                      <p:tavLst>
                                        <p:tav tm="0">
                                          <p:val>
                                            <p:strVal val="#ppt_x"/>
                                          </p:val>
                                        </p:tav>
                                        <p:tav tm="100000">
                                          <p:val>
                                            <p:strVal val="#ppt_x"/>
                                          </p:val>
                                        </p:tav>
                                      </p:tavLst>
                                    </p:anim>
                                    <p:anim calcmode="lin" valueType="num">
                                      <p:cBhvr additive="base">
                                        <p:cTn id="80" dur="500" fill="hold"/>
                                        <p:tgtEl>
                                          <p:spTgt spid="180256"/>
                                        </p:tgtEl>
                                        <p:attrNameLst>
                                          <p:attrName>ppt_y</p:attrName>
                                        </p:attrNameLst>
                                      </p:cBhvr>
                                      <p:tavLst>
                                        <p:tav tm="0">
                                          <p:val>
                                            <p:strVal val="1+#ppt_h/2"/>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80253"/>
                                        </p:tgtEl>
                                        <p:attrNameLst>
                                          <p:attrName>style.visibility</p:attrName>
                                        </p:attrNameLst>
                                      </p:cBhvr>
                                      <p:to>
                                        <p:strVal val="visible"/>
                                      </p:to>
                                    </p:set>
                                    <p:anim calcmode="lin" valueType="num">
                                      <p:cBhvr additive="base">
                                        <p:cTn id="85" dur="500" fill="hold"/>
                                        <p:tgtEl>
                                          <p:spTgt spid="180253"/>
                                        </p:tgtEl>
                                        <p:attrNameLst>
                                          <p:attrName>ppt_x</p:attrName>
                                        </p:attrNameLst>
                                      </p:cBhvr>
                                      <p:tavLst>
                                        <p:tav tm="0">
                                          <p:val>
                                            <p:strVal val="#ppt_x"/>
                                          </p:val>
                                        </p:tav>
                                        <p:tav tm="100000">
                                          <p:val>
                                            <p:strVal val="#ppt_x"/>
                                          </p:val>
                                        </p:tav>
                                      </p:tavLst>
                                    </p:anim>
                                    <p:anim calcmode="lin" valueType="num">
                                      <p:cBhvr additive="base">
                                        <p:cTn id="86" dur="500" fill="hold"/>
                                        <p:tgtEl>
                                          <p:spTgt spid="180253"/>
                                        </p:tgtEl>
                                        <p:attrNameLst>
                                          <p:attrName>ppt_y</p:attrName>
                                        </p:attrNameLst>
                                      </p:cBhvr>
                                      <p:tavLst>
                                        <p:tav tm="0">
                                          <p:val>
                                            <p:strVal val="1+#ppt_h/2"/>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80250"/>
                                        </p:tgtEl>
                                        <p:attrNameLst>
                                          <p:attrName>style.visibility</p:attrName>
                                        </p:attrNameLst>
                                      </p:cBhvr>
                                      <p:to>
                                        <p:strVal val="visible"/>
                                      </p:to>
                                    </p:set>
                                    <p:anim calcmode="lin" valueType="num">
                                      <p:cBhvr additive="base">
                                        <p:cTn id="91" dur="500" fill="hold"/>
                                        <p:tgtEl>
                                          <p:spTgt spid="180250"/>
                                        </p:tgtEl>
                                        <p:attrNameLst>
                                          <p:attrName>ppt_x</p:attrName>
                                        </p:attrNameLst>
                                      </p:cBhvr>
                                      <p:tavLst>
                                        <p:tav tm="0">
                                          <p:val>
                                            <p:strVal val="#ppt_x"/>
                                          </p:val>
                                        </p:tav>
                                        <p:tav tm="100000">
                                          <p:val>
                                            <p:strVal val="#ppt_x"/>
                                          </p:val>
                                        </p:tav>
                                      </p:tavLst>
                                    </p:anim>
                                    <p:anim calcmode="lin" valueType="num">
                                      <p:cBhvr additive="base">
                                        <p:cTn id="92" dur="500" fill="hold"/>
                                        <p:tgtEl>
                                          <p:spTgt spid="1802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43" grpId="0" autoUpdateAnimBg="0"/>
      <p:bldP spid="180244" grpId="0" autoUpdateAnimBg="0"/>
      <p:bldP spid="180245" grpId="0" autoUpdateAnimBg="0"/>
      <p:bldP spid="180246" grpId="0" autoUpdateAnimBg="0"/>
      <p:bldP spid="180247" grpId="0" autoUpdateAnimBg="0"/>
      <p:bldP spid="180248" grpId="0" autoUpdateAnimBg="0"/>
      <p:bldP spid="180249" grpId="0" autoUpdateAnimBg="0"/>
      <p:bldP spid="180250" grpId="0" autoUpdateAnimBg="0"/>
      <p:bldP spid="180251" grpId="0" autoUpdateAnimBg="0"/>
      <p:bldP spid="180252" grpId="0" autoUpdateAnimBg="0"/>
      <p:bldP spid="180253" grpId="0" autoUpdateAnimBg="0"/>
      <p:bldP spid="180254" grpId="0" autoUpdateAnimBg="0"/>
      <p:bldP spid="180255" grpId="0" autoUpdateAnimBg="0"/>
      <p:bldP spid="180256" grpId="0" autoUpdateAnimBg="0"/>
      <p:bldP spid="180257"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p:cNvSpPr>
            <a:spLocks noGrp="1" noChangeArrowheads="1"/>
          </p:cNvSpPr>
          <p:nvPr>
            <p:ph type="title"/>
          </p:nvPr>
        </p:nvSpPr>
        <p:spPr>
          <a:xfrm>
            <a:off x="1694234" y="343199"/>
            <a:ext cx="7068766" cy="373042"/>
          </a:xfrm>
        </p:spPr>
        <p:txBody>
          <a:bodyPr wrap="square" lIns="91434" tIns="45717" rIns="91434" bIns="45717"/>
          <a:lstStyle/>
          <a:p>
            <a:r>
              <a:rPr lang="en-US" sz="2800" dirty="0">
                <a:solidFill>
                  <a:srgbClr val="0066CC"/>
                </a:solidFill>
              </a:rPr>
              <a:t>Underlying Assumptions in Budgeting</a:t>
            </a:r>
          </a:p>
        </p:txBody>
      </p:sp>
      <p:sp>
        <p:nvSpPr>
          <p:cNvPr id="343044" name="Text Box 4"/>
          <p:cNvSpPr txBox="1">
            <a:spLocks noChangeArrowheads="1"/>
          </p:cNvSpPr>
          <p:nvPr/>
        </p:nvSpPr>
        <p:spPr bwMode="auto">
          <a:xfrm>
            <a:off x="565974" y="3939321"/>
            <a:ext cx="7739385" cy="212365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366713" indent="-366713" algn="l" defTabSz="979488">
              <a:tabLst>
                <a:tab pos="366713" algn="l"/>
              </a:tabLst>
              <a:defRPr sz="2400">
                <a:solidFill>
                  <a:schemeClr val="tx1"/>
                </a:solidFill>
                <a:latin typeface="Times New Roman" pitchFamily="18" charset="0"/>
              </a:defRPr>
            </a:lvl1pPr>
            <a:lvl2pPr marL="490538" algn="l" defTabSz="979488">
              <a:tabLst>
                <a:tab pos="366713" algn="l"/>
              </a:tabLst>
              <a:defRPr sz="2400">
                <a:solidFill>
                  <a:schemeClr val="tx1"/>
                </a:solidFill>
                <a:latin typeface="Times New Roman" pitchFamily="18" charset="0"/>
              </a:defRPr>
            </a:lvl2pPr>
            <a:lvl3pPr marL="979488" algn="l" defTabSz="979488">
              <a:tabLst>
                <a:tab pos="366713" algn="l"/>
              </a:tabLst>
              <a:defRPr sz="2400">
                <a:solidFill>
                  <a:schemeClr val="tx1"/>
                </a:solidFill>
                <a:latin typeface="Times New Roman" pitchFamily="18" charset="0"/>
              </a:defRPr>
            </a:lvl3pPr>
            <a:lvl4pPr marL="1470025" algn="l" defTabSz="979488">
              <a:tabLst>
                <a:tab pos="366713" algn="l"/>
              </a:tabLst>
              <a:defRPr sz="2400">
                <a:solidFill>
                  <a:schemeClr val="tx1"/>
                </a:solidFill>
                <a:latin typeface="Times New Roman" pitchFamily="18" charset="0"/>
              </a:defRPr>
            </a:lvl4pPr>
            <a:lvl5pPr marL="1958975" algn="l" defTabSz="979488">
              <a:tabLst>
                <a:tab pos="366713" algn="l"/>
              </a:tabLst>
              <a:defRPr sz="2400">
                <a:solidFill>
                  <a:schemeClr val="tx1"/>
                </a:solidFill>
                <a:latin typeface="Times New Roman" pitchFamily="18" charset="0"/>
              </a:defRPr>
            </a:lvl5pPr>
            <a:lvl6pPr marL="2416175" defTabSz="979488" eaLnBrk="0" fontAlgn="base" hangingPunct="0">
              <a:spcBef>
                <a:spcPct val="0"/>
              </a:spcBef>
              <a:spcAft>
                <a:spcPct val="0"/>
              </a:spcAft>
              <a:tabLst>
                <a:tab pos="366713" algn="l"/>
              </a:tabLst>
              <a:defRPr sz="2400">
                <a:solidFill>
                  <a:schemeClr val="tx1"/>
                </a:solidFill>
                <a:latin typeface="Times New Roman" pitchFamily="18" charset="0"/>
              </a:defRPr>
            </a:lvl6pPr>
            <a:lvl7pPr marL="2873375" defTabSz="979488" eaLnBrk="0" fontAlgn="base" hangingPunct="0">
              <a:spcBef>
                <a:spcPct val="0"/>
              </a:spcBef>
              <a:spcAft>
                <a:spcPct val="0"/>
              </a:spcAft>
              <a:tabLst>
                <a:tab pos="366713" algn="l"/>
              </a:tabLst>
              <a:defRPr sz="2400">
                <a:solidFill>
                  <a:schemeClr val="tx1"/>
                </a:solidFill>
                <a:latin typeface="Times New Roman" pitchFamily="18" charset="0"/>
              </a:defRPr>
            </a:lvl7pPr>
            <a:lvl8pPr marL="3330575" defTabSz="979488" eaLnBrk="0" fontAlgn="base" hangingPunct="0">
              <a:spcBef>
                <a:spcPct val="0"/>
              </a:spcBef>
              <a:spcAft>
                <a:spcPct val="0"/>
              </a:spcAft>
              <a:tabLst>
                <a:tab pos="366713" algn="l"/>
              </a:tabLst>
              <a:defRPr sz="2400">
                <a:solidFill>
                  <a:schemeClr val="tx1"/>
                </a:solidFill>
                <a:latin typeface="Times New Roman" pitchFamily="18" charset="0"/>
              </a:defRPr>
            </a:lvl8pPr>
            <a:lvl9pPr marL="3787775" defTabSz="979488" eaLnBrk="0" fontAlgn="base" hangingPunct="0">
              <a:spcBef>
                <a:spcPct val="0"/>
              </a:spcBef>
              <a:spcAft>
                <a:spcPct val="0"/>
              </a:spcAft>
              <a:tabLst>
                <a:tab pos="366713" algn="l"/>
              </a:tabLst>
              <a:defRPr sz="2400">
                <a:solidFill>
                  <a:schemeClr val="tx1"/>
                </a:solidFill>
                <a:latin typeface="Times New Roman" pitchFamily="18" charset="0"/>
              </a:defRPr>
            </a:lvl9pPr>
          </a:lstStyle>
          <a:p>
            <a:pPr>
              <a:spcBef>
                <a:spcPct val="50000"/>
              </a:spcBef>
              <a:buFontTx/>
              <a:buChar char="•"/>
            </a:pPr>
            <a:r>
              <a:rPr lang="en-US" dirty="0">
                <a:solidFill>
                  <a:srgbClr val="333399"/>
                </a:solidFill>
                <a:latin typeface="Arial" pitchFamily="34" charset="0"/>
              </a:rPr>
              <a:t>Funding is requested (i.e., budgeted) for fiscal year  when the organization honestly “requires” the funds in accordance with proper funding </a:t>
            </a:r>
            <a:r>
              <a:rPr lang="en-US" dirty="0" smtClean="0">
                <a:solidFill>
                  <a:srgbClr val="333399"/>
                </a:solidFill>
                <a:latin typeface="Arial" pitchFamily="34" charset="0"/>
              </a:rPr>
              <a:t>policy</a:t>
            </a:r>
          </a:p>
          <a:p>
            <a:pPr marL="0" indent="0">
              <a:spcBef>
                <a:spcPct val="50000"/>
              </a:spcBef>
            </a:pPr>
            <a:r>
              <a:rPr lang="en-US" dirty="0" smtClean="0">
                <a:solidFill>
                  <a:srgbClr val="333399"/>
                </a:solidFill>
                <a:latin typeface="Arial" pitchFamily="34" charset="0"/>
              </a:rPr>
              <a:t>  </a:t>
            </a:r>
            <a:endParaRPr lang="en-US" dirty="0">
              <a:solidFill>
                <a:srgbClr val="333399"/>
              </a:solidFill>
              <a:latin typeface="Arial" pitchFamily="34" charset="0"/>
            </a:endParaRPr>
          </a:p>
        </p:txBody>
      </p:sp>
      <p:sp>
        <p:nvSpPr>
          <p:cNvPr id="343045" name="Text Box 5"/>
          <p:cNvSpPr txBox="1">
            <a:spLocks noChangeArrowheads="1"/>
          </p:cNvSpPr>
          <p:nvPr/>
        </p:nvSpPr>
        <p:spPr bwMode="auto">
          <a:xfrm>
            <a:off x="565973" y="2286000"/>
            <a:ext cx="7923621" cy="1569654"/>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366713" indent="-366713" algn="l" defTabSz="979488">
              <a:tabLst>
                <a:tab pos="366713" algn="l"/>
              </a:tabLst>
              <a:defRPr sz="2400">
                <a:solidFill>
                  <a:schemeClr val="tx1"/>
                </a:solidFill>
                <a:latin typeface="Times New Roman" pitchFamily="18" charset="0"/>
              </a:defRPr>
            </a:lvl1pPr>
            <a:lvl2pPr marL="490538" algn="l" defTabSz="979488">
              <a:tabLst>
                <a:tab pos="366713" algn="l"/>
              </a:tabLst>
              <a:defRPr sz="2400">
                <a:solidFill>
                  <a:schemeClr val="tx1"/>
                </a:solidFill>
                <a:latin typeface="Times New Roman" pitchFamily="18" charset="0"/>
              </a:defRPr>
            </a:lvl2pPr>
            <a:lvl3pPr marL="979488" algn="l" defTabSz="979488">
              <a:tabLst>
                <a:tab pos="366713" algn="l"/>
              </a:tabLst>
              <a:defRPr sz="2400">
                <a:solidFill>
                  <a:schemeClr val="tx1"/>
                </a:solidFill>
                <a:latin typeface="Times New Roman" pitchFamily="18" charset="0"/>
              </a:defRPr>
            </a:lvl3pPr>
            <a:lvl4pPr marL="1470025" algn="l" defTabSz="979488">
              <a:tabLst>
                <a:tab pos="366713" algn="l"/>
              </a:tabLst>
              <a:defRPr sz="2400">
                <a:solidFill>
                  <a:schemeClr val="tx1"/>
                </a:solidFill>
                <a:latin typeface="Times New Roman" pitchFamily="18" charset="0"/>
              </a:defRPr>
            </a:lvl4pPr>
            <a:lvl5pPr marL="1958975" algn="l" defTabSz="979488">
              <a:tabLst>
                <a:tab pos="366713" algn="l"/>
              </a:tabLst>
              <a:defRPr sz="2400">
                <a:solidFill>
                  <a:schemeClr val="tx1"/>
                </a:solidFill>
                <a:latin typeface="Times New Roman" pitchFamily="18" charset="0"/>
              </a:defRPr>
            </a:lvl5pPr>
            <a:lvl6pPr marL="2416175" defTabSz="979488" eaLnBrk="0" fontAlgn="base" hangingPunct="0">
              <a:spcBef>
                <a:spcPct val="0"/>
              </a:spcBef>
              <a:spcAft>
                <a:spcPct val="0"/>
              </a:spcAft>
              <a:tabLst>
                <a:tab pos="366713" algn="l"/>
              </a:tabLst>
              <a:defRPr sz="2400">
                <a:solidFill>
                  <a:schemeClr val="tx1"/>
                </a:solidFill>
                <a:latin typeface="Times New Roman" pitchFamily="18" charset="0"/>
              </a:defRPr>
            </a:lvl6pPr>
            <a:lvl7pPr marL="2873375" defTabSz="979488" eaLnBrk="0" fontAlgn="base" hangingPunct="0">
              <a:spcBef>
                <a:spcPct val="0"/>
              </a:spcBef>
              <a:spcAft>
                <a:spcPct val="0"/>
              </a:spcAft>
              <a:tabLst>
                <a:tab pos="366713" algn="l"/>
              </a:tabLst>
              <a:defRPr sz="2400">
                <a:solidFill>
                  <a:schemeClr val="tx1"/>
                </a:solidFill>
                <a:latin typeface="Times New Roman" pitchFamily="18" charset="0"/>
              </a:defRPr>
            </a:lvl7pPr>
            <a:lvl8pPr marL="3330575" defTabSz="979488" eaLnBrk="0" fontAlgn="base" hangingPunct="0">
              <a:spcBef>
                <a:spcPct val="0"/>
              </a:spcBef>
              <a:spcAft>
                <a:spcPct val="0"/>
              </a:spcAft>
              <a:tabLst>
                <a:tab pos="366713" algn="l"/>
              </a:tabLst>
              <a:defRPr sz="2400">
                <a:solidFill>
                  <a:schemeClr val="tx1"/>
                </a:solidFill>
                <a:latin typeface="Times New Roman" pitchFamily="18" charset="0"/>
              </a:defRPr>
            </a:lvl8pPr>
            <a:lvl9pPr marL="3787775" defTabSz="979488" eaLnBrk="0" fontAlgn="base" hangingPunct="0">
              <a:spcBef>
                <a:spcPct val="0"/>
              </a:spcBef>
              <a:spcAft>
                <a:spcPct val="0"/>
              </a:spcAft>
              <a:tabLst>
                <a:tab pos="366713" algn="l"/>
              </a:tabLst>
              <a:defRPr sz="2400">
                <a:solidFill>
                  <a:schemeClr val="tx1"/>
                </a:solidFill>
                <a:latin typeface="Times New Roman" pitchFamily="18" charset="0"/>
              </a:defRPr>
            </a:lvl9pPr>
          </a:lstStyle>
          <a:p>
            <a:pPr>
              <a:spcBef>
                <a:spcPct val="50000"/>
              </a:spcBef>
              <a:buFontTx/>
              <a:buChar char="•"/>
            </a:pPr>
            <a:r>
              <a:rPr lang="en-US">
                <a:solidFill>
                  <a:srgbClr val="FC0128"/>
                </a:solidFill>
                <a:latin typeface="Arial" pitchFamily="34" charset="0"/>
              </a:rPr>
              <a:t>Correct level of funding requested (i.e., budget) for a fiscal year is based on required level of work effort </a:t>
            </a:r>
            <a:r>
              <a:rPr lang="en-US" u="sng">
                <a:solidFill>
                  <a:srgbClr val="FC0128"/>
                </a:solidFill>
                <a:latin typeface="Arial" pitchFamily="34" charset="0"/>
              </a:rPr>
              <a:t>plus</a:t>
            </a:r>
            <a:r>
              <a:rPr lang="en-US">
                <a:solidFill>
                  <a:srgbClr val="FC0128"/>
                </a:solidFill>
                <a:latin typeface="Arial" pitchFamily="34" charset="0"/>
              </a:rPr>
              <a:t> application of proper funding policy for that Appropriation</a:t>
            </a:r>
          </a:p>
        </p:txBody>
      </p:sp>
      <p:sp>
        <p:nvSpPr>
          <p:cNvPr id="343046" name="Text Box 6"/>
          <p:cNvSpPr txBox="1">
            <a:spLocks noChangeArrowheads="1"/>
          </p:cNvSpPr>
          <p:nvPr/>
        </p:nvSpPr>
        <p:spPr bwMode="auto">
          <a:xfrm>
            <a:off x="565973" y="1371302"/>
            <a:ext cx="8044480" cy="830991"/>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366713" indent="-366713" algn="l" defTabSz="979488">
              <a:tabLst>
                <a:tab pos="366713" algn="l"/>
                <a:tab pos="612775" algn="l"/>
              </a:tabLst>
              <a:defRPr sz="2400">
                <a:solidFill>
                  <a:schemeClr val="tx1"/>
                </a:solidFill>
                <a:latin typeface="Times New Roman" pitchFamily="18" charset="0"/>
              </a:defRPr>
            </a:lvl1pPr>
            <a:lvl2pPr marL="490538" algn="l" defTabSz="979488">
              <a:tabLst>
                <a:tab pos="366713" algn="l"/>
                <a:tab pos="612775" algn="l"/>
              </a:tabLst>
              <a:defRPr sz="2400">
                <a:solidFill>
                  <a:schemeClr val="tx1"/>
                </a:solidFill>
                <a:latin typeface="Times New Roman" pitchFamily="18" charset="0"/>
              </a:defRPr>
            </a:lvl2pPr>
            <a:lvl3pPr marL="979488" algn="l" defTabSz="979488">
              <a:tabLst>
                <a:tab pos="366713" algn="l"/>
                <a:tab pos="612775" algn="l"/>
              </a:tabLst>
              <a:defRPr sz="2400">
                <a:solidFill>
                  <a:schemeClr val="tx1"/>
                </a:solidFill>
                <a:latin typeface="Times New Roman" pitchFamily="18" charset="0"/>
              </a:defRPr>
            </a:lvl3pPr>
            <a:lvl4pPr marL="1470025" algn="l" defTabSz="979488">
              <a:tabLst>
                <a:tab pos="366713" algn="l"/>
                <a:tab pos="612775" algn="l"/>
              </a:tabLst>
              <a:defRPr sz="2400">
                <a:solidFill>
                  <a:schemeClr val="tx1"/>
                </a:solidFill>
                <a:latin typeface="Times New Roman" pitchFamily="18" charset="0"/>
              </a:defRPr>
            </a:lvl4pPr>
            <a:lvl5pPr marL="1958975" algn="l" defTabSz="979488">
              <a:tabLst>
                <a:tab pos="366713" algn="l"/>
                <a:tab pos="612775" algn="l"/>
              </a:tabLst>
              <a:defRPr sz="2400">
                <a:solidFill>
                  <a:schemeClr val="tx1"/>
                </a:solidFill>
                <a:latin typeface="Times New Roman" pitchFamily="18" charset="0"/>
              </a:defRPr>
            </a:lvl5pPr>
            <a:lvl6pPr marL="2416175" defTabSz="979488" eaLnBrk="0" fontAlgn="base" hangingPunct="0">
              <a:spcBef>
                <a:spcPct val="0"/>
              </a:spcBef>
              <a:spcAft>
                <a:spcPct val="0"/>
              </a:spcAft>
              <a:tabLst>
                <a:tab pos="366713" algn="l"/>
                <a:tab pos="612775" algn="l"/>
              </a:tabLst>
              <a:defRPr sz="2400">
                <a:solidFill>
                  <a:schemeClr val="tx1"/>
                </a:solidFill>
                <a:latin typeface="Times New Roman" pitchFamily="18" charset="0"/>
              </a:defRPr>
            </a:lvl6pPr>
            <a:lvl7pPr marL="2873375" defTabSz="979488" eaLnBrk="0" fontAlgn="base" hangingPunct="0">
              <a:spcBef>
                <a:spcPct val="0"/>
              </a:spcBef>
              <a:spcAft>
                <a:spcPct val="0"/>
              </a:spcAft>
              <a:tabLst>
                <a:tab pos="366713" algn="l"/>
                <a:tab pos="612775" algn="l"/>
              </a:tabLst>
              <a:defRPr sz="2400">
                <a:solidFill>
                  <a:schemeClr val="tx1"/>
                </a:solidFill>
                <a:latin typeface="Times New Roman" pitchFamily="18" charset="0"/>
              </a:defRPr>
            </a:lvl7pPr>
            <a:lvl8pPr marL="3330575" defTabSz="979488" eaLnBrk="0" fontAlgn="base" hangingPunct="0">
              <a:spcBef>
                <a:spcPct val="0"/>
              </a:spcBef>
              <a:spcAft>
                <a:spcPct val="0"/>
              </a:spcAft>
              <a:tabLst>
                <a:tab pos="366713" algn="l"/>
                <a:tab pos="612775" algn="l"/>
              </a:tabLst>
              <a:defRPr sz="2400">
                <a:solidFill>
                  <a:schemeClr val="tx1"/>
                </a:solidFill>
                <a:latin typeface="Times New Roman" pitchFamily="18" charset="0"/>
              </a:defRPr>
            </a:lvl8pPr>
            <a:lvl9pPr marL="3787775" defTabSz="979488" eaLnBrk="0" fontAlgn="base" hangingPunct="0">
              <a:spcBef>
                <a:spcPct val="0"/>
              </a:spcBef>
              <a:spcAft>
                <a:spcPct val="0"/>
              </a:spcAft>
              <a:tabLst>
                <a:tab pos="366713" algn="l"/>
                <a:tab pos="612775" algn="l"/>
              </a:tabLst>
              <a:defRPr sz="2400">
                <a:solidFill>
                  <a:schemeClr val="tx1"/>
                </a:solidFill>
                <a:latin typeface="Times New Roman" pitchFamily="18" charset="0"/>
              </a:defRPr>
            </a:lvl9pPr>
          </a:lstStyle>
          <a:p>
            <a:pPr>
              <a:spcBef>
                <a:spcPct val="50000"/>
              </a:spcBef>
              <a:buFontTx/>
              <a:buChar char="•"/>
            </a:pPr>
            <a:r>
              <a:rPr lang="en-US" dirty="0">
                <a:solidFill>
                  <a:schemeClr val="accent2"/>
                </a:solidFill>
                <a:latin typeface="Arial" pitchFamily="34" charset="0"/>
              </a:rPr>
              <a:t>“Color of money” (i.e., Appropriation) requested is based on type of work to be performed </a:t>
            </a:r>
          </a:p>
        </p:txBody>
      </p:sp>
      <p:sp>
        <p:nvSpPr>
          <p:cNvPr id="343047" name="Text Box 7"/>
          <p:cNvSpPr txBox="1">
            <a:spLocks noChangeArrowheads="1"/>
          </p:cNvSpPr>
          <p:nvPr/>
        </p:nvSpPr>
        <p:spPr bwMode="auto">
          <a:xfrm>
            <a:off x="565974" y="5429077"/>
            <a:ext cx="7739385" cy="1200323"/>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marL="366713" indent="-366713" algn="l" defTabSz="979488">
              <a:tabLst>
                <a:tab pos="366713" algn="l"/>
              </a:tabLst>
              <a:defRPr sz="2400">
                <a:solidFill>
                  <a:schemeClr val="tx1"/>
                </a:solidFill>
                <a:latin typeface="Times New Roman" pitchFamily="18" charset="0"/>
              </a:defRPr>
            </a:lvl1pPr>
            <a:lvl2pPr marL="490538" algn="l" defTabSz="979488">
              <a:tabLst>
                <a:tab pos="366713" algn="l"/>
              </a:tabLst>
              <a:defRPr sz="2400">
                <a:solidFill>
                  <a:schemeClr val="tx1"/>
                </a:solidFill>
                <a:latin typeface="Times New Roman" pitchFamily="18" charset="0"/>
              </a:defRPr>
            </a:lvl2pPr>
            <a:lvl3pPr marL="979488" algn="l" defTabSz="979488">
              <a:tabLst>
                <a:tab pos="366713" algn="l"/>
              </a:tabLst>
              <a:defRPr sz="2400">
                <a:solidFill>
                  <a:schemeClr val="tx1"/>
                </a:solidFill>
                <a:latin typeface="Times New Roman" pitchFamily="18" charset="0"/>
              </a:defRPr>
            </a:lvl3pPr>
            <a:lvl4pPr marL="1470025" algn="l" defTabSz="979488">
              <a:tabLst>
                <a:tab pos="366713" algn="l"/>
              </a:tabLst>
              <a:defRPr sz="2400">
                <a:solidFill>
                  <a:schemeClr val="tx1"/>
                </a:solidFill>
                <a:latin typeface="Times New Roman" pitchFamily="18" charset="0"/>
              </a:defRPr>
            </a:lvl4pPr>
            <a:lvl5pPr marL="1958975" algn="l" defTabSz="979488">
              <a:tabLst>
                <a:tab pos="366713" algn="l"/>
              </a:tabLst>
              <a:defRPr sz="2400">
                <a:solidFill>
                  <a:schemeClr val="tx1"/>
                </a:solidFill>
                <a:latin typeface="Times New Roman" pitchFamily="18" charset="0"/>
              </a:defRPr>
            </a:lvl5pPr>
            <a:lvl6pPr marL="2416175" defTabSz="979488" eaLnBrk="0" fontAlgn="base" hangingPunct="0">
              <a:spcBef>
                <a:spcPct val="0"/>
              </a:spcBef>
              <a:spcAft>
                <a:spcPct val="0"/>
              </a:spcAft>
              <a:tabLst>
                <a:tab pos="366713" algn="l"/>
              </a:tabLst>
              <a:defRPr sz="2400">
                <a:solidFill>
                  <a:schemeClr val="tx1"/>
                </a:solidFill>
                <a:latin typeface="Times New Roman" pitchFamily="18" charset="0"/>
              </a:defRPr>
            </a:lvl6pPr>
            <a:lvl7pPr marL="2873375" defTabSz="979488" eaLnBrk="0" fontAlgn="base" hangingPunct="0">
              <a:spcBef>
                <a:spcPct val="0"/>
              </a:spcBef>
              <a:spcAft>
                <a:spcPct val="0"/>
              </a:spcAft>
              <a:tabLst>
                <a:tab pos="366713" algn="l"/>
              </a:tabLst>
              <a:defRPr sz="2400">
                <a:solidFill>
                  <a:schemeClr val="tx1"/>
                </a:solidFill>
                <a:latin typeface="Times New Roman" pitchFamily="18" charset="0"/>
              </a:defRPr>
            </a:lvl7pPr>
            <a:lvl8pPr marL="3330575" defTabSz="979488" eaLnBrk="0" fontAlgn="base" hangingPunct="0">
              <a:spcBef>
                <a:spcPct val="0"/>
              </a:spcBef>
              <a:spcAft>
                <a:spcPct val="0"/>
              </a:spcAft>
              <a:tabLst>
                <a:tab pos="366713" algn="l"/>
              </a:tabLst>
              <a:defRPr sz="2400">
                <a:solidFill>
                  <a:schemeClr val="tx1"/>
                </a:solidFill>
                <a:latin typeface="Times New Roman" pitchFamily="18" charset="0"/>
              </a:defRPr>
            </a:lvl8pPr>
            <a:lvl9pPr marL="3787775" defTabSz="979488" eaLnBrk="0" fontAlgn="base" hangingPunct="0">
              <a:spcBef>
                <a:spcPct val="0"/>
              </a:spcBef>
              <a:spcAft>
                <a:spcPct val="0"/>
              </a:spcAft>
              <a:tabLst>
                <a:tab pos="366713" algn="l"/>
              </a:tabLst>
              <a:defRPr sz="2400">
                <a:solidFill>
                  <a:schemeClr val="tx1"/>
                </a:solidFill>
                <a:latin typeface="Times New Roman" pitchFamily="18" charset="0"/>
              </a:defRPr>
            </a:lvl9pPr>
          </a:lstStyle>
          <a:p>
            <a:pPr>
              <a:spcBef>
                <a:spcPct val="50000"/>
              </a:spcBef>
              <a:buFontTx/>
              <a:buChar char="•"/>
            </a:pPr>
            <a:r>
              <a:rPr lang="en-US" dirty="0">
                <a:solidFill>
                  <a:srgbClr val="660066"/>
                </a:solidFill>
                <a:latin typeface="Arial" pitchFamily="34" charset="0"/>
              </a:rPr>
              <a:t>Application of proper funding policy implies funds will be obligated during the </a:t>
            </a:r>
            <a:r>
              <a:rPr lang="en-US" u="sng" dirty="0">
                <a:solidFill>
                  <a:srgbClr val="660066"/>
                </a:solidFill>
                <a:latin typeface="Arial" pitchFamily="34" charset="0"/>
              </a:rPr>
              <a:t>first</a:t>
            </a:r>
            <a:r>
              <a:rPr lang="en-US" dirty="0">
                <a:solidFill>
                  <a:srgbClr val="660066"/>
                </a:solidFill>
                <a:latin typeface="Arial" pitchFamily="34" charset="0"/>
              </a:rPr>
              <a:t> year of availability</a:t>
            </a:r>
          </a:p>
        </p:txBody>
      </p:sp>
      <p:sp>
        <p:nvSpPr>
          <p:cNvPr id="2" name="Slide Number Placeholder 1"/>
          <p:cNvSpPr>
            <a:spLocks noGrp="1"/>
          </p:cNvSpPr>
          <p:nvPr>
            <p:ph type="sldNum" sz="quarter" idx="12"/>
          </p:nvPr>
        </p:nvSpPr>
        <p:spPr/>
        <p:txBody>
          <a:bodyPr/>
          <a:lstStyle/>
          <a:p>
            <a:fld id="{9D116B98-6443-4EDA-B510-448295DEF4B6}" type="slidenum">
              <a:rPr lang="en-US" smtClean="0">
                <a:solidFill>
                  <a:prstClr val="black">
                    <a:tint val="75000"/>
                  </a:prstClr>
                </a:solidFill>
              </a:rPr>
              <a:pPr/>
              <a:t>7</a:t>
            </a:fld>
            <a:endParaRPr lang="en-US">
              <a:solidFill>
                <a:prstClr val="black">
                  <a:tint val="75000"/>
                </a:prstClr>
              </a:solidFill>
            </a:endParaRPr>
          </a:p>
        </p:txBody>
      </p:sp>
    </p:spTree>
    <p:extLst>
      <p:ext uri="{BB962C8B-B14F-4D97-AF65-F5344CB8AC3E}">
        <p14:creationId xmlns:p14="http://schemas.microsoft.com/office/powerpoint/2010/main" val="16163940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343046"/>
                                        </p:tgtEl>
                                        <p:attrNameLst>
                                          <p:attrName>style.visibility</p:attrName>
                                        </p:attrNameLst>
                                      </p:cBhvr>
                                      <p:to>
                                        <p:strVal val="visible"/>
                                      </p:to>
                                    </p:set>
                                    <p:anim calcmode="lin" valueType="num">
                                      <p:cBhvr>
                                        <p:cTn id="7" dur="500" fill="hold"/>
                                        <p:tgtEl>
                                          <p:spTgt spid="343046"/>
                                        </p:tgtEl>
                                        <p:attrNameLst>
                                          <p:attrName>ppt_x</p:attrName>
                                        </p:attrNameLst>
                                      </p:cBhvr>
                                      <p:tavLst>
                                        <p:tav tm="0">
                                          <p:val>
                                            <p:strVal val="#ppt_x-#ppt_w/2"/>
                                          </p:val>
                                        </p:tav>
                                        <p:tav tm="100000">
                                          <p:val>
                                            <p:strVal val="#ppt_x"/>
                                          </p:val>
                                        </p:tav>
                                      </p:tavLst>
                                    </p:anim>
                                    <p:anim calcmode="lin" valueType="num">
                                      <p:cBhvr>
                                        <p:cTn id="8" dur="500" fill="hold"/>
                                        <p:tgtEl>
                                          <p:spTgt spid="343046"/>
                                        </p:tgtEl>
                                        <p:attrNameLst>
                                          <p:attrName>ppt_y</p:attrName>
                                        </p:attrNameLst>
                                      </p:cBhvr>
                                      <p:tavLst>
                                        <p:tav tm="0">
                                          <p:val>
                                            <p:strVal val="#ppt_y"/>
                                          </p:val>
                                        </p:tav>
                                        <p:tav tm="100000">
                                          <p:val>
                                            <p:strVal val="#ppt_y"/>
                                          </p:val>
                                        </p:tav>
                                      </p:tavLst>
                                    </p:anim>
                                    <p:anim calcmode="lin" valueType="num">
                                      <p:cBhvr>
                                        <p:cTn id="9" dur="500" fill="hold"/>
                                        <p:tgtEl>
                                          <p:spTgt spid="343046"/>
                                        </p:tgtEl>
                                        <p:attrNameLst>
                                          <p:attrName>ppt_w</p:attrName>
                                        </p:attrNameLst>
                                      </p:cBhvr>
                                      <p:tavLst>
                                        <p:tav tm="0">
                                          <p:val>
                                            <p:fltVal val="0"/>
                                          </p:val>
                                        </p:tav>
                                        <p:tav tm="100000">
                                          <p:val>
                                            <p:strVal val="#ppt_w"/>
                                          </p:val>
                                        </p:tav>
                                      </p:tavLst>
                                    </p:anim>
                                    <p:anim calcmode="lin" valueType="num">
                                      <p:cBhvr>
                                        <p:cTn id="10" dur="500" fill="hold"/>
                                        <p:tgtEl>
                                          <p:spTgt spid="343046"/>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43045"/>
                                        </p:tgtEl>
                                        <p:attrNameLst>
                                          <p:attrName>style.visibility</p:attrName>
                                        </p:attrNameLst>
                                      </p:cBhvr>
                                      <p:to>
                                        <p:strVal val="visible"/>
                                      </p:to>
                                    </p:set>
                                    <p:animEffect transition="in" filter="wipe(left)">
                                      <p:cBhvr>
                                        <p:cTn id="15" dur="500"/>
                                        <p:tgtEl>
                                          <p:spTgt spid="34304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7" presetClass="entr" presetSubtype="8" fill="hold" grpId="0" nodeType="clickEffect">
                                  <p:stCondLst>
                                    <p:cond delay="0"/>
                                  </p:stCondLst>
                                  <p:childTnLst>
                                    <p:set>
                                      <p:cBhvr>
                                        <p:cTn id="19" dur="1" fill="hold">
                                          <p:stCondLst>
                                            <p:cond delay="0"/>
                                          </p:stCondLst>
                                        </p:cTn>
                                        <p:tgtEl>
                                          <p:spTgt spid="343044"/>
                                        </p:tgtEl>
                                        <p:attrNameLst>
                                          <p:attrName>style.visibility</p:attrName>
                                        </p:attrNameLst>
                                      </p:cBhvr>
                                      <p:to>
                                        <p:strVal val="visible"/>
                                      </p:to>
                                    </p:set>
                                    <p:anim calcmode="lin" valueType="num">
                                      <p:cBhvr>
                                        <p:cTn id="20" dur="500" fill="hold"/>
                                        <p:tgtEl>
                                          <p:spTgt spid="343044"/>
                                        </p:tgtEl>
                                        <p:attrNameLst>
                                          <p:attrName>ppt_x</p:attrName>
                                        </p:attrNameLst>
                                      </p:cBhvr>
                                      <p:tavLst>
                                        <p:tav tm="0">
                                          <p:val>
                                            <p:strVal val="#ppt_x-#ppt_w/2"/>
                                          </p:val>
                                        </p:tav>
                                        <p:tav tm="100000">
                                          <p:val>
                                            <p:strVal val="#ppt_x"/>
                                          </p:val>
                                        </p:tav>
                                      </p:tavLst>
                                    </p:anim>
                                    <p:anim calcmode="lin" valueType="num">
                                      <p:cBhvr>
                                        <p:cTn id="21" dur="500" fill="hold"/>
                                        <p:tgtEl>
                                          <p:spTgt spid="343044"/>
                                        </p:tgtEl>
                                        <p:attrNameLst>
                                          <p:attrName>ppt_y</p:attrName>
                                        </p:attrNameLst>
                                      </p:cBhvr>
                                      <p:tavLst>
                                        <p:tav tm="0">
                                          <p:val>
                                            <p:strVal val="#ppt_y"/>
                                          </p:val>
                                        </p:tav>
                                        <p:tav tm="100000">
                                          <p:val>
                                            <p:strVal val="#ppt_y"/>
                                          </p:val>
                                        </p:tav>
                                      </p:tavLst>
                                    </p:anim>
                                    <p:anim calcmode="lin" valueType="num">
                                      <p:cBhvr>
                                        <p:cTn id="22" dur="500" fill="hold"/>
                                        <p:tgtEl>
                                          <p:spTgt spid="343044"/>
                                        </p:tgtEl>
                                        <p:attrNameLst>
                                          <p:attrName>ppt_w</p:attrName>
                                        </p:attrNameLst>
                                      </p:cBhvr>
                                      <p:tavLst>
                                        <p:tav tm="0">
                                          <p:val>
                                            <p:fltVal val="0"/>
                                          </p:val>
                                        </p:tav>
                                        <p:tav tm="100000">
                                          <p:val>
                                            <p:strVal val="#ppt_w"/>
                                          </p:val>
                                        </p:tav>
                                      </p:tavLst>
                                    </p:anim>
                                    <p:anim calcmode="lin" valueType="num">
                                      <p:cBhvr>
                                        <p:cTn id="23" dur="500" fill="hold"/>
                                        <p:tgtEl>
                                          <p:spTgt spid="343044"/>
                                        </p:tgtEl>
                                        <p:attrNameLst>
                                          <p:attrName>ppt_h</p:attrName>
                                        </p:attrNameLst>
                                      </p:cBhvr>
                                      <p:tavLst>
                                        <p:tav tm="0">
                                          <p:val>
                                            <p:strVal val="#ppt_h"/>
                                          </p:val>
                                        </p:tav>
                                        <p:tav tm="100000">
                                          <p:val>
                                            <p:strVal val="#ppt_h"/>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43047"/>
                                        </p:tgtEl>
                                        <p:attrNameLst>
                                          <p:attrName>style.visibility</p:attrName>
                                        </p:attrNameLst>
                                      </p:cBhvr>
                                      <p:to>
                                        <p:strVal val="visible"/>
                                      </p:to>
                                    </p:set>
                                    <p:animEffect transition="in" filter="wipe(left)">
                                      <p:cBhvr>
                                        <p:cTn id="28" dur="500"/>
                                        <p:tgtEl>
                                          <p:spTgt spid="3430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044" grpId="0" autoUpdateAnimBg="0"/>
      <p:bldP spid="343045" grpId="0" autoUpdateAnimBg="0"/>
      <p:bldP spid="343046" grpId="0" autoUpdateAnimBg="0"/>
      <p:bldP spid="343047"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fld id="{773CAE6B-E4B4-477D-B9FC-E0A11B726098}" type="slidenum">
              <a:rPr lang="en-US" b="0" smtClean="0">
                <a:solidFill>
                  <a:srgbClr val="000000"/>
                </a:solidFill>
              </a:rPr>
              <a:pPr/>
              <a:t>8</a:t>
            </a:fld>
            <a:endParaRPr lang="en-US" b="0" smtClean="0">
              <a:solidFill>
                <a:srgbClr val="000000"/>
              </a:solidFill>
            </a:endParaRPr>
          </a:p>
        </p:txBody>
      </p:sp>
      <p:sp>
        <p:nvSpPr>
          <p:cNvPr id="27651" name="Rectangle 2"/>
          <p:cNvSpPr>
            <a:spLocks noGrp="1" noChangeArrowheads="1"/>
          </p:cNvSpPr>
          <p:nvPr>
            <p:ph type="title"/>
          </p:nvPr>
        </p:nvSpPr>
        <p:spPr>
          <a:xfrm>
            <a:off x="1547813" y="252413"/>
            <a:ext cx="6248400" cy="928687"/>
          </a:xfrm>
          <a:noFill/>
        </p:spPr>
        <p:txBody>
          <a:bodyPr wrap="none" lIns="63398" tIns="25359" rIns="63398" bIns="25359" anchor="t">
            <a:spAutoFit/>
          </a:bodyPr>
          <a:lstStyle/>
          <a:p>
            <a:r>
              <a:rPr lang="en-US" dirty="0" smtClean="0">
                <a:solidFill>
                  <a:srgbClr val="0066CC"/>
                </a:solidFill>
              </a:rPr>
              <a:t>Building  the  Program  Budget</a:t>
            </a:r>
            <a:r>
              <a:rPr lang="en-US" dirty="0" smtClean="0"/>
              <a:t/>
            </a:r>
            <a:br>
              <a:rPr lang="en-US" dirty="0" smtClean="0"/>
            </a:br>
            <a:r>
              <a:rPr lang="en-US" sz="2800" i="1" dirty="0" smtClean="0">
                <a:solidFill>
                  <a:srgbClr val="0000FF"/>
                </a:solidFill>
              </a:rPr>
              <a:t>What Do We Need?</a:t>
            </a:r>
          </a:p>
        </p:txBody>
      </p:sp>
      <p:sp>
        <p:nvSpPr>
          <p:cNvPr id="27652" name="Rectangle 3"/>
          <p:cNvSpPr>
            <a:spLocks noGrp="1" noChangeArrowheads="1"/>
          </p:cNvSpPr>
          <p:nvPr>
            <p:ph type="body" idx="1"/>
          </p:nvPr>
        </p:nvSpPr>
        <p:spPr>
          <a:xfrm>
            <a:off x="322263" y="1311275"/>
            <a:ext cx="8586787" cy="3436755"/>
          </a:xfrm>
          <a:noFill/>
        </p:spPr>
        <p:txBody>
          <a:bodyPr lIns="63398" tIns="25359" rIns="63398" bIns="25359">
            <a:spAutoFit/>
          </a:bodyPr>
          <a:lstStyle/>
          <a:p>
            <a:pPr marL="0" indent="285750">
              <a:lnSpc>
                <a:spcPct val="100000"/>
              </a:lnSpc>
              <a:spcBef>
                <a:spcPct val="0"/>
              </a:spcBef>
              <a:buFont typeface="Monotype Sorts" pitchFamily="2" charset="2"/>
              <a:buChar char="n"/>
              <a:tabLst>
                <a:tab pos="342900" algn="l"/>
                <a:tab pos="685800" algn="l"/>
              </a:tabLst>
            </a:pPr>
            <a:r>
              <a:rPr lang="en-US" sz="1600" dirty="0" smtClean="0">
                <a:solidFill>
                  <a:srgbClr val="006600"/>
                </a:solidFill>
              </a:rPr>
              <a:t>Program  Direction</a:t>
            </a:r>
          </a:p>
          <a:p>
            <a:pPr marL="800100" lvl="1" indent="-285750">
              <a:lnSpc>
                <a:spcPct val="100000"/>
              </a:lnSpc>
              <a:spcBef>
                <a:spcPct val="0"/>
              </a:spcBef>
              <a:tabLst>
                <a:tab pos="342900" algn="l"/>
                <a:tab pos="685800" algn="l"/>
              </a:tabLst>
            </a:pPr>
            <a:r>
              <a:rPr lang="en-US" sz="1400" dirty="0" smtClean="0"/>
              <a:t>A  statement  of  what  the  program  manager  is  expected  to </a:t>
            </a:r>
            <a:r>
              <a:rPr lang="en-US" sz="1400" dirty="0" smtClean="0"/>
              <a:t>do</a:t>
            </a:r>
          </a:p>
          <a:p>
            <a:pPr marL="800100" lvl="1" indent="-285750">
              <a:lnSpc>
                <a:spcPct val="100000"/>
              </a:lnSpc>
              <a:spcBef>
                <a:spcPct val="0"/>
              </a:spcBef>
              <a:tabLst>
                <a:tab pos="342900" algn="l"/>
                <a:tab pos="685800" algn="l"/>
              </a:tabLst>
            </a:pPr>
            <a:r>
              <a:rPr lang="en-US" sz="1400" dirty="0" err="1" smtClean="0"/>
              <a:t>DoDI</a:t>
            </a:r>
            <a:r>
              <a:rPr lang="en-US" sz="1400" dirty="0" smtClean="0"/>
              <a:t> 5000.02 states you must have full funding of the program IAW the Acquisition Strategy</a:t>
            </a:r>
            <a:endParaRPr lang="en-US" sz="1400" dirty="0" smtClean="0"/>
          </a:p>
          <a:p>
            <a:pPr marL="800100" lvl="1" indent="-285750">
              <a:lnSpc>
                <a:spcPct val="100000"/>
              </a:lnSpc>
              <a:spcBef>
                <a:spcPct val="0"/>
              </a:spcBef>
              <a:tabLst>
                <a:tab pos="342900" algn="l"/>
                <a:tab pos="685800" algn="l"/>
              </a:tabLst>
            </a:pPr>
            <a:endParaRPr lang="en-US" sz="1400" dirty="0" smtClean="0"/>
          </a:p>
          <a:p>
            <a:pPr marL="0" indent="285750">
              <a:lnSpc>
                <a:spcPct val="100000"/>
              </a:lnSpc>
              <a:spcBef>
                <a:spcPct val="0"/>
              </a:spcBef>
              <a:buFont typeface="Monotype Sorts" pitchFamily="2" charset="2"/>
              <a:buChar char="n"/>
              <a:tabLst>
                <a:tab pos="342900" algn="l"/>
                <a:tab pos="685800" algn="l"/>
              </a:tabLst>
            </a:pPr>
            <a:r>
              <a:rPr lang="en-US" sz="1600" dirty="0" smtClean="0">
                <a:solidFill>
                  <a:srgbClr val="006600"/>
                </a:solidFill>
              </a:rPr>
              <a:t>Program  Work  Breakdown  Structure</a:t>
            </a:r>
          </a:p>
          <a:p>
            <a:pPr marL="800100" lvl="1" indent="-285750">
              <a:lnSpc>
                <a:spcPct val="100000"/>
              </a:lnSpc>
              <a:spcBef>
                <a:spcPct val="0"/>
              </a:spcBef>
              <a:tabLst>
                <a:tab pos="342900" algn="l"/>
                <a:tab pos="685800" algn="l"/>
              </a:tabLst>
            </a:pPr>
            <a:r>
              <a:rPr lang="en-US" sz="1400" dirty="0" smtClean="0"/>
              <a:t>A  translation  of  the  program  direction  into  a  statement  of  the  tasks  required  to  achieve  the  program  objectives</a:t>
            </a:r>
          </a:p>
          <a:p>
            <a:pPr marL="800100" lvl="1" indent="-285750">
              <a:lnSpc>
                <a:spcPct val="100000"/>
              </a:lnSpc>
              <a:spcBef>
                <a:spcPct val="0"/>
              </a:spcBef>
              <a:tabLst>
                <a:tab pos="342900" algn="l"/>
                <a:tab pos="685800" algn="l"/>
              </a:tabLst>
            </a:pPr>
            <a:endParaRPr lang="en-US" sz="1400" dirty="0" smtClean="0"/>
          </a:p>
          <a:p>
            <a:pPr marL="0" indent="285750">
              <a:lnSpc>
                <a:spcPct val="100000"/>
              </a:lnSpc>
              <a:spcBef>
                <a:spcPct val="0"/>
              </a:spcBef>
              <a:buFont typeface="Monotype Sorts" pitchFamily="2" charset="2"/>
              <a:buChar char="n"/>
              <a:tabLst>
                <a:tab pos="342900" algn="l"/>
                <a:tab pos="685800" algn="l"/>
              </a:tabLst>
            </a:pPr>
            <a:r>
              <a:rPr lang="en-US" sz="1600" dirty="0" smtClean="0">
                <a:solidFill>
                  <a:srgbClr val="006600"/>
                </a:solidFill>
              </a:rPr>
              <a:t>Cost  Estimate</a:t>
            </a:r>
          </a:p>
          <a:p>
            <a:pPr marL="0" indent="285750">
              <a:lnSpc>
                <a:spcPct val="100000"/>
              </a:lnSpc>
              <a:spcBef>
                <a:spcPct val="0"/>
              </a:spcBef>
              <a:buFont typeface="Monotype Sorts" pitchFamily="2" charset="2"/>
              <a:buChar char="n"/>
              <a:tabLst>
                <a:tab pos="342900" algn="l"/>
                <a:tab pos="685800" algn="l"/>
              </a:tabLst>
            </a:pPr>
            <a:endParaRPr lang="en-US" sz="1600" dirty="0" smtClean="0">
              <a:solidFill>
                <a:srgbClr val="006600"/>
              </a:solidFill>
            </a:endParaRPr>
          </a:p>
          <a:p>
            <a:pPr marL="0" indent="285750">
              <a:lnSpc>
                <a:spcPct val="100000"/>
              </a:lnSpc>
              <a:spcBef>
                <a:spcPct val="0"/>
              </a:spcBef>
              <a:buFont typeface="Monotype Sorts" pitchFamily="2" charset="2"/>
              <a:buChar char="n"/>
              <a:tabLst>
                <a:tab pos="342900" algn="l"/>
                <a:tab pos="685800" algn="l"/>
              </a:tabLst>
            </a:pPr>
            <a:r>
              <a:rPr lang="en-US" sz="1600" dirty="0" smtClean="0">
                <a:solidFill>
                  <a:srgbClr val="006600"/>
                </a:solidFill>
              </a:rPr>
              <a:t>Master  Schedule</a:t>
            </a:r>
          </a:p>
          <a:p>
            <a:pPr marL="800100" lvl="1" indent="-285750">
              <a:lnSpc>
                <a:spcPct val="100000"/>
              </a:lnSpc>
              <a:spcBef>
                <a:spcPct val="0"/>
              </a:spcBef>
              <a:tabLst>
                <a:tab pos="342900" algn="l"/>
                <a:tab pos="685800" algn="l"/>
              </a:tabLst>
            </a:pPr>
            <a:r>
              <a:rPr lang="en-US" sz="1400" dirty="0" smtClean="0"/>
              <a:t>The  sequence  of  tasks  in  the  work  breakdown  structure.</a:t>
            </a:r>
          </a:p>
          <a:p>
            <a:pPr marL="1257300" lvl="2" indent="-342900">
              <a:lnSpc>
                <a:spcPct val="100000"/>
              </a:lnSpc>
              <a:spcBef>
                <a:spcPct val="0"/>
              </a:spcBef>
              <a:buFontTx/>
              <a:buChar char="–"/>
              <a:tabLst>
                <a:tab pos="342900" algn="l"/>
                <a:tab pos="685800" algn="l"/>
              </a:tabLst>
            </a:pPr>
            <a:r>
              <a:rPr lang="en-US" sz="1400" dirty="0" smtClean="0"/>
              <a:t>Showing  when  each  task  begins  and  ends</a:t>
            </a:r>
          </a:p>
          <a:p>
            <a:pPr marL="1257300" lvl="2" indent="-342900">
              <a:lnSpc>
                <a:spcPct val="100000"/>
              </a:lnSpc>
              <a:spcBef>
                <a:spcPct val="0"/>
              </a:spcBef>
              <a:buFontTx/>
              <a:buChar char="–"/>
              <a:tabLst>
                <a:tab pos="342900" algn="l"/>
                <a:tab pos="685800" algn="l"/>
              </a:tabLst>
            </a:pPr>
            <a:r>
              <a:rPr lang="en-US" sz="1400" dirty="0" smtClean="0"/>
              <a:t>How  the  tasks  are  related  to  another</a:t>
            </a:r>
          </a:p>
          <a:p>
            <a:pPr marL="1257300" lvl="2" indent="-342900">
              <a:lnSpc>
                <a:spcPct val="100000"/>
              </a:lnSpc>
              <a:spcBef>
                <a:spcPct val="0"/>
              </a:spcBef>
              <a:buFontTx/>
              <a:buChar char="–"/>
              <a:tabLst>
                <a:tab pos="342900" algn="l"/>
                <a:tab pos="685800" algn="l"/>
              </a:tabLst>
            </a:pPr>
            <a:r>
              <a:rPr lang="en-US" sz="1400" dirty="0" smtClean="0"/>
              <a:t>How  workload  for  each  task  is  distributed  within  the  time  period</a:t>
            </a:r>
          </a:p>
        </p:txBody>
      </p:sp>
      <p:sp>
        <p:nvSpPr>
          <p:cNvPr id="27653" name="Text Box 4"/>
          <p:cNvSpPr txBox="1">
            <a:spLocks noChangeArrowheads="1"/>
          </p:cNvSpPr>
          <p:nvPr/>
        </p:nvSpPr>
        <p:spPr bwMode="auto">
          <a:xfrm>
            <a:off x="2359025" y="2895600"/>
            <a:ext cx="11398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r>
              <a:rPr lang="en-US" sz="1200" dirty="0" smtClean="0">
                <a:solidFill>
                  <a:srgbClr val="0000FF"/>
                </a:solidFill>
              </a:rPr>
              <a:t>Development</a:t>
            </a:r>
          </a:p>
          <a:p>
            <a:pPr eaLnBrk="0" hangingPunct="0"/>
            <a:r>
              <a:rPr lang="en-US" sz="1200" dirty="0" smtClean="0">
                <a:solidFill>
                  <a:srgbClr val="0000FF"/>
                </a:solidFill>
              </a:rPr>
              <a:t>Investment</a:t>
            </a:r>
          </a:p>
          <a:p>
            <a:pPr eaLnBrk="0" hangingPunct="0"/>
            <a:r>
              <a:rPr lang="en-US" sz="1200" dirty="0" smtClean="0">
                <a:solidFill>
                  <a:srgbClr val="0000FF"/>
                </a:solidFill>
              </a:rPr>
              <a:t>O &amp; S</a:t>
            </a:r>
          </a:p>
          <a:p>
            <a:pPr eaLnBrk="0" hangingPunct="0"/>
            <a:r>
              <a:rPr lang="en-US" sz="1200" dirty="0" smtClean="0">
                <a:solidFill>
                  <a:srgbClr val="0000FF"/>
                </a:solidFill>
              </a:rPr>
              <a:t>Disposal</a:t>
            </a:r>
          </a:p>
        </p:txBody>
      </p:sp>
      <p:sp>
        <p:nvSpPr>
          <p:cNvPr id="27654" name="Text Box 5"/>
          <p:cNvSpPr txBox="1">
            <a:spLocks noChangeArrowheads="1"/>
          </p:cNvSpPr>
          <p:nvPr/>
        </p:nvSpPr>
        <p:spPr bwMode="auto">
          <a:xfrm>
            <a:off x="2041525" y="2779060"/>
            <a:ext cx="5397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r>
              <a:rPr lang="en-US" sz="5400" dirty="0" smtClean="0">
                <a:solidFill>
                  <a:srgbClr val="0000FF"/>
                </a:solidFill>
              </a:rPr>
              <a:t>{</a:t>
            </a:r>
          </a:p>
        </p:txBody>
      </p:sp>
      <p:sp>
        <p:nvSpPr>
          <p:cNvPr id="315399" name="Rectangle 7"/>
          <p:cNvSpPr>
            <a:spLocks noChangeArrowheads="1"/>
          </p:cNvSpPr>
          <p:nvPr/>
        </p:nvSpPr>
        <p:spPr bwMode="auto">
          <a:xfrm>
            <a:off x="523875" y="4676775"/>
            <a:ext cx="8334375" cy="19526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p>
            <a:pPr marL="285750" indent="-285750" eaLnBrk="0" hangingPunct="0">
              <a:lnSpc>
                <a:spcPct val="90000"/>
              </a:lnSpc>
              <a:spcBef>
                <a:spcPct val="30000"/>
              </a:spcBef>
              <a:buFont typeface="Wingdings" pitchFamily="2" charset="2"/>
              <a:buChar char="§"/>
            </a:pPr>
            <a:r>
              <a:rPr lang="en-US" dirty="0" smtClean="0">
                <a:solidFill>
                  <a:srgbClr val="000000"/>
                </a:solidFill>
              </a:rPr>
              <a:t>So…… to </a:t>
            </a:r>
            <a:r>
              <a:rPr lang="en-US" i="1" dirty="0" smtClean="0">
                <a:solidFill>
                  <a:srgbClr val="333399"/>
                </a:solidFill>
              </a:rPr>
              <a:t>build our program budget</a:t>
            </a:r>
            <a:r>
              <a:rPr lang="en-US" dirty="0" smtClean="0">
                <a:solidFill>
                  <a:srgbClr val="000000"/>
                </a:solidFill>
              </a:rPr>
              <a:t> we would take our </a:t>
            </a:r>
            <a:r>
              <a:rPr lang="en-US" sz="2000" dirty="0" smtClean="0">
                <a:solidFill>
                  <a:srgbClr val="006600"/>
                </a:solidFill>
              </a:rPr>
              <a:t>Cost  Estimate</a:t>
            </a:r>
            <a:r>
              <a:rPr lang="en-US" sz="1600" dirty="0" smtClean="0">
                <a:solidFill>
                  <a:srgbClr val="006600"/>
                </a:solidFill>
              </a:rPr>
              <a:t> </a:t>
            </a:r>
            <a:r>
              <a:rPr lang="en-US" dirty="0" smtClean="0">
                <a:solidFill>
                  <a:srgbClr val="000000"/>
                </a:solidFill>
              </a:rPr>
              <a:t>(in </a:t>
            </a:r>
            <a:r>
              <a:rPr lang="en-US" dirty="0" smtClean="0">
                <a:solidFill>
                  <a:srgbClr val="000000"/>
                </a:solidFill>
              </a:rPr>
              <a:t>Base-Year </a:t>
            </a:r>
            <a:r>
              <a:rPr lang="en-US" dirty="0" smtClean="0">
                <a:solidFill>
                  <a:srgbClr val="000000"/>
                </a:solidFill>
              </a:rPr>
              <a:t>dollars) and phase over time using:</a:t>
            </a:r>
          </a:p>
          <a:p>
            <a:pPr marL="1143000" lvl="2" indent="-228600" eaLnBrk="0" hangingPunct="0">
              <a:lnSpc>
                <a:spcPct val="90000"/>
              </a:lnSpc>
              <a:spcBef>
                <a:spcPct val="30000"/>
              </a:spcBef>
              <a:buFont typeface="Wingdings" pitchFamily="2" charset="2"/>
              <a:buChar char="§"/>
            </a:pPr>
            <a:r>
              <a:rPr lang="en-US" sz="1600" dirty="0" smtClean="0">
                <a:solidFill>
                  <a:srgbClr val="006600"/>
                </a:solidFill>
              </a:rPr>
              <a:t>Master Schedule</a:t>
            </a:r>
          </a:p>
          <a:p>
            <a:pPr marL="1143000" lvl="2" indent="-228600" eaLnBrk="0" hangingPunct="0">
              <a:lnSpc>
                <a:spcPct val="90000"/>
              </a:lnSpc>
              <a:spcBef>
                <a:spcPct val="30000"/>
              </a:spcBef>
              <a:buFont typeface="Wingdings" pitchFamily="2" charset="2"/>
              <a:buChar char="§"/>
            </a:pPr>
            <a:r>
              <a:rPr lang="en-US" sz="1600" dirty="0" smtClean="0">
                <a:solidFill>
                  <a:srgbClr val="0000FF"/>
                </a:solidFill>
              </a:rPr>
              <a:t>Appropriate funding policies by appropriation account </a:t>
            </a:r>
            <a:endParaRPr lang="en-US" sz="1600" b="0" dirty="0" smtClean="0">
              <a:solidFill>
                <a:srgbClr val="000000"/>
              </a:solidFill>
            </a:endParaRPr>
          </a:p>
          <a:p>
            <a:pPr marL="228600" indent="-228600" eaLnBrk="0" hangingPunct="0">
              <a:lnSpc>
                <a:spcPct val="90000"/>
              </a:lnSpc>
              <a:spcBef>
                <a:spcPct val="30000"/>
              </a:spcBef>
              <a:buFont typeface="Wingdings" pitchFamily="2" charset="2"/>
              <a:buChar char="§"/>
            </a:pPr>
            <a:r>
              <a:rPr lang="en-US" i="1" dirty="0" smtClean="0">
                <a:solidFill>
                  <a:srgbClr val="000000"/>
                </a:solidFill>
              </a:rPr>
              <a:t>Then we would ESCALATE our estimate into THEN-YEAR Dollars to submit as a Budget Request</a:t>
            </a:r>
          </a:p>
        </p:txBody>
      </p:sp>
    </p:spTree>
    <p:extLst>
      <p:ext uri="{BB962C8B-B14F-4D97-AF65-F5344CB8AC3E}">
        <p14:creationId xmlns:p14="http://schemas.microsoft.com/office/powerpoint/2010/main" val="38812970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15399">
                                            <p:txEl>
                                              <p:pRg st="0" end="0"/>
                                            </p:txEl>
                                          </p:spTgt>
                                        </p:tgtEl>
                                        <p:attrNameLst>
                                          <p:attrName>style.visibility</p:attrName>
                                        </p:attrNameLst>
                                      </p:cBhvr>
                                      <p:to>
                                        <p:strVal val="visible"/>
                                      </p:to>
                                    </p:set>
                                    <p:anim calcmode="lin" valueType="num">
                                      <p:cBhvr additive="base">
                                        <p:cTn id="7" dur="500" fill="hold"/>
                                        <p:tgtEl>
                                          <p:spTgt spid="3153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53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15399">
                                            <p:txEl>
                                              <p:pRg st="1" end="1"/>
                                            </p:txEl>
                                          </p:spTgt>
                                        </p:tgtEl>
                                        <p:attrNameLst>
                                          <p:attrName>style.visibility</p:attrName>
                                        </p:attrNameLst>
                                      </p:cBhvr>
                                      <p:to>
                                        <p:strVal val="visible"/>
                                      </p:to>
                                    </p:set>
                                    <p:anim calcmode="lin" valueType="num">
                                      <p:cBhvr additive="base">
                                        <p:cTn id="13" dur="500" fill="hold"/>
                                        <p:tgtEl>
                                          <p:spTgt spid="3153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153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15399">
                                            <p:txEl>
                                              <p:pRg st="2" end="2"/>
                                            </p:txEl>
                                          </p:spTgt>
                                        </p:tgtEl>
                                        <p:attrNameLst>
                                          <p:attrName>style.visibility</p:attrName>
                                        </p:attrNameLst>
                                      </p:cBhvr>
                                      <p:to>
                                        <p:strVal val="visible"/>
                                      </p:to>
                                    </p:set>
                                    <p:anim calcmode="lin" valueType="num">
                                      <p:cBhvr additive="base">
                                        <p:cTn id="19" dur="500" fill="hold"/>
                                        <p:tgtEl>
                                          <p:spTgt spid="31539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53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15399">
                                            <p:txEl>
                                              <p:pRg st="3" end="3"/>
                                            </p:txEl>
                                          </p:spTgt>
                                        </p:tgtEl>
                                        <p:attrNameLst>
                                          <p:attrName>style.visibility</p:attrName>
                                        </p:attrNameLst>
                                      </p:cBhvr>
                                      <p:to>
                                        <p:strVal val="visible"/>
                                      </p:to>
                                    </p:set>
                                    <p:anim calcmode="lin" valueType="num">
                                      <p:cBhvr additive="base">
                                        <p:cTn id="25" dur="500" fill="hold"/>
                                        <p:tgtEl>
                                          <p:spTgt spid="31539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1539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Line 2"/>
          <p:cNvSpPr>
            <a:spLocks noChangeShapeType="1"/>
          </p:cNvSpPr>
          <p:nvPr/>
        </p:nvSpPr>
        <p:spPr bwMode="auto">
          <a:xfrm flipV="1">
            <a:off x="2679700" y="6743700"/>
            <a:ext cx="431800" cy="6350"/>
          </a:xfrm>
          <a:prstGeom prst="line">
            <a:avLst/>
          </a:prstGeom>
          <a:noFill/>
          <a:ln w="9525">
            <a:solidFill>
              <a:schemeClr val="tx1"/>
            </a:solidFill>
            <a:round/>
            <a:headEnd/>
            <a:tailEnd/>
          </a:ln>
          <a:effectLst/>
        </p:spPr>
        <p:txBody>
          <a:bodyPr/>
          <a:lstStyle/>
          <a:p>
            <a:pPr>
              <a:defRPr/>
            </a:pPr>
            <a:endParaRPr lang="en-US">
              <a:effectLst>
                <a:outerShdw blurRad="38100" dist="38100" dir="2700000" algn="tl">
                  <a:srgbClr val="000000">
                    <a:alpha val="43137"/>
                  </a:srgbClr>
                </a:outerShdw>
              </a:effectLst>
            </a:endParaRPr>
          </a:p>
        </p:txBody>
      </p:sp>
      <p:sp>
        <p:nvSpPr>
          <p:cNvPr id="4099" name="Rectangle 3"/>
          <p:cNvSpPr>
            <a:spLocks noChangeArrowheads="1"/>
          </p:cNvSpPr>
          <p:nvPr/>
        </p:nvSpPr>
        <p:spPr bwMode="auto">
          <a:xfrm>
            <a:off x="0" y="3540125"/>
            <a:ext cx="9144000" cy="3317875"/>
          </a:xfrm>
          <a:prstGeom prst="rect">
            <a:avLst/>
          </a:prstGeom>
          <a:solidFill>
            <a:srgbClr val="CCFFFF"/>
          </a:solidFill>
          <a:ln w="9525">
            <a:solidFill>
              <a:schemeClr val="tx1"/>
            </a:solidFill>
            <a:miter lim="800000"/>
            <a:headEnd/>
            <a:tailEnd/>
          </a:ln>
        </p:spPr>
        <p:txBody>
          <a:bodyPr wrap="none" anchor="ctr"/>
          <a:lstStyle/>
          <a:p>
            <a:pPr eaLnBrk="1" hangingPunct="1"/>
            <a:endParaRPr lang="en-US" sz="1800" b="0">
              <a:solidFill>
                <a:schemeClr val="tx1"/>
              </a:solidFill>
            </a:endParaRPr>
          </a:p>
        </p:txBody>
      </p:sp>
      <p:sp>
        <p:nvSpPr>
          <p:cNvPr id="358404" name="Rectangle 4"/>
          <p:cNvSpPr>
            <a:spLocks noChangeArrowheads="1"/>
          </p:cNvSpPr>
          <p:nvPr/>
        </p:nvSpPr>
        <p:spPr bwMode="auto">
          <a:xfrm>
            <a:off x="0" y="833438"/>
            <a:ext cx="9144000" cy="2759075"/>
          </a:xfrm>
          <a:prstGeom prst="rect">
            <a:avLst/>
          </a:prstGeom>
          <a:solidFill>
            <a:srgbClr val="FFFFCC"/>
          </a:solidFill>
          <a:ln w="9525">
            <a:solidFill>
              <a:schemeClr val="tx1"/>
            </a:solidFill>
            <a:miter lim="800000"/>
            <a:headEnd/>
            <a:tailEnd/>
          </a:ln>
          <a:effectLst/>
        </p:spPr>
        <p:txBody>
          <a:bodyPr wrap="none" anchor="ctr"/>
          <a:lstStyle/>
          <a:p>
            <a:pPr>
              <a:defRPr/>
            </a:pPr>
            <a:endParaRPr lang="en-US">
              <a:effectLst>
                <a:outerShdw blurRad="38100" dist="38100" dir="2700000" algn="tl">
                  <a:srgbClr val="000000">
                    <a:alpha val="43137"/>
                  </a:srgbClr>
                </a:outerShdw>
              </a:effectLst>
            </a:endParaRPr>
          </a:p>
        </p:txBody>
      </p:sp>
      <p:sp>
        <p:nvSpPr>
          <p:cNvPr id="358405" name="Rectangle 5"/>
          <p:cNvSpPr>
            <a:spLocks noChangeArrowheads="1"/>
          </p:cNvSpPr>
          <p:nvPr/>
        </p:nvSpPr>
        <p:spPr bwMode="auto">
          <a:xfrm>
            <a:off x="7205663" y="5362575"/>
            <a:ext cx="1784350" cy="1095375"/>
          </a:xfrm>
          <a:prstGeom prst="rect">
            <a:avLst/>
          </a:prstGeom>
          <a:solidFill>
            <a:srgbClr val="99CCFF"/>
          </a:solidFill>
          <a:ln w="19050">
            <a:solidFill>
              <a:schemeClr val="tx1"/>
            </a:solidFill>
            <a:miter lim="800000"/>
            <a:headEnd type="none" w="sm" len="sm"/>
            <a:tailEnd type="none" w="sm" len="sm"/>
          </a:ln>
          <a:effectLst/>
        </p:spPr>
        <p:txBody>
          <a:bodyPr wrap="none" anchor="ctr"/>
          <a:lstStyle/>
          <a:p>
            <a:pPr>
              <a:defRPr/>
            </a:pPr>
            <a:endParaRPr lang="en-US">
              <a:effectLst>
                <a:outerShdw blurRad="38100" dist="38100" dir="2700000" algn="tl">
                  <a:srgbClr val="000000">
                    <a:alpha val="43137"/>
                  </a:srgbClr>
                </a:outerShdw>
              </a:effectLst>
            </a:endParaRPr>
          </a:p>
        </p:txBody>
      </p:sp>
      <p:sp>
        <p:nvSpPr>
          <p:cNvPr id="358406" name="Rectangle 6"/>
          <p:cNvSpPr>
            <a:spLocks noChangeArrowheads="1"/>
          </p:cNvSpPr>
          <p:nvPr/>
        </p:nvSpPr>
        <p:spPr bwMode="auto">
          <a:xfrm>
            <a:off x="2730500" y="5362575"/>
            <a:ext cx="2778125" cy="1095375"/>
          </a:xfrm>
          <a:prstGeom prst="rect">
            <a:avLst/>
          </a:prstGeom>
          <a:solidFill>
            <a:srgbClr val="FFCC99"/>
          </a:solidFill>
          <a:ln w="19050">
            <a:solidFill>
              <a:schemeClr val="tx1"/>
            </a:solidFill>
            <a:miter lim="800000"/>
            <a:headEnd type="none" w="sm" len="sm"/>
            <a:tailEnd type="none" w="sm" len="sm"/>
          </a:ln>
          <a:effectLst/>
        </p:spPr>
        <p:txBody>
          <a:bodyPr wrap="none" anchor="ctr"/>
          <a:lstStyle/>
          <a:p>
            <a:pPr>
              <a:defRPr/>
            </a:pPr>
            <a:endParaRPr lang="en-US">
              <a:effectLst>
                <a:outerShdw blurRad="38100" dist="38100" dir="2700000" algn="tl">
                  <a:srgbClr val="000000">
                    <a:alpha val="43137"/>
                  </a:srgbClr>
                </a:outerShdw>
              </a:effectLst>
            </a:endParaRPr>
          </a:p>
        </p:txBody>
      </p:sp>
      <p:sp>
        <p:nvSpPr>
          <p:cNvPr id="358407" name="Rectangle 7"/>
          <p:cNvSpPr>
            <a:spLocks noChangeArrowheads="1"/>
          </p:cNvSpPr>
          <p:nvPr/>
        </p:nvSpPr>
        <p:spPr bwMode="auto">
          <a:xfrm>
            <a:off x="5410200" y="5362575"/>
            <a:ext cx="1965325" cy="1095375"/>
          </a:xfrm>
          <a:prstGeom prst="rect">
            <a:avLst/>
          </a:prstGeom>
          <a:solidFill>
            <a:srgbClr val="CCFFCC"/>
          </a:solidFill>
          <a:ln w="19050">
            <a:solidFill>
              <a:schemeClr val="tx1"/>
            </a:solidFill>
            <a:miter lim="800000"/>
            <a:headEnd type="none" w="sm" len="sm"/>
            <a:tailEnd type="none" w="sm" len="sm"/>
          </a:ln>
          <a:effectLst/>
        </p:spPr>
        <p:txBody>
          <a:bodyPr wrap="none" anchor="ctr"/>
          <a:lstStyle/>
          <a:p>
            <a:pPr>
              <a:defRPr/>
            </a:pPr>
            <a:endParaRPr lang="en-US">
              <a:effectLst>
                <a:outerShdw blurRad="38100" dist="38100" dir="2700000" algn="tl">
                  <a:srgbClr val="000000">
                    <a:alpha val="43137"/>
                  </a:srgbClr>
                </a:outerShdw>
              </a:effectLst>
            </a:endParaRPr>
          </a:p>
        </p:txBody>
      </p:sp>
      <p:sp>
        <p:nvSpPr>
          <p:cNvPr id="4104" name="Text Box 8"/>
          <p:cNvSpPr txBox="1">
            <a:spLocks noChangeArrowheads="1"/>
          </p:cNvSpPr>
          <p:nvPr/>
        </p:nvSpPr>
        <p:spPr bwMode="auto">
          <a:xfrm>
            <a:off x="6448425" y="5103813"/>
            <a:ext cx="609600" cy="304800"/>
          </a:xfrm>
          <a:prstGeom prst="rect">
            <a:avLst/>
          </a:prstGeom>
          <a:noFill/>
          <a:ln w="9525">
            <a:noFill/>
            <a:miter lim="800000"/>
            <a:headEnd/>
            <a:tailEnd/>
          </a:ln>
        </p:spPr>
        <p:txBody>
          <a:bodyPr>
            <a:spAutoFit/>
          </a:bodyPr>
          <a:lstStyle/>
          <a:p>
            <a:pPr>
              <a:spcBef>
                <a:spcPct val="50000"/>
              </a:spcBef>
            </a:pPr>
            <a:r>
              <a:rPr lang="en-US" sz="1400">
                <a:solidFill>
                  <a:schemeClr val="tx1"/>
                </a:solidFill>
              </a:rPr>
              <a:t>IOC</a:t>
            </a:r>
          </a:p>
        </p:txBody>
      </p:sp>
      <p:sp>
        <p:nvSpPr>
          <p:cNvPr id="358409" name="Rectangle 9"/>
          <p:cNvSpPr>
            <a:spLocks noChangeArrowheads="1"/>
          </p:cNvSpPr>
          <p:nvPr/>
        </p:nvSpPr>
        <p:spPr bwMode="auto">
          <a:xfrm>
            <a:off x="1444625" y="5362575"/>
            <a:ext cx="1463675" cy="1095375"/>
          </a:xfrm>
          <a:prstGeom prst="rect">
            <a:avLst/>
          </a:prstGeom>
          <a:solidFill>
            <a:srgbClr val="66CCFF"/>
          </a:solidFill>
          <a:ln w="19050">
            <a:solidFill>
              <a:schemeClr val="tx1"/>
            </a:solidFill>
            <a:miter lim="800000"/>
            <a:headEnd type="none" w="sm" len="sm"/>
            <a:tailEnd type="none" w="sm" len="sm"/>
          </a:ln>
          <a:effectLst/>
        </p:spPr>
        <p:txBody>
          <a:bodyPr wrap="none" anchor="ctr"/>
          <a:lstStyle/>
          <a:p>
            <a:pPr>
              <a:defRPr/>
            </a:pPr>
            <a:endParaRPr lang="en-US">
              <a:effectLst>
                <a:outerShdw blurRad="38100" dist="38100" dir="2700000" algn="tl">
                  <a:srgbClr val="000000">
                    <a:alpha val="43137"/>
                  </a:srgbClr>
                </a:outerShdw>
              </a:effectLst>
            </a:endParaRPr>
          </a:p>
        </p:txBody>
      </p:sp>
      <p:sp>
        <p:nvSpPr>
          <p:cNvPr id="4106" name="Text Box 10"/>
          <p:cNvSpPr txBox="1">
            <a:spLocks noChangeArrowheads="1"/>
          </p:cNvSpPr>
          <p:nvPr/>
        </p:nvSpPr>
        <p:spPr bwMode="auto">
          <a:xfrm>
            <a:off x="1501775" y="5360988"/>
            <a:ext cx="1389063" cy="517525"/>
          </a:xfrm>
          <a:prstGeom prst="rect">
            <a:avLst/>
          </a:prstGeom>
          <a:noFill/>
          <a:ln w="9525">
            <a:noFill/>
            <a:miter lim="800000"/>
            <a:headEnd/>
            <a:tailEnd/>
          </a:ln>
        </p:spPr>
        <p:txBody>
          <a:bodyPr>
            <a:spAutoFit/>
          </a:bodyPr>
          <a:lstStyle/>
          <a:p>
            <a:r>
              <a:rPr lang="en-US" sz="1400">
                <a:solidFill>
                  <a:schemeClr val="tx1"/>
                </a:solidFill>
              </a:rPr>
              <a:t>Technology Development</a:t>
            </a:r>
            <a:endParaRPr lang="en-US" sz="1400">
              <a:solidFill>
                <a:schemeClr val="bg1"/>
              </a:solidFill>
            </a:endParaRPr>
          </a:p>
        </p:txBody>
      </p:sp>
      <p:sp>
        <p:nvSpPr>
          <p:cNvPr id="4107" name="Text Box 11"/>
          <p:cNvSpPr txBox="1">
            <a:spLocks noChangeArrowheads="1"/>
          </p:cNvSpPr>
          <p:nvPr/>
        </p:nvSpPr>
        <p:spPr bwMode="auto">
          <a:xfrm>
            <a:off x="5610225" y="5360988"/>
            <a:ext cx="1585913" cy="517525"/>
          </a:xfrm>
          <a:prstGeom prst="rect">
            <a:avLst/>
          </a:prstGeom>
          <a:noFill/>
          <a:ln w="9525">
            <a:noFill/>
            <a:miter lim="800000"/>
            <a:headEnd/>
            <a:tailEnd/>
          </a:ln>
        </p:spPr>
        <p:txBody>
          <a:bodyPr>
            <a:spAutoFit/>
          </a:bodyPr>
          <a:lstStyle/>
          <a:p>
            <a:r>
              <a:rPr lang="en-US" sz="1400">
                <a:solidFill>
                  <a:schemeClr val="tx1"/>
                </a:solidFill>
              </a:rPr>
              <a:t>Production &amp; Deployment</a:t>
            </a:r>
          </a:p>
        </p:txBody>
      </p:sp>
      <p:sp>
        <p:nvSpPr>
          <p:cNvPr id="4108" name="Text Box 12"/>
          <p:cNvSpPr txBox="1">
            <a:spLocks noChangeArrowheads="1"/>
          </p:cNvSpPr>
          <p:nvPr/>
        </p:nvSpPr>
        <p:spPr bwMode="auto">
          <a:xfrm>
            <a:off x="7551738" y="5360988"/>
            <a:ext cx="1301750" cy="517525"/>
          </a:xfrm>
          <a:prstGeom prst="rect">
            <a:avLst/>
          </a:prstGeom>
          <a:noFill/>
          <a:ln w="9525">
            <a:noFill/>
            <a:miter lim="800000"/>
            <a:headEnd/>
            <a:tailEnd/>
          </a:ln>
        </p:spPr>
        <p:txBody>
          <a:bodyPr>
            <a:spAutoFit/>
          </a:bodyPr>
          <a:lstStyle/>
          <a:p>
            <a:r>
              <a:rPr lang="en-US" sz="1400">
                <a:solidFill>
                  <a:schemeClr val="tx1"/>
                </a:solidFill>
              </a:rPr>
              <a:t>Operations &amp; </a:t>
            </a:r>
          </a:p>
          <a:p>
            <a:r>
              <a:rPr lang="en-US" sz="1400">
                <a:solidFill>
                  <a:schemeClr val="tx1"/>
                </a:solidFill>
              </a:rPr>
              <a:t>Support</a:t>
            </a:r>
          </a:p>
        </p:txBody>
      </p:sp>
      <p:sp>
        <p:nvSpPr>
          <p:cNvPr id="4109" name="Text Box 13"/>
          <p:cNvSpPr txBox="1">
            <a:spLocks noChangeArrowheads="1"/>
          </p:cNvSpPr>
          <p:nvPr/>
        </p:nvSpPr>
        <p:spPr bwMode="auto">
          <a:xfrm>
            <a:off x="6381750" y="5975350"/>
            <a:ext cx="812800" cy="501650"/>
          </a:xfrm>
          <a:prstGeom prst="rect">
            <a:avLst/>
          </a:prstGeom>
          <a:noFill/>
          <a:ln w="9525">
            <a:noFill/>
            <a:miter lim="800000"/>
            <a:headEnd/>
            <a:tailEnd/>
          </a:ln>
        </p:spPr>
        <p:txBody>
          <a:bodyPr>
            <a:spAutoFit/>
          </a:bodyPr>
          <a:lstStyle/>
          <a:p>
            <a:pPr algn="l">
              <a:lnSpc>
                <a:spcPct val="90000"/>
              </a:lnSpc>
            </a:pPr>
            <a:r>
              <a:rPr lang="en-US" sz="1000">
                <a:solidFill>
                  <a:schemeClr val="tx1"/>
                </a:solidFill>
              </a:rPr>
              <a:t>FRP Decision</a:t>
            </a:r>
          </a:p>
          <a:p>
            <a:pPr algn="l">
              <a:lnSpc>
                <a:spcPct val="90000"/>
              </a:lnSpc>
            </a:pPr>
            <a:r>
              <a:rPr lang="en-US" sz="1000">
                <a:solidFill>
                  <a:schemeClr val="tx1"/>
                </a:solidFill>
              </a:rPr>
              <a:t>Review</a:t>
            </a:r>
          </a:p>
        </p:txBody>
      </p:sp>
      <p:sp>
        <p:nvSpPr>
          <p:cNvPr id="4110" name="Text Box 14"/>
          <p:cNvSpPr txBox="1">
            <a:spLocks noChangeArrowheads="1"/>
          </p:cNvSpPr>
          <p:nvPr/>
        </p:nvSpPr>
        <p:spPr bwMode="auto">
          <a:xfrm>
            <a:off x="7700963" y="5103813"/>
            <a:ext cx="914400" cy="304800"/>
          </a:xfrm>
          <a:prstGeom prst="rect">
            <a:avLst/>
          </a:prstGeom>
          <a:noFill/>
          <a:ln w="9525">
            <a:noFill/>
            <a:miter lim="800000"/>
            <a:headEnd/>
            <a:tailEnd/>
          </a:ln>
        </p:spPr>
        <p:txBody>
          <a:bodyPr>
            <a:spAutoFit/>
          </a:bodyPr>
          <a:lstStyle/>
          <a:p>
            <a:pPr>
              <a:spcBef>
                <a:spcPct val="50000"/>
              </a:spcBef>
            </a:pPr>
            <a:r>
              <a:rPr lang="en-US" sz="1400">
                <a:solidFill>
                  <a:schemeClr val="tx1"/>
                </a:solidFill>
              </a:rPr>
              <a:t>FOC</a:t>
            </a:r>
          </a:p>
        </p:txBody>
      </p:sp>
      <p:sp>
        <p:nvSpPr>
          <p:cNvPr id="358415" name="AutoShape 15"/>
          <p:cNvSpPr>
            <a:spLocks noChangeAspect="1" noChangeArrowheads="1"/>
          </p:cNvSpPr>
          <p:nvPr/>
        </p:nvSpPr>
        <p:spPr bwMode="auto">
          <a:xfrm>
            <a:off x="4086225" y="5997575"/>
            <a:ext cx="228600" cy="271463"/>
          </a:xfrm>
          <a:prstGeom prst="diamond">
            <a:avLst/>
          </a:prstGeom>
          <a:solidFill>
            <a:srgbClr val="FFFF00"/>
          </a:solidFill>
          <a:ln w="25400">
            <a:solidFill>
              <a:schemeClr val="tx1"/>
            </a:solidFill>
            <a:miter lim="800000"/>
            <a:headEnd type="none" w="sm" len="sm"/>
            <a:tailEnd type="none" w="sm" len="sm"/>
          </a:ln>
          <a:effectLst/>
        </p:spPr>
        <p:txBody>
          <a:bodyPr wrap="none" anchor="ctr"/>
          <a:lstStyle/>
          <a:p>
            <a:pPr>
              <a:defRPr/>
            </a:pPr>
            <a:endParaRPr lang="en-US">
              <a:effectLst>
                <a:outerShdw blurRad="38100" dist="38100" dir="2700000" algn="tl">
                  <a:srgbClr val="000000">
                    <a:alpha val="43137"/>
                  </a:srgbClr>
                </a:outerShdw>
              </a:effectLst>
            </a:endParaRPr>
          </a:p>
        </p:txBody>
      </p:sp>
      <p:sp>
        <p:nvSpPr>
          <p:cNvPr id="358416" name="Rectangle 16"/>
          <p:cNvSpPr>
            <a:spLocks noChangeArrowheads="1"/>
          </p:cNvSpPr>
          <p:nvPr/>
        </p:nvSpPr>
        <p:spPr bwMode="auto">
          <a:xfrm>
            <a:off x="393700" y="5362575"/>
            <a:ext cx="1111250" cy="1095375"/>
          </a:xfrm>
          <a:prstGeom prst="rect">
            <a:avLst/>
          </a:prstGeom>
          <a:solidFill>
            <a:srgbClr val="FFFF99"/>
          </a:solidFill>
          <a:ln w="19050">
            <a:solidFill>
              <a:schemeClr val="tx1"/>
            </a:solidFill>
            <a:miter lim="800000"/>
            <a:headEnd type="none" w="sm" len="sm"/>
            <a:tailEnd type="none" w="sm" len="sm"/>
          </a:ln>
          <a:effectLst/>
        </p:spPr>
        <p:txBody>
          <a:bodyPr wrap="none" anchor="ctr"/>
          <a:lstStyle/>
          <a:p>
            <a:pPr>
              <a:defRPr/>
            </a:pPr>
            <a:endParaRPr lang="en-US">
              <a:effectLst>
                <a:outerShdw blurRad="38100" dist="38100" dir="2700000" algn="tl">
                  <a:srgbClr val="000000">
                    <a:alpha val="43137"/>
                  </a:srgbClr>
                </a:outerShdw>
              </a:effectLst>
            </a:endParaRPr>
          </a:p>
        </p:txBody>
      </p:sp>
      <p:sp>
        <p:nvSpPr>
          <p:cNvPr id="4113" name="Text Box 17"/>
          <p:cNvSpPr txBox="1">
            <a:spLocks noChangeArrowheads="1"/>
          </p:cNvSpPr>
          <p:nvPr/>
        </p:nvSpPr>
        <p:spPr bwMode="auto">
          <a:xfrm>
            <a:off x="371475" y="5359400"/>
            <a:ext cx="1133475" cy="696913"/>
          </a:xfrm>
          <a:prstGeom prst="rect">
            <a:avLst/>
          </a:prstGeom>
          <a:noFill/>
          <a:ln w="9525">
            <a:noFill/>
            <a:miter lim="800000"/>
            <a:headEnd/>
            <a:tailEnd/>
          </a:ln>
        </p:spPr>
        <p:txBody>
          <a:bodyPr>
            <a:spAutoFit/>
          </a:bodyPr>
          <a:lstStyle/>
          <a:p>
            <a:pPr>
              <a:lnSpc>
                <a:spcPct val="95000"/>
              </a:lnSpc>
            </a:pPr>
            <a:r>
              <a:rPr lang="en-US" sz="1400">
                <a:solidFill>
                  <a:schemeClr val="tx1"/>
                </a:solidFill>
              </a:rPr>
              <a:t>Materiel</a:t>
            </a:r>
            <a:br>
              <a:rPr lang="en-US" sz="1400">
                <a:solidFill>
                  <a:schemeClr val="tx1"/>
                </a:solidFill>
              </a:rPr>
            </a:br>
            <a:r>
              <a:rPr lang="en-US" sz="1400">
                <a:solidFill>
                  <a:schemeClr val="tx1"/>
                </a:solidFill>
              </a:rPr>
              <a:t>Solution</a:t>
            </a:r>
            <a:br>
              <a:rPr lang="en-US" sz="1400">
                <a:solidFill>
                  <a:schemeClr val="tx1"/>
                </a:solidFill>
              </a:rPr>
            </a:br>
            <a:r>
              <a:rPr lang="en-US" sz="1400">
                <a:solidFill>
                  <a:schemeClr val="tx1"/>
                </a:solidFill>
              </a:rPr>
              <a:t>Analysis</a:t>
            </a:r>
            <a:endParaRPr lang="en-US" sz="1400">
              <a:solidFill>
                <a:schemeClr val="bg1"/>
              </a:solidFill>
            </a:endParaRPr>
          </a:p>
        </p:txBody>
      </p:sp>
      <p:sp>
        <p:nvSpPr>
          <p:cNvPr id="358418" name="AutoShape 18"/>
          <p:cNvSpPr>
            <a:spLocks noChangeAspect="1" noChangeArrowheads="1"/>
          </p:cNvSpPr>
          <p:nvPr/>
        </p:nvSpPr>
        <p:spPr bwMode="auto">
          <a:xfrm>
            <a:off x="6197600" y="6089650"/>
            <a:ext cx="228600" cy="271463"/>
          </a:xfrm>
          <a:prstGeom prst="diamond">
            <a:avLst/>
          </a:prstGeom>
          <a:solidFill>
            <a:srgbClr val="FFFF00"/>
          </a:solidFill>
          <a:ln w="25400">
            <a:solidFill>
              <a:schemeClr val="tx1"/>
            </a:solidFill>
            <a:miter lim="800000"/>
            <a:headEnd type="none" w="sm" len="sm"/>
            <a:tailEnd type="none" w="sm" len="sm"/>
          </a:ln>
          <a:effectLst/>
        </p:spPr>
        <p:txBody>
          <a:bodyPr wrap="none" anchor="ctr"/>
          <a:lstStyle/>
          <a:p>
            <a:pPr>
              <a:defRPr/>
            </a:pPr>
            <a:endParaRPr lang="en-US">
              <a:effectLst>
                <a:outerShdw blurRad="38100" dist="38100" dir="2700000" algn="tl">
                  <a:srgbClr val="000000">
                    <a:alpha val="43137"/>
                  </a:srgbClr>
                </a:outerShdw>
              </a:effectLst>
            </a:endParaRPr>
          </a:p>
        </p:txBody>
      </p:sp>
      <p:sp>
        <p:nvSpPr>
          <p:cNvPr id="358419" name="AutoShape 19"/>
          <p:cNvSpPr>
            <a:spLocks noChangeAspect="1" noChangeArrowheads="1"/>
          </p:cNvSpPr>
          <p:nvPr/>
        </p:nvSpPr>
        <p:spPr bwMode="auto">
          <a:xfrm>
            <a:off x="279400" y="6099175"/>
            <a:ext cx="228600" cy="271463"/>
          </a:xfrm>
          <a:prstGeom prst="diamond">
            <a:avLst/>
          </a:prstGeom>
          <a:solidFill>
            <a:srgbClr val="FFFF00"/>
          </a:solidFill>
          <a:ln w="25400">
            <a:solidFill>
              <a:schemeClr val="tx1"/>
            </a:solidFill>
            <a:miter lim="800000"/>
            <a:headEnd type="none" w="sm" len="sm"/>
            <a:tailEnd type="none" w="sm" len="sm"/>
          </a:ln>
          <a:effectLst/>
        </p:spPr>
        <p:txBody>
          <a:bodyPr wrap="none" anchor="ctr"/>
          <a:lstStyle/>
          <a:p>
            <a:pPr>
              <a:defRPr/>
            </a:pPr>
            <a:endParaRPr lang="en-US">
              <a:effectLst>
                <a:outerShdw blurRad="38100" dist="38100" dir="2700000" algn="tl">
                  <a:srgbClr val="000000">
                    <a:alpha val="43137"/>
                  </a:srgbClr>
                </a:outerShdw>
              </a:effectLst>
            </a:endParaRPr>
          </a:p>
        </p:txBody>
      </p:sp>
      <p:sp>
        <p:nvSpPr>
          <p:cNvPr id="4116" name="Text Box 20"/>
          <p:cNvSpPr txBox="1">
            <a:spLocks noChangeArrowheads="1"/>
          </p:cNvSpPr>
          <p:nvPr/>
        </p:nvSpPr>
        <p:spPr bwMode="auto">
          <a:xfrm>
            <a:off x="477838" y="5989638"/>
            <a:ext cx="1143000" cy="501650"/>
          </a:xfrm>
          <a:prstGeom prst="rect">
            <a:avLst/>
          </a:prstGeom>
          <a:noFill/>
          <a:ln w="9525">
            <a:noFill/>
            <a:miter lim="800000"/>
            <a:headEnd/>
            <a:tailEnd/>
          </a:ln>
        </p:spPr>
        <p:txBody>
          <a:bodyPr>
            <a:spAutoFit/>
          </a:bodyPr>
          <a:lstStyle/>
          <a:p>
            <a:pPr algn="l">
              <a:lnSpc>
                <a:spcPct val="90000"/>
              </a:lnSpc>
            </a:pPr>
            <a:r>
              <a:rPr lang="en-US" sz="1000">
                <a:solidFill>
                  <a:schemeClr val="tx1"/>
                </a:solidFill>
              </a:rPr>
              <a:t>Materiel Development Decision</a:t>
            </a:r>
          </a:p>
        </p:txBody>
      </p:sp>
      <p:sp>
        <p:nvSpPr>
          <p:cNvPr id="4117" name="Rectangle 21"/>
          <p:cNvSpPr>
            <a:spLocks noChangeArrowheads="1"/>
          </p:cNvSpPr>
          <p:nvPr/>
        </p:nvSpPr>
        <p:spPr bwMode="auto">
          <a:xfrm>
            <a:off x="463550" y="3860800"/>
            <a:ext cx="1736725" cy="314325"/>
          </a:xfrm>
          <a:prstGeom prst="rect">
            <a:avLst/>
          </a:prstGeom>
          <a:gradFill rotWithShape="1">
            <a:gsLst>
              <a:gs pos="0">
                <a:srgbClr val="CCFFFF"/>
              </a:gs>
              <a:gs pos="100000">
                <a:srgbClr val="C0C0C0"/>
              </a:gs>
            </a:gsLst>
            <a:path path="shape">
              <a:fillToRect l="50000" t="50000" r="50000" b="50000"/>
            </a:path>
          </a:gradFill>
          <a:ln w="19050" algn="ctr">
            <a:solidFill>
              <a:schemeClr val="tx1"/>
            </a:solidFill>
            <a:miter lim="800000"/>
            <a:headEnd type="none" w="sm" len="sm"/>
            <a:tailEnd type="none" w="sm" len="sm"/>
          </a:ln>
        </p:spPr>
        <p:txBody>
          <a:bodyPr wrap="none" anchor="ctr"/>
          <a:lstStyle/>
          <a:p>
            <a:pPr>
              <a:spcBef>
                <a:spcPct val="50000"/>
              </a:spcBef>
            </a:pPr>
            <a:r>
              <a:rPr lang="en-US" sz="1300">
                <a:solidFill>
                  <a:schemeClr val="tx1"/>
                </a:solidFill>
              </a:rPr>
              <a:t>User Needs</a:t>
            </a:r>
          </a:p>
        </p:txBody>
      </p:sp>
      <p:sp>
        <p:nvSpPr>
          <p:cNvPr id="358422" name="Line 22"/>
          <p:cNvSpPr>
            <a:spLocks noChangeShapeType="1"/>
          </p:cNvSpPr>
          <p:nvPr/>
        </p:nvSpPr>
        <p:spPr bwMode="auto">
          <a:xfrm flipH="1">
            <a:off x="104775" y="4505325"/>
            <a:ext cx="371475" cy="0"/>
          </a:xfrm>
          <a:prstGeom prst="line">
            <a:avLst/>
          </a:prstGeom>
          <a:noFill/>
          <a:ln w="28575">
            <a:solidFill>
              <a:schemeClr val="tx1"/>
            </a:solidFill>
            <a:round/>
            <a:headEnd/>
            <a:tailEnd/>
          </a:ln>
          <a:effectLst/>
        </p:spPr>
        <p:txBody>
          <a:bodyPr/>
          <a:lstStyle/>
          <a:p>
            <a:pPr>
              <a:defRPr/>
            </a:pPr>
            <a:endParaRPr lang="en-US">
              <a:effectLst>
                <a:outerShdw blurRad="38100" dist="38100" dir="2700000" algn="tl">
                  <a:srgbClr val="000000">
                    <a:alpha val="43137"/>
                  </a:srgbClr>
                </a:outerShdw>
              </a:effectLst>
            </a:endParaRPr>
          </a:p>
        </p:txBody>
      </p:sp>
      <p:sp>
        <p:nvSpPr>
          <p:cNvPr id="4119" name="Rectangle 23"/>
          <p:cNvSpPr>
            <a:spLocks noChangeArrowheads="1"/>
          </p:cNvSpPr>
          <p:nvPr/>
        </p:nvSpPr>
        <p:spPr bwMode="auto">
          <a:xfrm>
            <a:off x="463550" y="4321175"/>
            <a:ext cx="3344863" cy="361950"/>
          </a:xfrm>
          <a:prstGeom prst="rect">
            <a:avLst/>
          </a:prstGeom>
          <a:gradFill rotWithShape="1">
            <a:gsLst>
              <a:gs pos="0">
                <a:srgbClr val="CCFFFF"/>
              </a:gs>
              <a:gs pos="100000">
                <a:srgbClr val="C0C0C0"/>
              </a:gs>
            </a:gsLst>
            <a:path path="shape">
              <a:fillToRect l="50000" t="50000" r="50000" b="50000"/>
            </a:path>
          </a:gradFill>
          <a:ln w="19050">
            <a:solidFill>
              <a:schemeClr val="tx1"/>
            </a:solidFill>
            <a:miter lim="800000"/>
            <a:headEnd type="none" w="sm" len="sm"/>
            <a:tailEnd type="none" w="sm" len="sm"/>
          </a:ln>
        </p:spPr>
        <p:txBody>
          <a:bodyPr wrap="none" anchor="ctr"/>
          <a:lstStyle/>
          <a:p>
            <a:pPr>
              <a:spcBef>
                <a:spcPct val="50000"/>
              </a:spcBef>
            </a:pPr>
            <a:r>
              <a:rPr lang="en-US" sz="1300">
                <a:solidFill>
                  <a:schemeClr val="tx1"/>
                </a:solidFill>
              </a:rPr>
              <a:t>Technology Opportunities &amp; Resources</a:t>
            </a:r>
            <a:endParaRPr lang="en-US" sz="1300" b="0" i="1">
              <a:solidFill>
                <a:schemeClr val="tx1"/>
              </a:solidFill>
            </a:endParaRPr>
          </a:p>
        </p:txBody>
      </p:sp>
      <p:sp>
        <p:nvSpPr>
          <p:cNvPr id="4120" name="Text Box 24"/>
          <p:cNvSpPr txBox="1">
            <a:spLocks noChangeArrowheads="1"/>
          </p:cNvSpPr>
          <p:nvPr/>
        </p:nvSpPr>
        <p:spPr bwMode="auto">
          <a:xfrm>
            <a:off x="5257800" y="3825875"/>
            <a:ext cx="3886200" cy="641350"/>
          </a:xfrm>
          <a:prstGeom prst="rect">
            <a:avLst/>
          </a:prstGeom>
          <a:solidFill>
            <a:schemeClr val="bg1"/>
          </a:solidFill>
          <a:ln w="9525">
            <a:noFill/>
            <a:miter lim="800000"/>
            <a:headEnd/>
            <a:tailEnd/>
          </a:ln>
        </p:spPr>
        <p:txBody>
          <a:bodyPr wrap="square">
            <a:spAutoFit/>
          </a:bodyPr>
          <a:lstStyle/>
          <a:p>
            <a:pPr eaLnBrk="1" hangingPunct="1"/>
            <a:r>
              <a:rPr lang="en-US" sz="1800" dirty="0">
                <a:solidFill>
                  <a:schemeClr val="tx1"/>
                </a:solidFill>
              </a:rPr>
              <a:t>Defense Acquisition Management System </a:t>
            </a:r>
            <a:r>
              <a:rPr lang="en-US" sz="1800" dirty="0" smtClean="0">
                <a:solidFill>
                  <a:schemeClr val="tx1"/>
                </a:solidFill>
              </a:rPr>
              <a:t>– 2008 (New)</a:t>
            </a:r>
            <a:endParaRPr lang="en-US" sz="1800" dirty="0">
              <a:solidFill>
                <a:schemeClr val="tx1"/>
              </a:solidFill>
            </a:endParaRPr>
          </a:p>
        </p:txBody>
      </p:sp>
      <p:sp>
        <p:nvSpPr>
          <p:cNvPr id="4121" name="Text Box 25"/>
          <p:cNvSpPr txBox="1">
            <a:spLocks noChangeArrowheads="1"/>
          </p:cNvSpPr>
          <p:nvPr/>
        </p:nvSpPr>
        <p:spPr bwMode="auto">
          <a:xfrm>
            <a:off x="3055938" y="4940300"/>
            <a:ext cx="1058862" cy="422275"/>
          </a:xfrm>
          <a:prstGeom prst="rect">
            <a:avLst/>
          </a:prstGeom>
          <a:noFill/>
          <a:ln w="9525">
            <a:noFill/>
            <a:miter lim="800000"/>
            <a:headEnd/>
            <a:tailEnd/>
          </a:ln>
        </p:spPr>
        <p:txBody>
          <a:bodyPr>
            <a:spAutoFit/>
          </a:bodyPr>
          <a:lstStyle/>
          <a:p>
            <a:pPr>
              <a:lnSpc>
                <a:spcPct val="90000"/>
              </a:lnSpc>
            </a:pPr>
            <a:r>
              <a:rPr lang="en-US" sz="1200" dirty="0">
                <a:solidFill>
                  <a:schemeClr val="tx1"/>
                </a:solidFill>
              </a:rPr>
              <a:t>Program</a:t>
            </a:r>
            <a:br>
              <a:rPr lang="en-US" sz="1200" dirty="0">
                <a:solidFill>
                  <a:schemeClr val="tx1"/>
                </a:solidFill>
              </a:rPr>
            </a:br>
            <a:r>
              <a:rPr lang="en-US" sz="1200" dirty="0">
                <a:solidFill>
                  <a:schemeClr val="tx1"/>
                </a:solidFill>
              </a:rPr>
              <a:t>Initiation</a:t>
            </a:r>
          </a:p>
        </p:txBody>
      </p:sp>
      <p:sp>
        <p:nvSpPr>
          <p:cNvPr id="358426" name="Rectangle 26"/>
          <p:cNvSpPr>
            <a:spLocks noChangeArrowheads="1"/>
          </p:cNvSpPr>
          <p:nvPr/>
        </p:nvSpPr>
        <p:spPr bwMode="auto">
          <a:xfrm>
            <a:off x="5094288" y="2297113"/>
            <a:ext cx="2338387" cy="1073150"/>
          </a:xfrm>
          <a:prstGeom prst="rect">
            <a:avLst/>
          </a:prstGeom>
          <a:solidFill>
            <a:srgbClr val="CCFFCC"/>
          </a:solidFill>
          <a:ln w="19050">
            <a:solidFill>
              <a:schemeClr val="tx1"/>
            </a:solidFill>
            <a:miter lim="800000"/>
            <a:headEnd/>
            <a:tailEnd/>
          </a:ln>
        </p:spPr>
        <p:txBody>
          <a:bodyPr/>
          <a:lstStyle/>
          <a:p>
            <a:pPr>
              <a:defRPr/>
            </a:pPr>
            <a:endParaRPr lang="en-US">
              <a:effectLst>
                <a:outerShdw blurRad="38100" dist="38100" dir="2700000" algn="tl">
                  <a:srgbClr val="000000">
                    <a:alpha val="43137"/>
                  </a:srgbClr>
                </a:outerShdw>
              </a:effectLst>
            </a:endParaRPr>
          </a:p>
        </p:txBody>
      </p:sp>
      <p:sp>
        <p:nvSpPr>
          <p:cNvPr id="358427" name="Rectangle 27"/>
          <p:cNvSpPr>
            <a:spLocks noChangeArrowheads="1"/>
          </p:cNvSpPr>
          <p:nvPr/>
        </p:nvSpPr>
        <p:spPr bwMode="auto">
          <a:xfrm>
            <a:off x="1446213" y="2301875"/>
            <a:ext cx="1455737" cy="1068388"/>
          </a:xfrm>
          <a:prstGeom prst="rect">
            <a:avLst/>
          </a:prstGeom>
          <a:solidFill>
            <a:srgbClr val="66CCFF"/>
          </a:solidFill>
          <a:ln w="19050">
            <a:solidFill>
              <a:schemeClr val="tx1"/>
            </a:solidFill>
            <a:miter lim="800000"/>
            <a:headEnd/>
            <a:tailEnd/>
          </a:ln>
        </p:spPr>
        <p:txBody>
          <a:bodyPr/>
          <a:lstStyle/>
          <a:p>
            <a:pPr>
              <a:defRPr/>
            </a:pPr>
            <a:endParaRPr lang="en-US">
              <a:effectLst>
                <a:outerShdw blurRad="38100" dist="38100" dir="2700000" algn="tl">
                  <a:srgbClr val="000000">
                    <a:alpha val="43137"/>
                  </a:srgbClr>
                </a:outerShdw>
              </a:effectLst>
            </a:endParaRPr>
          </a:p>
        </p:txBody>
      </p:sp>
      <p:sp>
        <p:nvSpPr>
          <p:cNvPr id="358428" name="Rectangle 28"/>
          <p:cNvSpPr>
            <a:spLocks noChangeArrowheads="1"/>
          </p:cNvSpPr>
          <p:nvPr/>
        </p:nvSpPr>
        <p:spPr bwMode="auto">
          <a:xfrm>
            <a:off x="2887663" y="2297113"/>
            <a:ext cx="2520950" cy="1073150"/>
          </a:xfrm>
          <a:prstGeom prst="rect">
            <a:avLst/>
          </a:prstGeom>
          <a:solidFill>
            <a:srgbClr val="FFCC99"/>
          </a:solidFill>
          <a:ln w="19050">
            <a:solidFill>
              <a:schemeClr val="tx1"/>
            </a:solidFill>
            <a:miter lim="800000"/>
            <a:headEnd/>
            <a:tailEnd/>
          </a:ln>
        </p:spPr>
        <p:txBody>
          <a:bodyPr/>
          <a:lstStyle/>
          <a:p>
            <a:pPr>
              <a:defRPr/>
            </a:pPr>
            <a:endParaRPr lang="en-US">
              <a:effectLst>
                <a:outerShdw blurRad="38100" dist="38100" dir="2700000" algn="tl">
                  <a:srgbClr val="000000">
                    <a:alpha val="43137"/>
                  </a:srgbClr>
                </a:outerShdw>
              </a:effectLst>
            </a:endParaRPr>
          </a:p>
        </p:txBody>
      </p:sp>
      <p:sp>
        <p:nvSpPr>
          <p:cNvPr id="4125" name="Rectangle 29"/>
          <p:cNvSpPr>
            <a:spLocks noChangeArrowheads="1"/>
          </p:cNvSpPr>
          <p:nvPr/>
        </p:nvSpPr>
        <p:spPr bwMode="auto">
          <a:xfrm>
            <a:off x="6677025" y="2087563"/>
            <a:ext cx="315913" cy="212725"/>
          </a:xfrm>
          <a:prstGeom prst="rect">
            <a:avLst/>
          </a:prstGeom>
          <a:noFill/>
          <a:ln w="9525">
            <a:noFill/>
            <a:miter lim="800000"/>
            <a:headEnd/>
            <a:tailEnd/>
          </a:ln>
        </p:spPr>
        <p:txBody>
          <a:bodyPr wrap="none" lIns="0" tIns="0" rIns="0" bIns="0">
            <a:spAutoFit/>
          </a:bodyPr>
          <a:lstStyle/>
          <a:p>
            <a:pPr algn="l"/>
            <a:r>
              <a:rPr lang="en-US" sz="1400">
                <a:solidFill>
                  <a:schemeClr val="tx1"/>
                </a:solidFill>
              </a:rPr>
              <a:t>IOC</a:t>
            </a:r>
            <a:endParaRPr lang="en-US" sz="1400" b="0">
              <a:solidFill>
                <a:schemeClr val="tx1"/>
              </a:solidFill>
              <a:latin typeface="Times New Roman" pitchFamily="18" charset="0"/>
            </a:endParaRPr>
          </a:p>
        </p:txBody>
      </p:sp>
      <p:sp>
        <p:nvSpPr>
          <p:cNvPr id="358430" name="Rectangle 30"/>
          <p:cNvSpPr>
            <a:spLocks noChangeArrowheads="1"/>
          </p:cNvSpPr>
          <p:nvPr/>
        </p:nvSpPr>
        <p:spPr bwMode="auto">
          <a:xfrm>
            <a:off x="379413" y="2297113"/>
            <a:ext cx="1131887" cy="1073150"/>
          </a:xfrm>
          <a:prstGeom prst="rect">
            <a:avLst/>
          </a:prstGeom>
          <a:solidFill>
            <a:srgbClr val="FFFF99"/>
          </a:solidFill>
          <a:ln w="19050">
            <a:solidFill>
              <a:schemeClr val="tx1"/>
            </a:solidFill>
            <a:miter lim="800000"/>
            <a:headEnd/>
            <a:tailEnd/>
          </a:ln>
        </p:spPr>
        <p:txBody>
          <a:bodyPr/>
          <a:lstStyle/>
          <a:p>
            <a:pPr>
              <a:defRPr/>
            </a:pPr>
            <a:endParaRPr lang="en-US">
              <a:effectLst>
                <a:outerShdw blurRad="38100" dist="38100" dir="2700000" algn="tl">
                  <a:srgbClr val="000000">
                    <a:alpha val="43137"/>
                  </a:srgbClr>
                </a:outerShdw>
              </a:effectLst>
            </a:endParaRPr>
          </a:p>
        </p:txBody>
      </p:sp>
      <p:grpSp>
        <p:nvGrpSpPr>
          <p:cNvPr id="2" name="Group 31"/>
          <p:cNvGrpSpPr>
            <a:grpSpLocks/>
          </p:cNvGrpSpPr>
          <p:nvPr/>
        </p:nvGrpSpPr>
        <p:grpSpPr bwMode="auto">
          <a:xfrm>
            <a:off x="2627313" y="1905000"/>
            <a:ext cx="504825" cy="392113"/>
            <a:chOff x="1655" y="1188"/>
            <a:chExt cx="318" cy="247"/>
          </a:xfrm>
        </p:grpSpPr>
        <p:sp>
          <p:nvSpPr>
            <p:cNvPr id="358432" name="Freeform 32"/>
            <p:cNvSpPr>
              <a:spLocks/>
            </p:cNvSpPr>
            <p:nvPr/>
          </p:nvSpPr>
          <p:spPr bwMode="auto">
            <a:xfrm>
              <a:off x="1655" y="1188"/>
              <a:ext cx="318" cy="247"/>
            </a:xfrm>
            <a:custGeom>
              <a:avLst/>
              <a:gdLst/>
              <a:ahLst/>
              <a:cxnLst>
                <a:cxn ang="0">
                  <a:pos x="159" y="0"/>
                </a:cxn>
                <a:cxn ang="0">
                  <a:pos x="0" y="247"/>
                </a:cxn>
                <a:cxn ang="0">
                  <a:pos x="318" y="247"/>
                </a:cxn>
                <a:cxn ang="0">
                  <a:pos x="159" y="0"/>
                </a:cxn>
              </a:cxnLst>
              <a:rect l="0" t="0" r="r" b="b"/>
              <a:pathLst>
                <a:path w="318" h="247">
                  <a:moveTo>
                    <a:pt x="159" y="0"/>
                  </a:moveTo>
                  <a:lnTo>
                    <a:pt x="0" y="247"/>
                  </a:lnTo>
                  <a:lnTo>
                    <a:pt x="318" y="247"/>
                  </a:lnTo>
                  <a:lnTo>
                    <a:pt x="159" y="0"/>
                  </a:lnTo>
                  <a:close/>
                </a:path>
              </a:pathLst>
            </a:custGeom>
            <a:solidFill>
              <a:srgbClr val="0033CC"/>
            </a:solidFill>
            <a:ln w="26988" cap="rnd">
              <a:solidFill>
                <a:srgbClr val="FFFF00"/>
              </a:solidFill>
              <a:prstDash val="solid"/>
              <a:miter lim="800000"/>
              <a:headEnd/>
              <a:tailEnd/>
            </a:ln>
          </p:spPr>
          <p:txBody>
            <a:bodyPr/>
            <a:lstStyle/>
            <a:p>
              <a:pPr>
                <a:defRPr/>
              </a:pPr>
              <a:endParaRPr lang="en-US">
                <a:effectLst>
                  <a:outerShdw blurRad="38100" dist="38100" dir="2700000" algn="tl">
                    <a:srgbClr val="000000">
                      <a:alpha val="43137"/>
                    </a:srgbClr>
                  </a:outerShdw>
                </a:effectLst>
              </a:endParaRPr>
            </a:p>
          </p:txBody>
        </p:sp>
        <p:sp>
          <p:nvSpPr>
            <p:cNvPr id="4182" name="Rectangle 33"/>
            <p:cNvSpPr>
              <a:spLocks noChangeArrowheads="1"/>
            </p:cNvSpPr>
            <p:nvPr/>
          </p:nvSpPr>
          <p:spPr bwMode="auto">
            <a:xfrm>
              <a:off x="1764" y="1255"/>
              <a:ext cx="104" cy="173"/>
            </a:xfrm>
            <a:prstGeom prst="rect">
              <a:avLst/>
            </a:prstGeom>
            <a:noFill/>
            <a:ln w="9525">
              <a:noFill/>
              <a:miter lim="800000"/>
              <a:headEnd/>
              <a:tailEnd/>
            </a:ln>
          </p:spPr>
          <p:txBody>
            <a:bodyPr wrap="none" lIns="0" tIns="0" rIns="0" bIns="0">
              <a:spAutoFit/>
            </a:bodyPr>
            <a:lstStyle/>
            <a:p>
              <a:pPr algn="l"/>
              <a:r>
                <a:rPr lang="en-US" sz="1800">
                  <a:solidFill>
                    <a:schemeClr val="bg1"/>
                  </a:solidFill>
                </a:rPr>
                <a:t>B</a:t>
              </a:r>
              <a:endParaRPr lang="en-US" sz="1800" b="0">
                <a:solidFill>
                  <a:schemeClr val="bg1"/>
                </a:solidFill>
                <a:latin typeface="Times New Roman" pitchFamily="18" charset="0"/>
              </a:endParaRPr>
            </a:p>
          </p:txBody>
        </p:sp>
      </p:grpSp>
      <p:sp>
        <p:nvSpPr>
          <p:cNvPr id="358434" name="Rectangle 34"/>
          <p:cNvSpPr>
            <a:spLocks noChangeArrowheads="1"/>
          </p:cNvSpPr>
          <p:nvPr/>
        </p:nvSpPr>
        <p:spPr bwMode="auto">
          <a:xfrm>
            <a:off x="7369175" y="2297113"/>
            <a:ext cx="1649413" cy="1073150"/>
          </a:xfrm>
          <a:prstGeom prst="rect">
            <a:avLst/>
          </a:prstGeom>
          <a:solidFill>
            <a:srgbClr val="99CCFF"/>
          </a:solidFill>
          <a:ln w="19050">
            <a:solidFill>
              <a:schemeClr val="tx1"/>
            </a:solidFill>
            <a:miter lim="800000"/>
            <a:headEnd/>
            <a:tailEnd/>
          </a:ln>
        </p:spPr>
        <p:txBody>
          <a:bodyPr/>
          <a:lstStyle/>
          <a:p>
            <a:pPr>
              <a:defRPr/>
            </a:pPr>
            <a:endParaRPr lang="en-US">
              <a:effectLst>
                <a:outerShdw blurRad="38100" dist="38100" dir="2700000" algn="tl">
                  <a:srgbClr val="000000">
                    <a:alpha val="43137"/>
                  </a:srgbClr>
                </a:outerShdw>
              </a:effectLst>
            </a:endParaRPr>
          </a:p>
        </p:txBody>
      </p:sp>
      <p:sp>
        <p:nvSpPr>
          <p:cNvPr id="4129" name="Rectangle 35"/>
          <p:cNvSpPr>
            <a:spLocks noChangeArrowheads="1"/>
          </p:cNvSpPr>
          <p:nvPr/>
        </p:nvSpPr>
        <p:spPr bwMode="auto">
          <a:xfrm>
            <a:off x="441325" y="2363788"/>
            <a:ext cx="965200" cy="425450"/>
          </a:xfrm>
          <a:prstGeom prst="rect">
            <a:avLst/>
          </a:prstGeom>
          <a:noFill/>
          <a:ln w="9525">
            <a:noFill/>
            <a:miter lim="800000"/>
            <a:headEnd/>
            <a:tailEnd/>
          </a:ln>
        </p:spPr>
        <p:txBody>
          <a:bodyPr wrap="none" lIns="0" tIns="0" rIns="0" bIns="0">
            <a:spAutoFit/>
          </a:bodyPr>
          <a:lstStyle/>
          <a:p>
            <a:r>
              <a:rPr lang="en-US" sz="1400">
                <a:solidFill>
                  <a:schemeClr val="tx1"/>
                </a:solidFill>
              </a:rPr>
              <a:t>Concept</a:t>
            </a:r>
          </a:p>
          <a:p>
            <a:r>
              <a:rPr lang="en-US" sz="1400">
                <a:solidFill>
                  <a:schemeClr val="tx1"/>
                </a:solidFill>
              </a:rPr>
              <a:t>Refinement</a:t>
            </a:r>
            <a:endParaRPr lang="en-US" sz="1400" b="0">
              <a:solidFill>
                <a:schemeClr val="tx1"/>
              </a:solidFill>
            </a:endParaRPr>
          </a:p>
        </p:txBody>
      </p:sp>
      <p:sp>
        <p:nvSpPr>
          <p:cNvPr id="4130" name="Rectangle 36"/>
          <p:cNvSpPr>
            <a:spLocks noChangeArrowheads="1"/>
          </p:cNvSpPr>
          <p:nvPr/>
        </p:nvSpPr>
        <p:spPr bwMode="auto">
          <a:xfrm>
            <a:off x="3182938" y="2363788"/>
            <a:ext cx="1793875" cy="425450"/>
          </a:xfrm>
          <a:prstGeom prst="rect">
            <a:avLst/>
          </a:prstGeom>
          <a:noFill/>
          <a:ln w="9525">
            <a:noFill/>
            <a:miter lim="800000"/>
            <a:headEnd/>
            <a:tailEnd/>
          </a:ln>
        </p:spPr>
        <p:txBody>
          <a:bodyPr wrap="none" lIns="0" tIns="0" rIns="0" bIns="0">
            <a:spAutoFit/>
          </a:bodyPr>
          <a:lstStyle/>
          <a:p>
            <a:r>
              <a:rPr lang="en-US" sz="1400">
                <a:solidFill>
                  <a:schemeClr val="tx1"/>
                </a:solidFill>
              </a:rPr>
              <a:t>System Development</a:t>
            </a:r>
          </a:p>
          <a:p>
            <a:r>
              <a:rPr lang="en-US" sz="1400">
                <a:solidFill>
                  <a:schemeClr val="tx1"/>
                </a:solidFill>
              </a:rPr>
              <a:t>&amp; Demonstration</a:t>
            </a:r>
            <a:endParaRPr lang="en-US" sz="1400" b="0">
              <a:solidFill>
                <a:schemeClr val="tx1"/>
              </a:solidFill>
            </a:endParaRPr>
          </a:p>
        </p:txBody>
      </p:sp>
      <p:sp>
        <p:nvSpPr>
          <p:cNvPr id="4131" name="Rectangle 37"/>
          <p:cNvSpPr>
            <a:spLocks noChangeArrowheads="1"/>
          </p:cNvSpPr>
          <p:nvPr/>
        </p:nvSpPr>
        <p:spPr bwMode="auto">
          <a:xfrm>
            <a:off x="5873750" y="2363788"/>
            <a:ext cx="1112838" cy="425450"/>
          </a:xfrm>
          <a:prstGeom prst="rect">
            <a:avLst/>
          </a:prstGeom>
          <a:noFill/>
          <a:ln w="9525">
            <a:noFill/>
            <a:miter lim="800000"/>
            <a:headEnd/>
            <a:tailEnd/>
          </a:ln>
        </p:spPr>
        <p:txBody>
          <a:bodyPr wrap="none" lIns="0" tIns="0" rIns="0" bIns="0">
            <a:spAutoFit/>
          </a:bodyPr>
          <a:lstStyle/>
          <a:p>
            <a:r>
              <a:rPr lang="en-US" sz="1400">
                <a:solidFill>
                  <a:schemeClr val="tx1"/>
                </a:solidFill>
              </a:rPr>
              <a:t>Production &amp;</a:t>
            </a:r>
          </a:p>
          <a:p>
            <a:r>
              <a:rPr lang="en-US" sz="1400">
                <a:solidFill>
                  <a:schemeClr val="tx1"/>
                </a:solidFill>
              </a:rPr>
              <a:t>Deployment </a:t>
            </a:r>
            <a:endParaRPr lang="en-US" sz="1400" b="0">
              <a:solidFill>
                <a:schemeClr val="tx1"/>
              </a:solidFill>
            </a:endParaRPr>
          </a:p>
        </p:txBody>
      </p:sp>
      <p:sp>
        <p:nvSpPr>
          <p:cNvPr id="4132" name="Rectangle 38"/>
          <p:cNvSpPr>
            <a:spLocks noChangeArrowheads="1"/>
          </p:cNvSpPr>
          <p:nvPr/>
        </p:nvSpPr>
        <p:spPr bwMode="auto">
          <a:xfrm>
            <a:off x="7643813" y="2363788"/>
            <a:ext cx="1112837" cy="425450"/>
          </a:xfrm>
          <a:prstGeom prst="rect">
            <a:avLst/>
          </a:prstGeom>
          <a:noFill/>
          <a:ln w="9525">
            <a:noFill/>
            <a:miter lim="800000"/>
            <a:headEnd/>
            <a:tailEnd/>
          </a:ln>
        </p:spPr>
        <p:txBody>
          <a:bodyPr wrap="none" lIns="0" tIns="0" rIns="0" bIns="0">
            <a:spAutoFit/>
          </a:bodyPr>
          <a:lstStyle/>
          <a:p>
            <a:r>
              <a:rPr lang="en-US" sz="1400">
                <a:solidFill>
                  <a:schemeClr val="tx1"/>
                </a:solidFill>
              </a:rPr>
              <a:t>Operations &amp;</a:t>
            </a:r>
          </a:p>
          <a:p>
            <a:r>
              <a:rPr lang="en-US" sz="1400">
                <a:solidFill>
                  <a:schemeClr val="tx1"/>
                </a:solidFill>
              </a:rPr>
              <a:t>Support </a:t>
            </a:r>
            <a:endParaRPr lang="en-US" sz="1400" b="0">
              <a:solidFill>
                <a:schemeClr val="tx1"/>
              </a:solidFill>
            </a:endParaRPr>
          </a:p>
        </p:txBody>
      </p:sp>
      <p:grpSp>
        <p:nvGrpSpPr>
          <p:cNvPr id="3" name="Group 39"/>
          <p:cNvGrpSpPr>
            <a:grpSpLocks/>
          </p:cNvGrpSpPr>
          <p:nvPr/>
        </p:nvGrpSpPr>
        <p:grpSpPr bwMode="auto">
          <a:xfrm>
            <a:off x="5135563" y="1895475"/>
            <a:ext cx="504825" cy="393700"/>
            <a:chOff x="3043" y="1254"/>
            <a:chExt cx="318" cy="248"/>
          </a:xfrm>
        </p:grpSpPr>
        <p:sp>
          <p:nvSpPr>
            <p:cNvPr id="358440" name="Freeform 40"/>
            <p:cNvSpPr>
              <a:spLocks/>
            </p:cNvSpPr>
            <p:nvPr/>
          </p:nvSpPr>
          <p:spPr bwMode="auto">
            <a:xfrm>
              <a:off x="3043" y="1254"/>
              <a:ext cx="318" cy="248"/>
            </a:xfrm>
            <a:custGeom>
              <a:avLst/>
              <a:gdLst/>
              <a:ahLst/>
              <a:cxnLst>
                <a:cxn ang="0">
                  <a:pos x="159" y="0"/>
                </a:cxn>
                <a:cxn ang="0">
                  <a:pos x="0" y="248"/>
                </a:cxn>
                <a:cxn ang="0">
                  <a:pos x="318" y="248"/>
                </a:cxn>
                <a:cxn ang="0">
                  <a:pos x="159" y="0"/>
                </a:cxn>
              </a:cxnLst>
              <a:rect l="0" t="0" r="r" b="b"/>
              <a:pathLst>
                <a:path w="318" h="248">
                  <a:moveTo>
                    <a:pt x="159" y="0"/>
                  </a:moveTo>
                  <a:lnTo>
                    <a:pt x="0" y="248"/>
                  </a:lnTo>
                  <a:lnTo>
                    <a:pt x="318" y="248"/>
                  </a:lnTo>
                  <a:lnTo>
                    <a:pt x="159" y="0"/>
                  </a:lnTo>
                  <a:close/>
                </a:path>
              </a:pathLst>
            </a:custGeom>
            <a:solidFill>
              <a:srgbClr val="0033CC"/>
            </a:solidFill>
            <a:ln w="26988" cap="rnd">
              <a:solidFill>
                <a:srgbClr val="FFFF00"/>
              </a:solidFill>
              <a:prstDash val="solid"/>
              <a:miter lim="800000"/>
              <a:headEnd/>
              <a:tailEnd/>
            </a:ln>
          </p:spPr>
          <p:txBody>
            <a:bodyPr/>
            <a:lstStyle/>
            <a:p>
              <a:pPr>
                <a:defRPr/>
              </a:pPr>
              <a:endParaRPr lang="en-US">
                <a:effectLst>
                  <a:outerShdw blurRad="38100" dist="38100" dir="2700000" algn="tl">
                    <a:srgbClr val="000000">
                      <a:alpha val="43137"/>
                    </a:srgbClr>
                  </a:outerShdw>
                </a:effectLst>
              </a:endParaRPr>
            </a:p>
          </p:txBody>
        </p:sp>
        <p:sp>
          <p:nvSpPr>
            <p:cNvPr id="4180" name="Rectangle 41"/>
            <p:cNvSpPr>
              <a:spLocks noChangeArrowheads="1"/>
            </p:cNvSpPr>
            <p:nvPr/>
          </p:nvSpPr>
          <p:spPr bwMode="auto">
            <a:xfrm>
              <a:off x="3150" y="1320"/>
              <a:ext cx="104" cy="173"/>
            </a:xfrm>
            <a:prstGeom prst="rect">
              <a:avLst/>
            </a:prstGeom>
            <a:noFill/>
            <a:ln w="9525">
              <a:noFill/>
              <a:miter lim="800000"/>
              <a:headEnd/>
              <a:tailEnd/>
            </a:ln>
          </p:spPr>
          <p:txBody>
            <a:bodyPr wrap="none" lIns="0" tIns="0" rIns="0" bIns="0">
              <a:spAutoFit/>
            </a:bodyPr>
            <a:lstStyle/>
            <a:p>
              <a:pPr algn="l"/>
              <a:r>
                <a:rPr lang="en-US" sz="1800">
                  <a:solidFill>
                    <a:schemeClr val="bg1"/>
                  </a:solidFill>
                </a:rPr>
                <a:t>C</a:t>
              </a:r>
              <a:endParaRPr lang="en-US" sz="1800" b="0">
                <a:solidFill>
                  <a:schemeClr val="bg1"/>
                </a:solidFill>
                <a:latin typeface="Times New Roman" pitchFamily="18" charset="0"/>
              </a:endParaRPr>
            </a:p>
          </p:txBody>
        </p:sp>
      </p:grpSp>
      <p:sp>
        <p:nvSpPr>
          <p:cNvPr id="4134" name="Rectangle 42"/>
          <p:cNvSpPr>
            <a:spLocks noChangeArrowheads="1"/>
          </p:cNvSpPr>
          <p:nvPr/>
        </p:nvSpPr>
        <p:spPr bwMode="auto">
          <a:xfrm>
            <a:off x="6499225" y="2881313"/>
            <a:ext cx="527050" cy="409575"/>
          </a:xfrm>
          <a:prstGeom prst="rect">
            <a:avLst/>
          </a:prstGeom>
          <a:noFill/>
          <a:ln w="9525">
            <a:noFill/>
            <a:miter lim="800000"/>
            <a:headEnd/>
            <a:tailEnd/>
          </a:ln>
        </p:spPr>
        <p:txBody>
          <a:bodyPr wrap="none" lIns="0" tIns="0" rIns="0" bIns="0">
            <a:spAutoFit/>
          </a:bodyPr>
          <a:lstStyle/>
          <a:p>
            <a:pPr algn="l">
              <a:lnSpc>
                <a:spcPct val="90000"/>
              </a:lnSpc>
            </a:pPr>
            <a:r>
              <a:rPr lang="en-US" sz="1000">
                <a:solidFill>
                  <a:schemeClr val="tx1"/>
                </a:solidFill>
              </a:rPr>
              <a:t>FRP </a:t>
            </a:r>
          </a:p>
          <a:p>
            <a:pPr algn="l">
              <a:lnSpc>
                <a:spcPct val="90000"/>
              </a:lnSpc>
            </a:pPr>
            <a:r>
              <a:rPr lang="en-US" sz="1000">
                <a:solidFill>
                  <a:schemeClr val="tx1"/>
                </a:solidFill>
              </a:rPr>
              <a:t>Decision</a:t>
            </a:r>
          </a:p>
          <a:p>
            <a:pPr algn="l">
              <a:lnSpc>
                <a:spcPct val="90000"/>
              </a:lnSpc>
            </a:pPr>
            <a:r>
              <a:rPr lang="en-US" sz="1000">
                <a:solidFill>
                  <a:schemeClr val="tx1"/>
                </a:solidFill>
              </a:rPr>
              <a:t>Review</a:t>
            </a:r>
            <a:endParaRPr lang="en-US" sz="1000" b="0">
              <a:solidFill>
                <a:schemeClr val="tx1"/>
              </a:solidFill>
              <a:latin typeface="Times New Roman" pitchFamily="18" charset="0"/>
            </a:endParaRPr>
          </a:p>
        </p:txBody>
      </p:sp>
      <p:sp>
        <p:nvSpPr>
          <p:cNvPr id="4135" name="Rectangle 43"/>
          <p:cNvSpPr>
            <a:spLocks noChangeArrowheads="1"/>
          </p:cNvSpPr>
          <p:nvPr/>
        </p:nvSpPr>
        <p:spPr bwMode="auto">
          <a:xfrm>
            <a:off x="7993063" y="2071688"/>
            <a:ext cx="374650" cy="212725"/>
          </a:xfrm>
          <a:prstGeom prst="rect">
            <a:avLst/>
          </a:prstGeom>
          <a:noFill/>
          <a:ln w="9525">
            <a:noFill/>
            <a:miter lim="800000"/>
            <a:headEnd/>
            <a:tailEnd/>
          </a:ln>
        </p:spPr>
        <p:txBody>
          <a:bodyPr wrap="none" lIns="0" tIns="0" rIns="0" bIns="0">
            <a:spAutoFit/>
          </a:bodyPr>
          <a:lstStyle/>
          <a:p>
            <a:pPr algn="l"/>
            <a:r>
              <a:rPr lang="en-US" sz="1400">
                <a:solidFill>
                  <a:schemeClr val="tx1"/>
                </a:solidFill>
              </a:rPr>
              <a:t>FOC</a:t>
            </a:r>
            <a:endParaRPr lang="en-US" sz="1400" b="0">
              <a:solidFill>
                <a:schemeClr val="tx1"/>
              </a:solidFill>
              <a:latin typeface="Times New Roman" pitchFamily="18" charset="0"/>
            </a:endParaRPr>
          </a:p>
        </p:txBody>
      </p:sp>
      <p:sp>
        <p:nvSpPr>
          <p:cNvPr id="358444" name="Freeform 44"/>
          <p:cNvSpPr>
            <a:spLocks/>
          </p:cNvSpPr>
          <p:nvPr/>
        </p:nvSpPr>
        <p:spPr bwMode="auto">
          <a:xfrm>
            <a:off x="3878263" y="2982913"/>
            <a:ext cx="215900" cy="257175"/>
          </a:xfrm>
          <a:custGeom>
            <a:avLst/>
            <a:gdLst/>
            <a:ahLst/>
            <a:cxnLst>
              <a:cxn ang="0">
                <a:pos x="68" y="0"/>
              </a:cxn>
              <a:cxn ang="0">
                <a:pos x="0" y="81"/>
              </a:cxn>
              <a:cxn ang="0">
                <a:pos x="68" y="162"/>
              </a:cxn>
              <a:cxn ang="0">
                <a:pos x="136" y="81"/>
              </a:cxn>
              <a:cxn ang="0">
                <a:pos x="68" y="0"/>
              </a:cxn>
            </a:cxnLst>
            <a:rect l="0" t="0" r="r" b="b"/>
            <a:pathLst>
              <a:path w="136" h="162">
                <a:moveTo>
                  <a:pt x="68" y="0"/>
                </a:moveTo>
                <a:lnTo>
                  <a:pt x="0" y="81"/>
                </a:lnTo>
                <a:lnTo>
                  <a:pt x="68" y="162"/>
                </a:lnTo>
                <a:lnTo>
                  <a:pt x="136" y="81"/>
                </a:lnTo>
                <a:lnTo>
                  <a:pt x="68" y="0"/>
                </a:lnTo>
                <a:close/>
              </a:path>
            </a:pathLst>
          </a:custGeom>
          <a:solidFill>
            <a:srgbClr val="FFFF00"/>
          </a:solidFill>
          <a:ln w="19050" cap="rnd" cmpd="sng">
            <a:solidFill>
              <a:srgbClr val="000000"/>
            </a:solidFill>
            <a:prstDash val="solid"/>
            <a:miter lim="800000"/>
            <a:headEnd/>
            <a:tailEnd/>
          </a:ln>
        </p:spPr>
        <p:txBody>
          <a:bodyPr/>
          <a:lstStyle/>
          <a:p>
            <a:pPr>
              <a:defRPr/>
            </a:pPr>
            <a:endParaRPr lang="en-US">
              <a:effectLst>
                <a:outerShdw blurRad="38100" dist="38100" dir="2700000" algn="tl">
                  <a:srgbClr val="000000">
                    <a:alpha val="43137"/>
                  </a:srgbClr>
                </a:outerShdw>
              </a:effectLst>
            </a:endParaRPr>
          </a:p>
        </p:txBody>
      </p:sp>
      <p:sp>
        <p:nvSpPr>
          <p:cNvPr id="4137" name="Rectangle 45"/>
          <p:cNvSpPr>
            <a:spLocks noChangeArrowheads="1"/>
          </p:cNvSpPr>
          <p:nvPr/>
        </p:nvSpPr>
        <p:spPr bwMode="auto">
          <a:xfrm>
            <a:off x="1651000" y="2363788"/>
            <a:ext cx="1112838" cy="425450"/>
          </a:xfrm>
          <a:prstGeom prst="rect">
            <a:avLst/>
          </a:prstGeom>
          <a:noFill/>
          <a:ln w="9525">
            <a:noFill/>
            <a:miter lim="800000"/>
            <a:headEnd/>
            <a:tailEnd/>
          </a:ln>
        </p:spPr>
        <p:txBody>
          <a:bodyPr wrap="none" lIns="0" tIns="0" rIns="0" bIns="0">
            <a:spAutoFit/>
          </a:bodyPr>
          <a:lstStyle/>
          <a:p>
            <a:r>
              <a:rPr lang="en-US" sz="1400">
                <a:solidFill>
                  <a:schemeClr val="tx1"/>
                </a:solidFill>
              </a:rPr>
              <a:t>Technology</a:t>
            </a:r>
          </a:p>
          <a:p>
            <a:r>
              <a:rPr lang="en-US" sz="1400">
                <a:solidFill>
                  <a:schemeClr val="tx1"/>
                </a:solidFill>
              </a:rPr>
              <a:t>Development</a:t>
            </a:r>
            <a:endParaRPr lang="en-US" sz="1400" b="0">
              <a:solidFill>
                <a:schemeClr val="tx1"/>
              </a:solidFill>
            </a:endParaRPr>
          </a:p>
        </p:txBody>
      </p:sp>
      <p:sp>
        <p:nvSpPr>
          <p:cNvPr id="4138" name="Rectangle 46"/>
          <p:cNvSpPr>
            <a:spLocks noChangeArrowheads="1"/>
          </p:cNvSpPr>
          <p:nvPr/>
        </p:nvSpPr>
        <p:spPr bwMode="auto">
          <a:xfrm>
            <a:off x="3086100" y="1892300"/>
            <a:ext cx="638175" cy="365125"/>
          </a:xfrm>
          <a:prstGeom prst="rect">
            <a:avLst/>
          </a:prstGeom>
          <a:noFill/>
          <a:ln w="9525">
            <a:noFill/>
            <a:miter lim="800000"/>
            <a:headEnd/>
            <a:tailEnd/>
          </a:ln>
        </p:spPr>
        <p:txBody>
          <a:bodyPr wrap="none" lIns="0" tIns="0" rIns="0" bIns="0">
            <a:spAutoFit/>
          </a:bodyPr>
          <a:lstStyle/>
          <a:p>
            <a:r>
              <a:rPr lang="en-US" sz="1200">
                <a:solidFill>
                  <a:schemeClr val="tx1"/>
                </a:solidFill>
              </a:rPr>
              <a:t>Program</a:t>
            </a:r>
          </a:p>
          <a:p>
            <a:r>
              <a:rPr lang="en-US" sz="1200">
                <a:solidFill>
                  <a:schemeClr val="tx1"/>
                </a:solidFill>
              </a:rPr>
              <a:t>Initiation</a:t>
            </a:r>
            <a:endParaRPr lang="en-US" sz="1200" b="0">
              <a:solidFill>
                <a:schemeClr val="tx1"/>
              </a:solidFill>
            </a:endParaRPr>
          </a:p>
        </p:txBody>
      </p:sp>
      <p:sp>
        <p:nvSpPr>
          <p:cNvPr id="358447" name="Line 47"/>
          <p:cNvSpPr>
            <a:spLocks noChangeShapeType="1"/>
          </p:cNvSpPr>
          <p:nvPr/>
        </p:nvSpPr>
        <p:spPr bwMode="auto">
          <a:xfrm flipH="1">
            <a:off x="1547813" y="1425575"/>
            <a:ext cx="1114425" cy="501650"/>
          </a:xfrm>
          <a:prstGeom prst="line">
            <a:avLst/>
          </a:prstGeom>
          <a:noFill/>
          <a:ln w="28575">
            <a:solidFill>
              <a:schemeClr val="tx1"/>
            </a:solidFill>
            <a:round/>
            <a:headEnd/>
            <a:tailEnd type="stealth" w="lg" len="lg"/>
          </a:ln>
          <a:effectLst/>
        </p:spPr>
        <p:txBody>
          <a:bodyPr/>
          <a:lstStyle/>
          <a:p>
            <a:pPr>
              <a:defRPr/>
            </a:pPr>
            <a:endParaRPr lang="en-US">
              <a:effectLst>
                <a:outerShdw blurRad="38100" dist="38100" dir="2700000" algn="tl">
                  <a:srgbClr val="000000">
                    <a:alpha val="43137"/>
                  </a:srgbClr>
                </a:outerShdw>
              </a:effectLst>
            </a:endParaRPr>
          </a:p>
        </p:txBody>
      </p:sp>
      <p:sp>
        <p:nvSpPr>
          <p:cNvPr id="358448" name="Line 48"/>
          <p:cNvSpPr>
            <a:spLocks noChangeShapeType="1"/>
          </p:cNvSpPr>
          <p:nvPr/>
        </p:nvSpPr>
        <p:spPr bwMode="auto">
          <a:xfrm>
            <a:off x="2736850" y="1389063"/>
            <a:ext cx="76200" cy="520700"/>
          </a:xfrm>
          <a:prstGeom prst="line">
            <a:avLst/>
          </a:prstGeom>
          <a:noFill/>
          <a:ln w="28575">
            <a:solidFill>
              <a:schemeClr val="tx1"/>
            </a:solidFill>
            <a:round/>
            <a:headEnd/>
            <a:tailEnd type="stealth" w="lg" len="lg"/>
          </a:ln>
          <a:effectLst/>
        </p:spPr>
        <p:txBody>
          <a:bodyPr/>
          <a:lstStyle/>
          <a:p>
            <a:pPr>
              <a:defRPr/>
            </a:pPr>
            <a:endParaRPr lang="en-US">
              <a:effectLst>
                <a:outerShdw blurRad="38100" dist="38100" dir="2700000" algn="tl">
                  <a:srgbClr val="000000">
                    <a:alpha val="43137"/>
                  </a:srgbClr>
                </a:outerShdw>
              </a:effectLst>
            </a:endParaRPr>
          </a:p>
        </p:txBody>
      </p:sp>
      <p:sp>
        <p:nvSpPr>
          <p:cNvPr id="358449" name="Line 49"/>
          <p:cNvSpPr>
            <a:spLocks noChangeShapeType="1"/>
          </p:cNvSpPr>
          <p:nvPr/>
        </p:nvSpPr>
        <p:spPr bwMode="auto">
          <a:xfrm>
            <a:off x="2693988" y="1395413"/>
            <a:ext cx="2517775" cy="641350"/>
          </a:xfrm>
          <a:prstGeom prst="line">
            <a:avLst/>
          </a:prstGeom>
          <a:noFill/>
          <a:ln w="28575">
            <a:solidFill>
              <a:schemeClr val="tx1"/>
            </a:solidFill>
            <a:round/>
            <a:headEnd/>
            <a:tailEnd type="stealth" w="lg" len="lg"/>
          </a:ln>
          <a:effectLst/>
        </p:spPr>
        <p:txBody>
          <a:bodyPr/>
          <a:lstStyle/>
          <a:p>
            <a:pPr>
              <a:defRPr/>
            </a:pPr>
            <a:endParaRPr lang="en-US">
              <a:effectLst>
                <a:outerShdw blurRad="38100" dist="38100" dir="2700000" algn="tl">
                  <a:srgbClr val="000000">
                    <a:alpha val="43137"/>
                  </a:srgbClr>
                </a:outerShdw>
              </a:effectLst>
            </a:endParaRPr>
          </a:p>
        </p:txBody>
      </p:sp>
      <p:sp>
        <p:nvSpPr>
          <p:cNvPr id="4142" name="Rectangle 50"/>
          <p:cNvSpPr>
            <a:spLocks noChangeArrowheads="1"/>
          </p:cNvSpPr>
          <p:nvPr/>
        </p:nvSpPr>
        <p:spPr bwMode="auto">
          <a:xfrm>
            <a:off x="4151313" y="2794000"/>
            <a:ext cx="631825" cy="546100"/>
          </a:xfrm>
          <a:prstGeom prst="rect">
            <a:avLst/>
          </a:prstGeom>
          <a:noFill/>
          <a:ln w="9525">
            <a:noFill/>
            <a:miter lim="800000"/>
            <a:headEnd/>
            <a:tailEnd/>
          </a:ln>
        </p:spPr>
        <p:txBody>
          <a:bodyPr wrap="none" lIns="0" tIns="0" rIns="0" bIns="0">
            <a:spAutoFit/>
          </a:bodyPr>
          <a:lstStyle/>
          <a:p>
            <a:pPr algn="l">
              <a:lnSpc>
                <a:spcPct val="90000"/>
              </a:lnSpc>
            </a:pPr>
            <a:endParaRPr lang="en-US" sz="1000">
              <a:solidFill>
                <a:schemeClr val="tx1"/>
              </a:solidFill>
            </a:endParaRPr>
          </a:p>
          <a:p>
            <a:pPr algn="l">
              <a:lnSpc>
                <a:spcPct val="90000"/>
              </a:lnSpc>
            </a:pPr>
            <a:r>
              <a:rPr lang="en-US" sz="1000">
                <a:solidFill>
                  <a:schemeClr val="tx1"/>
                </a:solidFill>
              </a:rPr>
              <a:t>Design </a:t>
            </a:r>
          </a:p>
          <a:p>
            <a:pPr algn="l">
              <a:lnSpc>
                <a:spcPct val="90000"/>
              </a:lnSpc>
            </a:pPr>
            <a:r>
              <a:rPr lang="en-US" sz="1000">
                <a:solidFill>
                  <a:schemeClr val="tx1"/>
                </a:solidFill>
              </a:rPr>
              <a:t>Readiness</a:t>
            </a:r>
          </a:p>
          <a:p>
            <a:pPr algn="l">
              <a:lnSpc>
                <a:spcPct val="90000"/>
              </a:lnSpc>
            </a:pPr>
            <a:r>
              <a:rPr lang="en-US" sz="1000">
                <a:solidFill>
                  <a:schemeClr val="tx1"/>
                </a:solidFill>
              </a:rPr>
              <a:t>Review </a:t>
            </a:r>
            <a:endParaRPr lang="en-US" sz="1000" b="0">
              <a:solidFill>
                <a:schemeClr val="tx1"/>
              </a:solidFill>
              <a:latin typeface="Times New Roman" pitchFamily="18" charset="0"/>
            </a:endParaRPr>
          </a:p>
        </p:txBody>
      </p:sp>
      <p:sp>
        <p:nvSpPr>
          <p:cNvPr id="358451" name="Freeform 51"/>
          <p:cNvSpPr>
            <a:spLocks/>
          </p:cNvSpPr>
          <p:nvPr/>
        </p:nvSpPr>
        <p:spPr bwMode="auto">
          <a:xfrm>
            <a:off x="6215063" y="2982913"/>
            <a:ext cx="215900" cy="257175"/>
          </a:xfrm>
          <a:custGeom>
            <a:avLst/>
            <a:gdLst/>
            <a:ahLst/>
            <a:cxnLst>
              <a:cxn ang="0">
                <a:pos x="68" y="0"/>
              </a:cxn>
              <a:cxn ang="0">
                <a:pos x="0" y="81"/>
              </a:cxn>
              <a:cxn ang="0">
                <a:pos x="68" y="162"/>
              </a:cxn>
              <a:cxn ang="0">
                <a:pos x="136" y="81"/>
              </a:cxn>
              <a:cxn ang="0">
                <a:pos x="68" y="0"/>
              </a:cxn>
            </a:cxnLst>
            <a:rect l="0" t="0" r="r" b="b"/>
            <a:pathLst>
              <a:path w="136" h="162">
                <a:moveTo>
                  <a:pt x="68" y="0"/>
                </a:moveTo>
                <a:lnTo>
                  <a:pt x="0" y="81"/>
                </a:lnTo>
                <a:lnTo>
                  <a:pt x="68" y="162"/>
                </a:lnTo>
                <a:lnTo>
                  <a:pt x="136" y="81"/>
                </a:lnTo>
                <a:lnTo>
                  <a:pt x="68" y="0"/>
                </a:lnTo>
                <a:close/>
              </a:path>
            </a:pathLst>
          </a:custGeom>
          <a:solidFill>
            <a:srgbClr val="FFFF00"/>
          </a:solidFill>
          <a:ln w="19050" cap="rnd" cmpd="sng">
            <a:solidFill>
              <a:srgbClr val="000000"/>
            </a:solidFill>
            <a:prstDash val="solid"/>
            <a:miter lim="800000"/>
            <a:headEnd/>
            <a:tailEnd/>
          </a:ln>
        </p:spPr>
        <p:txBody>
          <a:bodyPr/>
          <a:lstStyle/>
          <a:p>
            <a:pPr>
              <a:defRPr/>
            </a:pPr>
            <a:endParaRPr lang="en-US">
              <a:effectLst>
                <a:outerShdw blurRad="38100" dist="38100" dir="2700000" algn="tl">
                  <a:srgbClr val="000000">
                    <a:alpha val="43137"/>
                  </a:srgbClr>
                </a:outerShdw>
              </a:effectLst>
            </a:endParaRPr>
          </a:p>
        </p:txBody>
      </p:sp>
      <p:sp>
        <p:nvSpPr>
          <p:cNvPr id="358452" name="Freeform 52"/>
          <p:cNvSpPr>
            <a:spLocks/>
          </p:cNvSpPr>
          <p:nvPr/>
        </p:nvSpPr>
        <p:spPr bwMode="auto">
          <a:xfrm>
            <a:off x="282575" y="2982913"/>
            <a:ext cx="215900" cy="257175"/>
          </a:xfrm>
          <a:custGeom>
            <a:avLst/>
            <a:gdLst/>
            <a:ahLst/>
            <a:cxnLst>
              <a:cxn ang="0">
                <a:pos x="68" y="0"/>
              </a:cxn>
              <a:cxn ang="0">
                <a:pos x="0" y="81"/>
              </a:cxn>
              <a:cxn ang="0">
                <a:pos x="68" y="162"/>
              </a:cxn>
              <a:cxn ang="0">
                <a:pos x="136" y="81"/>
              </a:cxn>
              <a:cxn ang="0">
                <a:pos x="68" y="0"/>
              </a:cxn>
            </a:cxnLst>
            <a:rect l="0" t="0" r="r" b="b"/>
            <a:pathLst>
              <a:path w="136" h="162">
                <a:moveTo>
                  <a:pt x="68" y="0"/>
                </a:moveTo>
                <a:lnTo>
                  <a:pt x="0" y="81"/>
                </a:lnTo>
                <a:lnTo>
                  <a:pt x="68" y="162"/>
                </a:lnTo>
                <a:lnTo>
                  <a:pt x="136" y="81"/>
                </a:lnTo>
                <a:lnTo>
                  <a:pt x="68" y="0"/>
                </a:lnTo>
                <a:close/>
              </a:path>
            </a:pathLst>
          </a:custGeom>
          <a:solidFill>
            <a:srgbClr val="FFFF00"/>
          </a:solidFill>
          <a:ln w="19050" cap="rnd" cmpd="sng">
            <a:solidFill>
              <a:srgbClr val="000000"/>
            </a:solidFill>
            <a:prstDash val="solid"/>
            <a:miter lim="800000"/>
            <a:headEnd/>
            <a:tailEnd/>
          </a:ln>
        </p:spPr>
        <p:txBody>
          <a:bodyPr/>
          <a:lstStyle/>
          <a:p>
            <a:pPr>
              <a:defRPr/>
            </a:pPr>
            <a:endParaRPr lang="en-US">
              <a:effectLst>
                <a:outerShdw blurRad="38100" dist="38100" dir="2700000" algn="tl">
                  <a:srgbClr val="000000">
                    <a:alpha val="43137"/>
                  </a:srgbClr>
                </a:outerShdw>
              </a:effectLst>
            </a:endParaRPr>
          </a:p>
        </p:txBody>
      </p:sp>
      <p:sp>
        <p:nvSpPr>
          <p:cNvPr id="4145" name="Rectangle 53"/>
          <p:cNvSpPr>
            <a:spLocks noChangeArrowheads="1"/>
          </p:cNvSpPr>
          <p:nvPr/>
        </p:nvSpPr>
        <p:spPr bwMode="auto">
          <a:xfrm>
            <a:off x="522288" y="2978150"/>
            <a:ext cx="561975" cy="273050"/>
          </a:xfrm>
          <a:prstGeom prst="rect">
            <a:avLst/>
          </a:prstGeom>
          <a:noFill/>
          <a:ln w="9525">
            <a:noFill/>
            <a:miter lim="800000"/>
            <a:headEnd/>
            <a:tailEnd/>
          </a:ln>
        </p:spPr>
        <p:txBody>
          <a:bodyPr wrap="none" lIns="0" tIns="0" rIns="0" bIns="0">
            <a:spAutoFit/>
          </a:bodyPr>
          <a:lstStyle/>
          <a:p>
            <a:pPr>
              <a:lnSpc>
                <a:spcPct val="90000"/>
              </a:lnSpc>
            </a:pPr>
            <a:r>
              <a:rPr lang="en-US" sz="1000">
                <a:solidFill>
                  <a:schemeClr val="tx1"/>
                </a:solidFill>
              </a:rPr>
              <a:t>Concept</a:t>
            </a:r>
          </a:p>
          <a:p>
            <a:pPr>
              <a:lnSpc>
                <a:spcPct val="90000"/>
              </a:lnSpc>
            </a:pPr>
            <a:r>
              <a:rPr lang="en-US" sz="1000">
                <a:solidFill>
                  <a:schemeClr val="tx1"/>
                </a:solidFill>
              </a:rPr>
              <a:t>Decision </a:t>
            </a:r>
            <a:endParaRPr lang="en-US" sz="1000" b="0">
              <a:solidFill>
                <a:schemeClr val="tx1"/>
              </a:solidFill>
              <a:latin typeface="Times New Roman" pitchFamily="18" charset="0"/>
            </a:endParaRPr>
          </a:p>
        </p:txBody>
      </p:sp>
      <p:sp>
        <p:nvSpPr>
          <p:cNvPr id="4146" name="Rectangle 54"/>
          <p:cNvSpPr>
            <a:spLocks noChangeArrowheads="1"/>
          </p:cNvSpPr>
          <p:nvPr/>
        </p:nvSpPr>
        <p:spPr bwMode="auto">
          <a:xfrm>
            <a:off x="1073150" y="979488"/>
            <a:ext cx="3022600" cy="465137"/>
          </a:xfrm>
          <a:prstGeom prst="rect">
            <a:avLst/>
          </a:prstGeom>
          <a:gradFill rotWithShape="1">
            <a:gsLst>
              <a:gs pos="0">
                <a:srgbClr val="CCFFFF"/>
              </a:gs>
              <a:gs pos="100000">
                <a:srgbClr val="C0C0C0"/>
              </a:gs>
            </a:gsLst>
            <a:path path="shape">
              <a:fillToRect l="50000" t="50000" r="50000" b="50000"/>
            </a:path>
          </a:gradFill>
          <a:ln w="19050" algn="ctr">
            <a:solidFill>
              <a:schemeClr val="tx1"/>
            </a:solidFill>
            <a:miter lim="800000"/>
            <a:headEnd/>
            <a:tailEnd/>
          </a:ln>
        </p:spPr>
        <p:txBody>
          <a:bodyPr wrap="none" anchor="ctr"/>
          <a:lstStyle/>
          <a:p>
            <a:r>
              <a:rPr lang="en-US" sz="1300">
                <a:solidFill>
                  <a:schemeClr val="tx1"/>
                </a:solidFill>
              </a:rPr>
              <a:t>User Needs &amp;</a:t>
            </a:r>
          </a:p>
          <a:p>
            <a:r>
              <a:rPr lang="en-US" sz="1300">
                <a:solidFill>
                  <a:schemeClr val="tx1"/>
                </a:solidFill>
              </a:rPr>
              <a:t>Technology Opportunities</a:t>
            </a:r>
          </a:p>
        </p:txBody>
      </p:sp>
      <p:sp>
        <p:nvSpPr>
          <p:cNvPr id="358455" name="Line 55"/>
          <p:cNvSpPr>
            <a:spLocks noChangeShapeType="1"/>
          </p:cNvSpPr>
          <p:nvPr/>
        </p:nvSpPr>
        <p:spPr bwMode="auto">
          <a:xfrm>
            <a:off x="98425" y="4005263"/>
            <a:ext cx="0" cy="2273300"/>
          </a:xfrm>
          <a:prstGeom prst="line">
            <a:avLst/>
          </a:prstGeom>
          <a:noFill/>
          <a:ln w="28575">
            <a:solidFill>
              <a:schemeClr val="tx1"/>
            </a:solidFill>
            <a:round/>
            <a:headEnd/>
            <a:tailEnd/>
          </a:ln>
          <a:effectLst/>
        </p:spPr>
        <p:txBody>
          <a:bodyPr/>
          <a:lstStyle/>
          <a:p>
            <a:pPr>
              <a:defRPr/>
            </a:pPr>
            <a:endParaRPr lang="en-US">
              <a:effectLst>
                <a:outerShdw blurRad="38100" dist="38100" dir="2700000" algn="tl">
                  <a:srgbClr val="000000">
                    <a:alpha val="43137"/>
                  </a:srgbClr>
                </a:outerShdw>
              </a:effectLst>
            </a:endParaRPr>
          </a:p>
        </p:txBody>
      </p:sp>
      <p:sp>
        <p:nvSpPr>
          <p:cNvPr id="358456" name="Line 56"/>
          <p:cNvSpPr>
            <a:spLocks noChangeShapeType="1"/>
          </p:cNvSpPr>
          <p:nvPr/>
        </p:nvSpPr>
        <p:spPr bwMode="auto">
          <a:xfrm>
            <a:off x="88900" y="6269038"/>
            <a:ext cx="200025" cy="0"/>
          </a:xfrm>
          <a:prstGeom prst="line">
            <a:avLst/>
          </a:prstGeom>
          <a:noFill/>
          <a:ln w="28575">
            <a:solidFill>
              <a:schemeClr val="tx1"/>
            </a:solidFill>
            <a:round/>
            <a:headEnd/>
            <a:tailEnd type="stealth" w="lg" len="lg"/>
          </a:ln>
          <a:effectLst/>
        </p:spPr>
        <p:txBody>
          <a:bodyPr/>
          <a:lstStyle/>
          <a:p>
            <a:pPr>
              <a:defRPr/>
            </a:pPr>
            <a:endParaRPr lang="en-US">
              <a:effectLst>
                <a:outerShdw blurRad="38100" dist="38100" dir="2700000" algn="tl">
                  <a:srgbClr val="000000">
                    <a:alpha val="43137"/>
                  </a:srgbClr>
                </a:outerShdw>
              </a:effectLst>
            </a:endParaRPr>
          </a:p>
        </p:txBody>
      </p:sp>
      <p:sp>
        <p:nvSpPr>
          <p:cNvPr id="358457" name="Line 57"/>
          <p:cNvSpPr>
            <a:spLocks noChangeShapeType="1"/>
          </p:cNvSpPr>
          <p:nvPr/>
        </p:nvSpPr>
        <p:spPr bwMode="auto">
          <a:xfrm flipH="1">
            <a:off x="95250" y="4010025"/>
            <a:ext cx="371475" cy="0"/>
          </a:xfrm>
          <a:prstGeom prst="line">
            <a:avLst/>
          </a:prstGeom>
          <a:noFill/>
          <a:ln w="28575">
            <a:solidFill>
              <a:schemeClr val="tx1"/>
            </a:solidFill>
            <a:round/>
            <a:headEnd/>
            <a:tailEnd/>
          </a:ln>
          <a:effectLst/>
        </p:spPr>
        <p:txBody>
          <a:bodyPr/>
          <a:lstStyle/>
          <a:p>
            <a:pPr>
              <a:defRPr/>
            </a:pPr>
            <a:endParaRPr lang="en-US">
              <a:effectLst>
                <a:outerShdw blurRad="38100" dist="38100" dir="2700000" algn="tl">
                  <a:srgbClr val="000000">
                    <a:alpha val="43137"/>
                  </a:srgbClr>
                </a:outerShdw>
              </a:effectLst>
            </a:endParaRPr>
          </a:p>
        </p:txBody>
      </p:sp>
      <p:grpSp>
        <p:nvGrpSpPr>
          <p:cNvPr id="4" name="Group 58"/>
          <p:cNvGrpSpPr>
            <a:grpSpLocks/>
          </p:cNvGrpSpPr>
          <p:nvPr/>
        </p:nvGrpSpPr>
        <p:grpSpPr bwMode="auto">
          <a:xfrm>
            <a:off x="2655888" y="4962525"/>
            <a:ext cx="504825" cy="392113"/>
            <a:chOff x="1673" y="3120"/>
            <a:chExt cx="318" cy="247"/>
          </a:xfrm>
        </p:grpSpPr>
        <p:sp>
          <p:nvSpPr>
            <p:cNvPr id="358459" name="Freeform 59"/>
            <p:cNvSpPr>
              <a:spLocks/>
            </p:cNvSpPr>
            <p:nvPr/>
          </p:nvSpPr>
          <p:spPr bwMode="auto">
            <a:xfrm>
              <a:off x="1673" y="3120"/>
              <a:ext cx="318" cy="247"/>
            </a:xfrm>
            <a:custGeom>
              <a:avLst/>
              <a:gdLst/>
              <a:ahLst/>
              <a:cxnLst>
                <a:cxn ang="0">
                  <a:pos x="159" y="0"/>
                </a:cxn>
                <a:cxn ang="0">
                  <a:pos x="0" y="247"/>
                </a:cxn>
                <a:cxn ang="0">
                  <a:pos x="318" y="247"/>
                </a:cxn>
                <a:cxn ang="0">
                  <a:pos x="159" y="0"/>
                </a:cxn>
              </a:cxnLst>
              <a:rect l="0" t="0" r="r" b="b"/>
              <a:pathLst>
                <a:path w="318" h="247">
                  <a:moveTo>
                    <a:pt x="159" y="0"/>
                  </a:moveTo>
                  <a:lnTo>
                    <a:pt x="0" y="247"/>
                  </a:lnTo>
                  <a:lnTo>
                    <a:pt x="318" y="247"/>
                  </a:lnTo>
                  <a:lnTo>
                    <a:pt x="159" y="0"/>
                  </a:lnTo>
                  <a:close/>
                </a:path>
              </a:pathLst>
            </a:custGeom>
            <a:solidFill>
              <a:srgbClr val="0033CC"/>
            </a:solidFill>
            <a:ln w="26988" cap="rnd">
              <a:solidFill>
                <a:srgbClr val="FFFF00"/>
              </a:solidFill>
              <a:prstDash val="solid"/>
              <a:miter lim="800000"/>
              <a:headEnd/>
              <a:tailEnd/>
            </a:ln>
          </p:spPr>
          <p:txBody>
            <a:bodyPr/>
            <a:lstStyle/>
            <a:p>
              <a:pPr>
                <a:defRPr/>
              </a:pPr>
              <a:endParaRPr lang="en-US">
                <a:effectLst>
                  <a:outerShdw blurRad="38100" dist="38100" dir="2700000" algn="tl">
                    <a:srgbClr val="000000">
                      <a:alpha val="43137"/>
                    </a:srgbClr>
                  </a:outerShdw>
                </a:effectLst>
              </a:endParaRPr>
            </a:p>
          </p:txBody>
        </p:sp>
        <p:sp>
          <p:nvSpPr>
            <p:cNvPr id="4178" name="Rectangle 60"/>
            <p:cNvSpPr>
              <a:spLocks noChangeArrowheads="1"/>
            </p:cNvSpPr>
            <p:nvPr/>
          </p:nvSpPr>
          <p:spPr bwMode="auto">
            <a:xfrm>
              <a:off x="1787" y="3191"/>
              <a:ext cx="104" cy="173"/>
            </a:xfrm>
            <a:prstGeom prst="rect">
              <a:avLst/>
            </a:prstGeom>
            <a:noFill/>
            <a:ln w="9525">
              <a:noFill/>
              <a:miter lim="800000"/>
              <a:headEnd/>
              <a:tailEnd/>
            </a:ln>
          </p:spPr>
          <p:txBody>
            <a:bodyPr wrap="none" lIns="0" tIns="0" rIns="0" bIns="0">
              <a:spAutoFit/>
            </a:bodyPr>
            <a:lstStyle/>
            <a:p>
              <a:pPr algn="l"/>
              <a:r>
                <a:rPr lang="en-US" sz="1800">
                  <a:solidFill>
                    <a:schemeClr val="bg1"/>
                  </a:solidFill>
                </a:rPr>
                <a:t>B</a:t>
              </a:r>
              <a:endParaRPr lang="en-US" sz="1800" b="0">
                <a:solidFill>
                  <a:schemeClr val="bg1"/>
                </a:solidFill>
                <a:latin typeface="Times New Roman" pitchFamily="18" charset="0"/>
              </a:endParaRPr>
            </a:p>
          </p:txBody>
        </p:sp>
      </p:grpSp>
      <p:grpSp>
        <p:nvGrpSpPr>
          <p:cNvPr id="5" name="Group 61"/>
          <p:cNvGrpSpPr>
            <a:grpSpLocks/>
          </p:cNvGrpSpPr>
          <p:nvPr/>
        </p:nvGrpSpPr>
        <p:grpSpPr bwMode="auto">
          <a:xfrm>
            <a:off x="1263650" y="4967288"/>
            <a:ext cx="504825" cy="392112"/>
            <a:chOff x="796" y="3129"/>
            <a:chExt cx="318" cy="247"/>
          </a:xfrm>
        </p:grpSpPr>
        <p:sp>
          <p:nvSpPr>
            <p:cNvPr id="358462" name="Freeform 62"/>
            <p:cNvSpPr>
              <a:spLocks/>
            </p:cNvSpPr>
            <p:nvPr/>
          </p:nvSpPr>
          <p:spPr bwMode="auto">
            <a:xfrm>
              <a:off x="796" y="3129"/>
              <a:ext cx="318" cy="247"/>
            </a:xfrm>
            <a:custGeom>
              <a:avLst/>
              <a:gdLst/>
              <a:ahLst/>
              <a:cxnLst>
                <a:cxn ang="0">
                  <a:pos x="159" y="0"/>
                </a:cxn>
                <a:cxn ang="0">
                  <a:pos x="0" y="247"/>
                </a:cxn>
                <a:cxn ang="0">
                  <a:pos x="318" y="247"/>
                </a:cxn>
                <a:cxn ang="0">
                  <a:pos x="159" y="0"/>
                </a:cxn>
              </a:cxnLst>
              <a:rect l="0" t="0" r="r" b="b"/>
              <a:pathLst>
                <a:path w="318" h="247">
                  <a:moveTo>
                    <a:pt x="159" y="0"/>
                  </a:moveTo>
                  <a:lnTo>
                    <a:pt x="0" y="247"/>
                  </a:lnTo>
                  <a:lnTo>
                    <a:pt x="318" y="247"/>
                  </a:lnTo>
                  <a:lnTo>
                    <a:pt x="159" y="0"/>
                  </a:lnTo>
                  <a:close/>
                </a:path>
              </a:pathLst>
            </a:custGeom>
            <a:solidFill>
              <a:srgbClr val="0033CC"/>
            </a:solidFill>
            <a:ln w="26988" cap="rnd">
              <a:solidFill>
                <a:srgbClr val="FFFF00"/>
              </a:solidFill>
              <a:prstDash val="solid"/>
              <a:miter lim="800000"/>
              <a:headEnd/>
              <a:tailEnd/>
            </a:ln>
          </p:spPr>
          <p:txBody>
            <a:bodyPr/>
            <a:lstStyle/>
            <a:p>
              <a:pPr>
                <a:defRPr/>
              </a:pPr>
              <a:endParaRPr lang="en-US">
                <a:effectLst>
                  <a:outerShdw blurRad="38100" dist="38100" dir="2700000" algn="tl">
                    <a:srgbClr val="000000">
                      <a:alpha val="43137"/>
                    </a:srgbClr>
                  </a:outerShdw>
                </a:effectLst>
              </a:endParaRPr>
            </a:p>
          </p:txBody>
        </p:sp>
        <p:sp>
          <p:nvSpPr>
            <p:cNvPr id="4176" name="Rectangle 63"/>
            <p:cNvSpPr>
              <a:spLocks noChangeArrowheads="1"/>
            </p:cNvSpPr>
            <p:nvPr/>
          </p:nvSpPr>
          <p:spPr bwMode="auto">
            <a:xfrm>
              <a:off x="906" y="3197"/>
              <a:ext cx="104" cy="173"/>
            </a:xfrm>
            <a:prstGeom prst="rect">
              <a:avLst/>
            </a:prstGeom>
            <a:noFill/>
            <a:ln w="9525">
              <a:noFill/>
              <a:miter lim="800000"/>
              <a:headEnd/>
              <a:tailEnd/>
            </a:ln>
          </p:spPr>
          <p:txBody>
            <a:bodyPr wrap="none" lIns="0" tIns="0" rIns="0" bIns="0">
              <a:spAutoFit/>
            </a:bodyPr>
            <a:lstStyle/>
            <a:p>
              <a:pPr algn="l"/>
              <a:r>
                <a:rPr lang="en-US" sz="1800">
                  <a:solidFill>
                    <a:schemeClr val="bg1"/>
                  </a:solidFill>
                </a:rPr>
                <a:t>A</a:t>
              </a:r>
              <a:endParaRPr lang="en-US" sz="1800" b="0">
                <a:solidFill>
                  <a:schemeClr val="bg1"/>
                </a:solidFill>
                <a:latin typeface="Times New Roman" pitchFamily="18" charset="0"/>
              </a:endParaRPr>
            </a:p>
          </p:txBody>
        </p:sp>
      </p:grpSp>
      <p:grpSp>
        <p:nvGrpSpPr>
          <p:cNvPr id="6" name="Group 64"/>
          <p:cNvGrpSpPr>
            <a:grpSpLocks/>
          </p:cNvGrpSpPr>
          <p:nvPr/>
        </p:nvGrpSpPr>
        <p:grpSpPr bwMode="auto">
          <a:xfrm>
            <a:off x="5145088" y="4962525"/>
            <a:ext cx="504825" cy="393700"/>
            <a:chOff x="3241" y="3126"/>
            <a:chExt cx="318" cy="248"/>
          </a:xfrm>
        </p:grpSpPr>
        <p:sp>
          <p:nvSpPr>
            <p:cNvPr id="358465" name="Freeform 65"/>
            <p:cNvSpPr>
              <a:spLocks/>
            </p:cNvSpPr>
            <p:nvPr/>
          </p:nvSpPr>
          <p:spPr bwMode="auto">
            <a:xfrm>
              <a:off x="3241" y="3126"/>
              <a:ext cx="318" cy="248"/>
            </a:xfrm>
            <a:custGeom>
              <a:avLst/>
              <a:gdLst/>
              <a:ahLst/>
              <a:cxnLst>
                <a:cxn ang="0">
                  <a:pos x="159" y="0"/>
                </a:cxn>
                <a:cxn ang="0">
                  <a:pos x="0" y="248"/>
                </a:cxn>
                <a:cxn ang="0">
                  <a:pos x="318" y="248"/>
                </a:cxn>
                <a:cxn ang="0">
                  <a:pos x="159" y="0"/>
                </a:cxn>
              </a:cxnLst>
              <a:rect l="0" t="0" r="r" b="b"/>
              <a:pathLst>
                <a:path w="318" h="248">
                  <a:moveTo>
                    <a:pt x="159" y="0"/>
                  </a:moveTo>
                  <a:lnTo>
                    <a:pt x="0" y="248"/>
                  </a:lnTo>
                  <a:lnTo>
                    <a:pt x="318" y="248"/>
                  </a:lnTo>
                  <a:lnTo>
                    <a:pt x="159" y="0"/>
                  </a:lnTo>
                  <a:close/>
                </a:path>
              </a:pathLst>
            </a:custGeom>
            <a:solidFill>
              <a:srgbClr val="0033CC"/>
            </a:solidFill>
            <a:ln w="26988" cap="rnd">
              <a:solidFill>
                <a:srgbClr val="FFFF00"/>
              </a:solidFill>
              <a:prstDash val="solid"/>
              <a:miter lim="800000"/>
              <a:headEnd/>
              <a:tailEnd/>
            </a:ln>
          </p:spPr>
          <p:txBody>
            <a:bodyPr/>
            <a:lstStyle/>
            <a:p>
              <a:pPr>
                <a:defRPr/>
              </a:pPr>
              <a:endParaRPr lang="en-US">
                <a:effectLst>
                  <a:outerShdw blurRad="38100" dist="38100" dir="2700000" algn="tl">
                    <a:srgbClr val="000000">
                      <a:alpha val="43137"/>
                    </a:srgbClr>
                  </a:outerShdw>
                </a:effectLst>
              </a:endParaRPr>
            </a:p>
          </p:txBody>
        </p:sp>
        <p:sp>
          <p:nvSpPr>
            <p:cNvPr id="4174" name="Rectangle 66"/>
            <p:cNvSpPr>
              <a:spLocks noChangeArrowheads="1"/>
            </p:cNvSpPr>
            <p:nvPr/>
          </p:nvSpPr>
          <p:spPr bwMode="auto">
            <a:xfrm>
              <a:off x="3347" y="3196"/>
              <a:ext cx="104" cy="173"/>
            </a:xfrm>
            <a:prstGeom prst="rect">
              <a:avLst/>
            </a:prstGeom>
            <a:noFill/>
            <a:ln w="9525">
              <a:noFill/>
              <a:miter lim="800000"/>
              <a:headEnd/>
              <a:tailEnd/>
            </a:ln>
          </p:spPr>
          <p:txBody>
            <a:bodyPr wrap="none" lIns="0" tIns="0" rIns="0" bIns="0">
              <a:spAutoFit/>
            </a:bodyPr>
            <a:lstStyle/>
            <a:p>
              <a:pPr algn="l"/>
              <a:r>
                <a:rPr lang="en-US" sz="1800">
                  <a:solidFill>
                    <a:schemeClr val="bg1"/>
                  </a:solidFill>
                </a:rPr>
                <a:t>C</a:t>
              </a:r>
              <a:endParaRPr lang="en-US" sz="1800" b="0">
                <a:solidFill>
                  <a:schemeClr val="bg1"/>
                </a:solidFill>
                <a:latin typeface="Times New Roman" pitchFamily="18" charset="0"/>
              </a:endParaRPr>
            </a:p>
          </p:txBody>
        </p:sp>
      </p:grpSp>
      <p:grpSp>
        <p:nvGrpSpPr>
          <p:cNvPr id="7" name="Group 67"/>
          <p:cNvGrpSpPr>
            <a:grpSpLocks/>
          </p:cNvGrpSpPr>
          <p:nvPr/>
        </p:nvGrpSpPr>
        <p:grpSpPr bwMode="auto">
          <a:xfrm>
            <a:off x="1254125" y="1900238"/>
            <a:ext cx="504825" cy="392112"/>
            <a:chOff x="790" y="1197"/>
            <a:chExt cx="318" cy="247"/>
          </a:xfrm>
        </p:grpSpPr>
        <p:sp>
          <p:nvSpPr>
            <p:cNvPr id="358468" name="Freeform 68"/>
            <p:cNvSpPr>
              <a:spLocks/>
            </p:cNvSpPr>
            <p:nvPr/>
          </p:nvSpPr>
          <p:spPr bwMode="auto">
            <a:xfrm>
              <a:off x="790" y="1197"/>
              <a:ext cx="318" cy="247"/>
            </a:xfrm>
            <a:custGeom>
              <a:avLst/>
              <a:gdLst/>
              <a:ahLst/>
              <a:cxnLst>
                <a:cxn ang="0">
                  <a:pos x="159" y="0"/>
                </a:cxn>
                <a:cxn ang="0">
                  <a:pos x="0" y="247"/>
                </a:cxn>
                <a:cxn ang="0">
                  <a:pos x="318" y="247"/>
                </a:cxn>
                <a:cxn ang="0">
                  <a:pos x="159" y="0"/>
                </a:cxn>
              </a:cxnLst>
              <a:rect l="0" t="0" r="r" b="b"/>
              <a:pathLst>
                <a:path w="318" h="247">
                  <a:moveTo>
                    <a:pt x="159" y="0"/>
                  </a:moveTo>
                  <a:lnTo>
                    <a:pt x="0" y="247"/>
                  </a:lnTo>
                  <a:lnTo>
                    <a:pt x="318" y="247"/>
                  </a:lnTo>
                  <a:lnTo>
                    <a:pt x="159" y="0"/>
                  </a:lnTo>
                  <a:close/>
                </a:path>
              </a:pathLst>
            </a:custGeom>
            <a:solidFill>
              <a:srgbClr val="0033CC"/>
            </a:solidFill>
            <a:ln w="26988" cap="rnd">
              <a:solidFill>
                <a:srgbClr val="FFFF00"/>
              </a:solidFill>
              <a:prstDash val="solid"/>
              <a:miter lim="800000"/>
              <a:headEnd/>
              <a:tailEnd/>
            </a:ln>
          </p:spPr>
          <p:txBody>
            <a:bodyPr/>
            <a:lstStyle/>
            <a:p>
              <a:pPr>
                <a:defRPr/>
              </a:pPr>
              <a:endParaRPr lang="en-US">
                <a:effectLst>
                  <a:outerShdw blurRad="38100" dist="38100" dir="2700000" algn="tl">
                    <a:srgbClr val="000000">
                      <a:alpha val="43137"/>
                    </a:srgbClr>
                  </a:outerShdw>
                </a:effectLst>
              </a:endParaRPr>
            </a:p>
          </p:txBody>
        </p:sp>
        <p:sp>
          <p:nvSpPr>
            <p:cNvPr id="4172" name="Rectangle 69"/>
            <p:cNvSpPr>
              <a:spLocks noChangeArrowheads="1"/>
            </p:cNvSpPr>
            <p:nvPr/>
          </p:nvSpPr>
          <p:spPr bwMode="auto">
            <a:xfrm>
              <a:off x="895" y="1267"/>
              <a:ext cx="104" cy="173"/>
            </a:xfrm>
            <a:prstGeom prst="rect">
              <a:avLst/>
            </a:prstGeom>
            <a:noFill/>
            <a:ln w="9525">
              <a:noFill/>
              <a:miter lim="800000"/>
              <a:headEnd/>
              <a:tailEnd/>
            </a:ln>
          </p:spPr>
          <p:txBody>
            <a:bodyPr wrap="none" lIns="0" tIns="0" rIns="0" bIns="0">
              <a:spAutoFit/>
            </a:bodyPr>
            <a:lstStyle/>
            <a:p>
              <a:pPr algn="l"/>
              <a:r>
                <a:rPr lang="en-US" sz="1800">
                  <a:solidFill>
                    <a:schemeClr val="bg1"/>
                  </a:solidFill>
                </a:rPr>
                <a:t>A</a:t>
              </a:r>
              <a:endParaRPr lang="en-US" sz="1800" b="0">
                <a:solidFill>
                  <a:schemeClr val="bg1"/>
                </a:solidFill>
                <a:latin typeface="Times New Roman" pitchFamily="18" charset="0"/>
              </a:endParaRPr>
            </a:p>
          </p:txBody>
        </p:sp>
      </p:grpSp>
      <p:sp>
        <p:nvSpPr>
          <p:cNvPr id="4154" name="Text Box 70"/>
          <p:cNvSpPr txBox="1">
            <a:spLocks noChangeArrowheads="1"/>
          </p:cNvSpPr>
          <p:nvPr/>
        </p:nvSpPr>
        <p:spPr bwMode="auto">
          <a:xfrm>
            <a:off x="4703763" y="958850"/>
            <a:ext cx="4398962" cy="641350"/>
          </a:xfrm>
          <a:prstGeom prst="rect">
            <a:avLst/>
          </a:prstGeom>
          <a:solidFill>
            <a:schemeClr val="bg1"/>
          </a:solidFill>
          <a:ln w="9525">
            <a:noFill/>
            <a:miter lim="800000"/>
            <a:headEnd/>
            <a:tailEnd/>
          </a:ln>
        </p:spPr>
        <p:txBody>
          <a:bodyPr>
            <a:spAutoFit/>
          </a:bodyPr>
          <a:lstStyle/>
          <a:p>
            <a:pPr eaLnBrk="1" hangingPunct="1"/>
            <a:r>
              <a:rPr lang="en-US" sz="1800" dirty="0">
                <a:solidFill>
                  <a:schemeClr val="tx1"/>
                </a:solidFill>
              </a:rPr>
              <a:t>Defense Acquisition Management </a:t>
            </a:r>
          </a:p>
          <a:p>
            <a:pPr eaLnBrk="1" hangingPunct="1"/>
            <a:r>
              <a:rPr lang="en-US" sz="1800" dirty="0">
                <a:solidFill>
                  <a:schemeClr val="tx1"/>
                </a:solidFill>
              </a:rPr>
              <a:t>Framework- </a:t>
            </a:r>
            <a:r>
              <a:rPr lang="en-US" sz="1800" dirty="0" smtClean="0">
                <a:solidFill>
                  <a:schemeClr val="tx1"/>
                </a:solidFill>
              </a:rPr>
              <a:t>2003 (Old)</a:t>
            </a:r>
            <a:endParaRPr lang="en-US" sz="1800" dirty="0">
              <a:solidFill>
                <a:schemeClr val="tx1"/>
              </a:solidFill>
            </a:endParaRPr>
          </a:p>
        </p:txBody>
      </p:sp>
      <p:sp>
        <p:nvSpPr>
          <p:cNvPr id="358471" name="Line 71"/>
          <p:cNvSpPr>
            <a:spLocks noChangeShapeType="1"/>
          </p:cNvSpPr>
          <p:nvPr/>
        </p:nvSpPr>
        <p:spPr bwMode="auto">
          <a:xfrm>
            <a:off x="0" y="3590925"/>
            <a:ext cx="9144000" cy="0"/>
          </a:xfrm>
          <a:prstGeom prst="line">
            <a:avLst/>
          </a:prstGeom>
          <a:noFill/>
          <a:ln w="28575">
            <a:solidFill>
              <a:schemeClr val="tx1"/>
            </a:solidFill>
            <a:prstDash val="dash"/>
            <a:round/>
            <a:headEnd/>
            <a:tailEnd/>
          </a:ln>
          <a:effectLst/>
        </p:spPr>
        <p:txBody>
          <a:bodyPr/>
          <a:lstStyle/>
          <a:p>
            <a:pPr>
              <a:defRPr/>
            </a:pPr>
            <a:endParaRPr lang="en-US">
              <a:effectLst>
                <a:outerShdw blurRad="38100" dist="38100" dir="2700000" algn="tl">
                  <a:srgbClr val="000000">
                    <a:alpha val="43137"/>
                  </a:srgbClr>
                </a:outerShdw>
              </a:effectLst>
            </a:endParaRPr>
          </a:p>
        </p:txBody>
      </p:sp>
      <p:sp>
        <p:nvSpPr>
          <p:cNvPr id="4156" name="Text Box 72"/>
          <p:cNvSpPr txBox="1">
            <a:spLocks noChangeArrowheads="1"/>
          </p:cNvSpPr>
          <p:nvPr/>
        </p:nvSpPr>
        <p:spPr bwMode="auto">
          <a:xfrm>
            <a:off x="2057400" y="169863"/>
            <a:ext cx="7086600" cy="523220"/>
          </a:xfrm>
          <a:prstGeom prst="rect">
            <a:avLst/>
          </a:prstGeom>
          <a:noFill/>
          <a:ln w="9525">
            <a:noFill/>
            <a:miter lim="800000"/>
            <a:headEnd/>
            <a:tailEnd/>
          </a:ln>
        </p:spPr>
        <p:txBody>
          <a:bodyPr wrap="square">
            <a:spAutoFit/>
          </a:bodyPr>
          <a:lstStyle/>
          <a:p>
            <a:pPr eaLnBrk="1" hangingPunct="1"/>
            <a:r>
              <a:rPr lang="en-US" sz="2800" b="1" dirty="0" smtClean="0">
                <a:solidFill>
                  <a:srgbClr val="0066CC"/>
                </a:solidFill>
                <a:latin typeface="Arial Narrow" pitchFamily="34" charset="0"/>
              </a:rPr>
              <a:t>The Defense Acquisition Management System</a:t>
            </a:r>
            <a:endParaRPr lang="en-US" sz="2800" b="1" dirty="0">
              <a:solidFill>
                <a:srgbClr val="0066CC"/>
              </a:solidFill>
              <a:latin typeface="Arial Narrow" pitchFamily="34" charset="0"/>
            </a:endParaRPr>
          </a:p>
        </p:txBody>
      </p:sp>
      <p:sp>
        <p:nvSpPr>
          <p:cNvPr id="358473" name="Rectangle 73"/>
          <p:cNvSpPr>
            <a:spLocks noChangeArrowheads="1"/>
          </p:cNvSpPr>
          <p:nvPr/>
        </p:nvSpPr>
        <p:spPr bwMode="auto">
          <a:xfrm>
            <a:off x="38100" y="3683000"/>
            <a:ext cx="5014913" cy="2870200"/>
          </a:xfrm>
          <a:prstGeom prst="rect">
            <a:avLst/>
          </a:prstGeom>
          <a:noFill/>
          <a:ln w="38100">
            <a:solidFill>
              <a:srgbClr val="A50021">
                <a:alpha val="64999"/>
              </a:srgbClr>
            </a:solidFill>
            <a:prstDash val="dash"/>
            <a:miter lim="800000"/>
            <a:headEnd/>
            <a:tailEnd/>
          </a:ln>
          <a:effectLst/>
        </p:spPr>
        <p:txBody>
          <a:bodyPr wrap="none" anchor="ctr"/>
          <a:lstStyle/>
          <a:p>
            <a:pPr>
              <a:defRPr/>
            </a:pPr>
            <a:endParaRPr lang="en-US">
              <a:effectLst>
                <a:outerShdw blurRad="38100" dist="38100" dir="2700000" algn="tl">
                  <a:srgbClr val="000000">
                    <a:alpha val="43137"/>
                  </a:srgbClr>
                </a:outerShdw>
              </a:effectLst>
            </a:endParaRPr>
          </a:p>
        </p:txBody>
      </p:sp>
      <p:sp>
        <p:nvSpPr>
          <p:cNvPr id="4158" name="Text Box 74"/>
          <p:cNvSpPr txBox="1">
            <a:spLocks noChangeArrowheads="1"/>
          </p:cNvSpPr>
          <p:nvPr/>
        </p:nvSpPr>
        <p:spPr bwMode="auto">
          <a:xfrm>
            <a:off x="2427288" y="3800475"/>
            <a:ext cx="2220912" cy="304800"/>
          </a:xfrm>
          <a:prstGeom prst="rect">
            <a:avLst/>
          </a:prstGeom>
          <a:noFill/>
          <a:ln w="9525">
            <a:noFill/>
            <a:miter lim="800000"/>
            <a:headEnd/>
            <a:tailEnd/>
          </a:ln>
        </p:spPr>
        <p:txBody>
          <a:bodyPr wrap="none">
            <a:spAutoFit/>
          </a:bodyPr>
          <a:lstStyle/>
          <a:p>
            <a:pPr eaLnBrk="1" hangingPunct="1"/>
            <a:r>
              <a:rPr lang="en-US" sz="1400">
                <a:solidFill>
                  <a:srgbClr val="A50021"/>
                </a:solidFill>
              </a:rPr>
              <a:t>Focus of major changes</a:t>
            </a:r>
          </a:p>
        </p:txBody>
      </p:sp>
      <p:sp>
        <p:nvSpPr>
          <p:cNvPr id="4159" name="Text Box 75"/>
          <p:cNvSpPr txBox="1">
            <a:spLocks noChangeArrowheads="1"/>
          </p:cNvSpPr>
          <p:nvPr/>
        </p:nvSpPr>
        <p:spPr bwMode="auto">
          <a:xfrm>
            <a:off x="2833688" y="5360988"/>
            <a:ext cx="2633662" cy="517525"/>
          </a:xfrm>
          <a:prstGeom prst="rect">
            <a:avLst/>
          </a:prstGeom>
          <a:noFill/>
          <a:ln w="9525">
            <a:noFill/>
            <a:miter lim="800000"/>
            <a:headEnd/>
            <a:tailEnd/>
          </a:ln>
        </p:spPr>
        <p:txBody>
          <a:bodyPr>
            <a:spAutoFit/>
          </a:bodyPr>
          <a:lstStyle/>
          <a:p>
            <a:r>
              <a:rPr lang="en-US" sz="1400">
                <a:solidFill>
                  <a:schemeClr val="tx1"/>
                </a:solidFill>
              </a:rPr>
              <a:t>Engineering and </a:t>
            </a:r>
          </a:p>
          <a:p>
            <a:r>
              <a:rPr lang="en-US" sz="1400">
                <a:solidFill>
                  <a:schemeClr val="tx1"/>
                </a:solidFill>
              </a:rPr>
              <a:t>Manufacturing Development</a:t>
            </a:r>
          </a:p>
        </p:txBody>
      </p:sp>
      <p:sp>
        <p:nvSpPr>
          <p:cNvPr id="4160" name="Text Box 76"/>
          <p:cNvSpPr txBox="1">
            <a:spLocks noChangeArrowheads="1"/>
          </p:cNvSpPr>
          <p:nvPr/>
        </p:nvSpPr>
        <p:spPr bwMode="auto">
          <a:xfrm>
            <a:off x="4359275" y="5997575"/>
            <a:ext cx="984250" cy="273050"/>
          </a:xfrm>
          <a:prstGeom prst="rect">
            <a:avLst/>
          </a:prstGeom>
          <a:noFill/>
          <a:ln w="9525">
            <a:noFill/>
            <a:miter lim="800000"/>
            <a:headEnd/>
            <a:tailEnd/>
          </a:ln>
        </p:spPr>
        <p:txBody>
          <a:bodyPr lIns="0" tIns="0" rIns="0" bIns="0">
            <a:spAutoFit/>
          </a:bodyPr>
          <a:lstStyle/>
          <a:p>
            <a:pPr algn="l">
              <a:lnSpc>
                <a:spcPct val="90000"/>
              </a:lnSpc>
            </a:pPr>
            <a:r>
              <a:rPr lang="en-US" sz="1000">
                <a:solidFill>
                  <a:schemeClr val="tx1"/>
                </a:solidFill>
              </a:rPr>
              <a:t>Post-CDR</a:t>
            </a:r>
          </a:p>
          <a:p>
            <a:pPr algn="l">
              <a:lnSpc>
                <a:spcPct val="90000"/>
              </a:lnSpc>
            </a:pPr>
            <a:r>
              <a:rPr lang="en-US" sz="1000">
                <a:solidFill>
                  <a:schemeClr val="tx1"/>
                </a:solidFill>
              </a:rPr>
              <a:t>Assessment</a:t>
            </a:r>
          </a:p>
        </p:txBody>
      </p:sp>
      <p:sp>
        <p:nvSpPr>
          <p:cNvPr id="4162" name="Text Box 78"/>
          <p:cNvSpPr txBox="1">
            <a:spLocks noChangeArrowheads="1"/>
          </p:cNvSpPr>
          <p:nvPr/>
        </p:nvSpPr>
        <p:spPr bwMode="auto">
          <a:xfrm>
            <a:off x="2852738" y="6253163"/>
            <a:ext cx="550862" cy="352425"/>
          </a:xfrm>
          <a:prstGeom prst="rect">
            <a:avLst/>
          </a:prstGeom>
          <a:noFill/>
          <a:ln w="9525">
            <a:noFill/>
            <a:miter lim="800000"/>
            <a:headEnd/>
            <a:tailEnd/>
          </a:ln>
        </p:spPr>
        <p:txBody>
          <a:bodyPr lIns="91426" tIns="45713" rIns="91426" bIns="45713">
            <a:spAutoFit/>
          </a:bodyPr>
          <a:lstStyle/>
          <a:p>
            <a:pPr algn="l">
              <a:lnSpc>
                <a:spcPct val="85000"/>
              </a:lnSpc>
            </a:pPr>
            <a:r>
              <a:rPr lang="en-US" sz="1000" i="1">
                <a:solidFill>
                  <a:srgbClr val="0000CC"/>
                </a:solidFill>
              </a:rPr>
              <a:t>PDR</a:t>
            </a:r>
          </a:p>
          <a:p>
            <a:pPr algn="l">
              <a:lnSpc>
                <a:spcPct val="85000"/>
              </a:lnSpc>
            </a:pPr>
            <a:endParaRPr lang="en-US" sz="1000" i="1">
              <a:solidFill>
                <a:srgbClr val="0000CC"/>
              </a:solidFill>
            </a:endParaRPr>
          </a:p>
        </p:txBody>
      </p:sp>
      <p:sp>
        <p:nvSpPr>
          <p:cNvPr id="4163" name="Text Box 79"/>
          <p:cNvSpPr txBox="1">
            <a:spLocks noChangeArrowheads="1"/>
          </p:cNvSpPr>
          <p:nvPr/>
        </p:nvSpPr>
        <p:spPr bwMode="auto">
          <a:xfrm>
            <a:off x="2462213" y="6257925"/>
            <a:ext cx="588962" cy="222250"/>
          </a:xfrm>
          <a:prstGeom prst="rect">
            <a:avLst/>
          </a:prstGeom>
          <a:noFill/>
          <a:ln w="9525">
            <a:noFill/>
            <a:miter lim="800000"/>
            <a:headEnd/>
            <a:tailEnd/>
          </a:ln>
        </p:spPr>
        <p:txBody>
          <a:bodyPr lIns="91426" tIns="45713" rIns="91426" bIns="45713">
            <a:spAutoFit/>
          </a:bodyPr>
          <a:lstStyle/>
          <a:p>
            <a:pPr algn="l">
              <a:lnSpc>
                <a:spcPct val="85000"/>
              </a:lnSpc>
            </a:pPr>
            <a:r>
              <a:rPr lang="en-US" sz="1000" i="1">
                <a:solidFill>
                  <a:srgbClr val="0000CC"/>
                </a:solidFill>
              </a:rPr>
              <a:t>PDR</a:t>
            </a:r>
          </a:p>
        </p:txBody>
      </p:sp>
      <p:sp>
        <p:nvSpPr>
          <p:cNvPr id="4164" name="Text Box 80"/>
          <p:cNvSpPr txBox="1">
            <a:spLocks noChangeArrowheads="1"/>
          </p:cNvSpPr>
          <p:nvPr/>
        </p:nvSpPr>
        <p:spPr bwMode="auto">
          <a:xfrm>
            <a:off x="2727325" y="6613525"/>
            <a:ext cx="328613" cy="231775"/>
          </a:xfrm>
          <a:prstGeom prst="rect">
            <a:avLst/>
          </a:prstGeom>
          <a:solidFill>
            <a:schemeClr val="bg1"/>
          </a:solidFill>
          <a:ln w="9525">
            <a:solidFill>
              <a:schemeClr val="bg1"/>
            </a:solidFill>
            <a:miter lim="800000"/>
            <a:headEnd/>
            <a:tailEnd/>
          </a:ln>
        </p:spPr>
        <p:txBody>
          <a:bodyPr lIns="91426" tIns="45713" rIns="91426" bIns="45713">
            <a:spAutoFit/>
          </a:bodyPr>
          <a:lstStyle/>
          <a:p>
            <a:pPr algn="l">
              <a:lnSpc>
                <a:spcPct val="85000"/>
              </a:lnSpc>
            </a:pPr>
            <a:r>
              <a:rPr lang="en-US" sz="1000" i="1">
                <a:solidFill>
                  <a:srgbClr val="0000CC"/>
                </a:solidFill>
              </a:rPr>
              <a:t>or</a:t>
            </a:r>
          </a:p>
        </p:txBody>
      </p:sp>
      <p:sp>
        <p:nvSpPr>
          <p:cNvPr id="358481" name="Line 81"/>
          <p:cNvSpPr>
            <a:spLocks noChangeShapeType="1"/>
          </p:cNvSpPr>
          <p:nvPr/>
        </p:nvSpPr>
        <p:spPr bwMode="auto">
          <a:xfrm>
            <a:off x="2676525" y="6483350"/>
            <a:ext cx="7938" cy="265113"/>
          </a:xfrm>
          <a:prstGeom prst="line">
            <a:avLst/>
          </a:prstGeom>
          <a:noFill/>
          <a:ln w="9525">
            <a:solidFill>
              <a:schemeClr val="tx1"/>
            </a:solidFill>
            <a:round/>
            <a:headEnd/>
            <a:tailEnd/>
          </a:ln>
          <a:effectLst/>
        </p:spPr>
        <p:txBody>
          <a:bodyPr/>
          <a:lstStyle/>
          <a:p>
            <a:pPr>
              <a:defRPr/>
            </a:pPr>
            <a:endParaRPr lang="en-US">
              <a:effectLst>
                <a:outerShdw blurRad="38100" dist="38100" dir="2700000" algn="tl">
                  <a:srgbClr val="000000">
                    <a:alpha val="43137"/>
                  </a:srgbClr>
                </a:outerShdw>
              </a:effectLst>
            </a:endParaRPr>
          </a:p>
        </p:txBody>
      </p:sp>
      <p:sp>
        <p:nvSpPr>
          <p:cNvPr id="358482" name="Line 82"/>
          <p:cNvSpPr>
            <a:spLocks noChangeShapeType="1"/>
          </p:cNvSpPr>
          <p:nvPr/>
        </p:nvSpPr>
        <p:spPr bwMode="auto">
          <a:xfrm>
            <a:off x="3079750" y="6470650"/>
            <a:ext cx="1588" cy="290513"/>
          </a:xfrm>
          <a:prstGeom prst="line">
            <a:avLst/>
          </a:prstGeom>
          <a:noFill/>
          <a:ln w="9525">
            <a:solidFill>
              <a:schemeClr val="tx1"/>
            </a:solidFill>
            <a:round/>
            <a:headEnd/>
            <a:tailEnd/>
          </a:ln>
          <a:effectLst/>
        </p:spPr>
        <p:txBody>
          <a:bodyPr/>
          <a:lstStyle/>
          <a:p>
            <a:pPr>
              <a:defRPr/>
            </a:pPr>
            <a:endParaRPr lang="en-US">
              <a:effectLst>
                <a:outerShdw blurRad="38100" dist="38100" dir="2700000" algn="tl">
                  <a:srgbClr val="000000">
                    <a:alpha val="43137"/>
                  </a:srgbClr>
                </a:outerShdw>
              </a:effectLst>
            </a:endParaRPr>
          </a:p>
        </p:txBody>
      </p:sp>
      <p:sp>
        <p:nvSpPr>
          <p:cNvPr id="358483" name="Line 83"/>
          <p:cNvSpPr>
            <a:spLocks noChangeShapeType="1"/>
          </p:cNvSpPr>
          <p:nvPr/>
        </p:nvSpPr>
        <p:spPr bwMode="auto">
          <a:xfrm>
            <a:off x="2692400" y="6750050"/>
            <a:ext cx="76200" cy="0"/>
          </a:xfrm>
          <a:prstGeom prst="line">
            <a:avLst/>
          </a:prstGeom>
          <a:noFill/>
          <a:ln w="9525">
            <a:solidFill>
              <a:schemeClr val="tx1"/>
            </a:solidFill>
            <a:round/>
            <a:headEnd/>
            <a:tailEnd/>
          </a:ln>
          <a:effectLst/>
        </p:spPr>
        <p:txBody>
          <a:bodyPr/>
          <a:lstStyle/>
          <a:p>
            <a:pPr>
              <a:defRPr/>
            </a:pPr>
            <a:endParaRPr lang="en-US">
              <a:effectLst>
                <a:outerShdw blurRad="38100" dist="38100" dir="2700000" algn="tl">
                  <a:srgbClr val="000000">
                    <a:alpha val="43137"/>
                  </a:srgbClr>
                </a:outerShdw>
              </a:effectLst>
            </a:endParaRPr>
          </a:p>
        </p:txBody>
      </p:sp>
      <p:sp>
        <p:nvSpPr>
          <p:cNvPr id="358484" name="Line 84"/>
          <p:cNvSpPr>
            <a:spLocks noChangeShapeType="1"/>
          </p:cNvSpPr>
          <p:nvPr/>
        </p:nvSpPr>
        <p:spPr bwMode="auto">
          <a:xfrm flipH="1">
            <a:off x="2997200" y="6750050"/>
            <a:ext cx="82550" cy="0"/>
          </a:xfrm>
          <a:prstGeom prst="line">
            <a:avLst/>
          </a:prstGeom>
          <a:noFill/>
          <a:ln w="9525">
            <a:solidFill>
              <a:schemeClr val="tx1"/>
            </a:solidFill>
            <a:round/>
            <a:headEnd/>
            <a:tailEnd/>
          </a:ln>
          <a:effectLst/>
        </p:spPr>
        <p:txBody>
          <a:bodyPr/>
          <a:lstStyle/>
          <a:p>
            <a:pPr>
              <a:defRPr/>
            </a:pPr>
            <a:endParaRPr lang="en-US">
              <a:effectLst>
                <a:outerShdw blurRad="38100" dist="38100" dir="2700000" algn="tl">
                  <a:srgbClr val="000000">
                    <a:alpha val="43137"/>
                  </a:srgbClr>
                </a:outerShdw>
              </a:effectLst>
            </a:endParaRPr>
          </a:p>
        </p:txBody>
      </p:sp>
      <p:sp>
        <p:nvSpPr>
          <p:cNvPr id="358485" name="AutoShape 85"/>
          <p:cNvSpPr>
            <a:spLocks noChangeAspect="1" noChangeArrowheads="1"/>
          </p:cNvSpPr>
          <p:nvPr/>
        </p:nvSpPr>
        <p:spPr bwMode="auto">
          <a:xfrm>
            <a:off x="3082925" y="5997575"/>
            <a:ext cx="228600" cy="271463"/>
          </a:xfrm>
          <a:prstGeom prst="diamond">
            <a:avLst/>
          </a:prstGeom>
          <a:solidFill>
            <a:srgbClr val="FFFF00"/>
          </a:solidFill>
          <a:ln w="12700">
            <a:solidFill>
              <a:schemeClr val="tx1"/>
            </a:solidFill>
            <a:prstDash val="dash"/>
            <a:miter lim="800000"/>
            <a:headEnd type="none" w="sm" len="sm"/>
            <a:tailEnd type="none" w="sm" len="sm"/>
          </a:ln>
          <a:effectLst/>
        </p:spPr>
        <p:txBody>
          <a:bodyPr wrap="none" anchor="ctr"/>
          <a:lstStyle/>
          <a:p>
            <a:pPr>
              <a:defRPr/>
            </a:pPr>
            <a:endParaRPr lang="en-US">
              <a:effectLst>
                <a:outerShdw blurRad="38100" dist="38100" dir="2700000" algn="tl">
                  <a:srgbClr val="000000">
                    <a:alpha val="43137"/>
                  </a:srgbClr>
                </a:outerShdw>
              </a:effectLst>
            </a:endParaRPr>
          </a:p>
        </p:txBody>
      </p:sp>
      <p:sp>
        <p:nvSpPr>
          <p:cNvPr id="4170" name="Text Box 86"/>
          <p:cNvSpPr txBox="1">
            <a:spLocks noChangeArrowheads="1"/>
          </p:cNvSpPr>
          <p:nvPr/>
        </p:nvSpPr>
        <p:spPr bwMode="auto">
          <a:xfrm>
            <a:off x="3208338" y="5956300"/>
            <a:ext cx="1135062" cy="352425"/>
          </a:xfrm>
          <a:prstGeom prst="rect">
            <a:avLst/>
          </a:prstGeom>
          <a:noFill/>
          <a:ln w="9525">
            <a:noFill/>
            <a:miter lim="800000"/>
            <a:headEnd/>
            <a:tailEnd/>
          </a:ln>
        </p:spPr>
        <p:txBody>
          <a:bodyPr lIns="91426" tIns="45713" rIns="91426" bIns="45713">
            <a:spAutoFit/>
          </a:bodyPr>
          <a:lstStyle/>
          <a:p>
            <a:pPr algn="l">
              <a:lnSpc>
                <a:spcPct val="85000"/>
              </a:lnSpc>
            </a:pPr>
            <a:r>
              <a:rPr lang="en-US" sz="1000" i="1">
                <a:solidFill>
                  <a:srgbClr val="0000CC"/>
                </a:solidFill>
              </a:rPr>
              <a:t>Post PDR</a:t>
            </a:r>
          </a:p>
          <a:p>
            <a:pPr algn="l">
              <a:lnSpc>
                <a:spcPct val="85000"/>
              </a:lnSpc>
            </a:pPr>
            <a:r>
              <a:rPr lang="en-US" sz="1000" i="1">
                <a:solidFill>
                  <a:srgbClr val="0000CC"/>
                </a:solidFill>
              </a:rPr>
              <a:t>Assessment</a:t>
            </a:r>
          </a:p>
        </p:txBody>
      </p:sp>
      <p:sp>
        <p:nvSpPr>
          <p:cNvPr id="8" name="Slide Number Placeholder 7"/>
          <p:cNvSpPr>
            <a:spLocks noGrp="1"/>
          </p:cNvSpPr>
          <p:nvPr>
            <p:ph type="sldNum" sz="quarter" idx="12"/>
          </p:nvPr>
        </p:nvSpPr>
        <p:spPr/>
        <p:txBody>
          <a:bodyPr/>
          <a:lstStyle/>
          <a:p>
            <a:fld id="{9D116B98-6443-4EDA-B510-448295DEF4B6}" type="slidenum">
              <a:rPr lang="en-US" smtClean="0"/>
              <a:pPr/>
              <a:t>9</a:t>
            </a:fld>
            <a:endParaRPr lang="en-US" dirty="0"/>
          </a:p>
        </p:txBody>
      </p:sp>
    </p:spTree>
    <p:extLst>
      <p:ext uri="{BB962C8B-B14F-4D97-AF65-F5344CB8AC3E}">
        <p14:creationId xmlns:p14="http://schemas.microsoft.com/office/powerpoint/2010/main" val="34334541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fld id="{C74FE5E8-072D-4E8A-82C1-2685AE47BB89}" type="slidenum">
              <a:rPr lang="en-US" b="0" smtClean="0">
                <a:solidFill>
                  <a:srgbClr val="000000"/>
                </a:solidFill>
              </a:rPr>
              <a:pPr/>
              <a:t>10</a:t>
            </a:fld>
            <a:endParaRPr lang="en-US" b="0" dirty="0" smtClean="0">
              <a:solidFill>
                <a:srgbClr val="000000"/>
              </a:solidFill>
            </a:endParaRPr>
          </a:p>
        </p:txBody>
      </p:sp>
      <p:sp>
        <p:nvSpPr>
          <p:cNvPr id="8195" name="Rectangle 2"/>
          <p:cNvSpPr>
            <a:spLocks noGrp="1" noChangeArrowheads="1"/>
          </p:cNvSpPr>
          <p:nvPr>
            <p:ph type="title"/>
          </p:nvPr>
        </p:nvSpPr>
        <p:spPr>
          <a:xfrm>
            <a:off x="857250" y="209550"/>
            <a:ext cx="7205663" cy="671513"/>
          </a:xfrm>
          <a:noFill/>
        </p:spPr>
        <p:txBody>
          <a:bodyPr wrap="none" lIns="84452" tIns="42967" rIns="84452" bIns="42967" anchor="ctr"/>
          <a:lstStyle/>
          <a:p>
            <a:r>
              <a:rPr lang="en-US" dirty="0" smtClean="0">
                <a:solidFill>
                  <a:srgbClr val="0066CC"/>
                </a:solidFill>
              </a:rPr>
              <a:t>Annual Funding Policy</a:t>
            </a:r>
          </a:p>
        </p:txBody>
      </p:sp>
      <p:sp>
        <p:nvSpPr>
          <p:cNvPr id="8196" name="Rectangle 3"/>
          <p:cNvSpPr>
            <a:spLocks noGrp="1" noChangeArrowheads="1"/>
          </p:cNvSpPr>
          <p:nvPr>
            <p:ph type="body" idx="1"/>
          </p:nvPr>
        </p:nvSpPr>
        <p:spPr>
          <a:xfrm>
            <a:off x="552450" y="1409700"/>
            <a:ext cx="5373688" cy="4197350"/>
          </a:xfrm>
          <a:noFill/>
        </p:spPr>
        <p:txBody>
          <a:bodyPr lIns="84452" tIns="42967" rIns="84452" bIns="42967"/>
          <a:lstStyle/>
          <a:p>
            <a:pPr>
              <a:lnSpc>
                <a:spcPct val="100000"/>
              </a:lnSpc>
              <a:spcBef>
                <a:spcPct val="0"/>
              </a:spcBef>
              <a:buFontTx/>
              <a:buNone/>
            </a:pPr>
            <a:r>
              <a:rPr lang="en-US" sz="2800" smtClean="0">
                <a:latin typeface="Times New Roman" pitchFamily="18" charset="0"/>
              </a:rPr>
              <a:t>Applicable Appropriations:</a:t>
            </a:r>
          </a:p>
          <a:p>
            <a:pPr>
              <a:lnSpc>
                <a:spcPct val="100000"/>
              </a:lnSpc>
              <a:spcBef>
                <a:spcPct val="0"/>
              </a:spcBef>
              <a:buFontTx/>
              <a:buNone/>
            </a:pPr>
            <a:r>
              <a:rPr lang="en-US" sz="2800" smtClean="0">
                <a:latin typeface="Times New Roman" pitchFamily="18" charset="0"/>
              </a:rPr>
              <a:t>	</a:t>
            </a:r>
            <a:r>
              <a:rPr lang="en-US" smtClean="0">
                <a:solidFill>
                  <a:schemeClr val="bg1"/>
                </a:solidFill>
                <a:latin typeface="Times New Roman" pitchFamily="18" charset="0"/>
              </a:rPr>
              <a:t>Operations &amp; Maintenance</a:t>
            </a:r>
          </a:p>
          <a:p>
            <a:pPr>
              <a:lnSpc>
                <a:spcPct val="100000"/>
              </a:lnSpc>
              <a:spcBef>
                <a:spcPct val="0"/>
              </a:spcBef>
              <a:buFontTx/>
              <a:buNone/>
            </a:pPr>
            <a:r>
              <a:rPr lang="en-US" smtClean="0">
                <a:solidFill>
                  <a:schemeClr val="bg1"/>
                </a:solidFill>
                <a:latin typeface="Times New Roman" pitchFamily="18" charset="0"/>
              </a:rPr>
              <a:t>	Military Personnel</a:t>
            </a:r>
          </a:p>
          <a:p>
            <a:pPr>
              <a:lnSpc>
                <a:spcPct val="100000"/>
              </a:lnSpc>
              <a:spcBef>
                <a:spcPct val="0"/>
              </a:spcBef>
              <a:buFontTx/>
              <a:buNone/>
            </a:pPr>
            <a:endParaRPr lang="en-US" smtClean="0">
              <a:latin typeface="Times New Roman" pitchFamily="18" charset="0"/>
            </a:endParaRPr>
          </a:p>
          <a:p>
            <a:pPr>
              <a:lnSpc>
                <a:spcPct val="100000"/>
              </a:lnSpc>
              <a:spcBef>
                <a:spcPct val="0"/>
              </a:spcBef>
              <a:buFontTx/>
              <a:buNone/>
            </a:pPr>
            <a:r>
              <a:rPr lang="en-US" sz="2800" smtClean="0">
                <a:latin typeface="Times New Roman" pitchFamily="18" charset="0"/>
              </a:rPr>
              <a:t>Basic Budgeting Policy:</a:t>
            </a:r>
          </a:p>
          <a:p>
            <a:pPr>
              <a:lnSpc>
                <a:spcPct val="100000"/>
              </a:lnSpc>
              <a:spcBef>
                <a:spcPct val="0"/>
              </a:spcBef>
              <a:buFontTx/>
              <a:buNone/>
            </a:pPr>
            <a:r>
              <a:rPr lang="en-US" sz="2800" smtClean="0">
                <a:latin typeface="Times New Roman" pitchFamily="18" charset="0"/>
              </a:rPr>
              <a:t>	</a:t>
            </a:r>
            <a:r>
              <a:rPr lang="en-US" smtClean="0">
                <a:latin typeface="Times New Roman" pitchFamily="18" charset="0"/>
              </a:rPr>
              <a:t>Annual budget request will be limited to obligation authority necessary to cover all expenses during the 12 month budget period (fiscal year).</a:t>
            </a:r>
          </a:p>
          <a:p>
            <a:pPr>
              <a:lnSpc>
                <a:spcPct val="100000"/>
              </a:lnSpc>
              <a:spcBef>
                <a:spcPct val="0"/>
              </a:spcBef>
              <a:buFontTx/>
              <a:buNone/>
            </a:pPr>
            <a:endParaRPr lang="en-US" smtClean="0">
              <a:latin typeface="Times New Roman" pitchFamily="18" charset="0"/>
            </a:endParaRPr>
          </a:p>
          <a:p>
            <a:pPr>
              <a:lnSpc>
                <a:spcPct val="100000"/>
              </a:lnSpc>
              <a:spcBef>
                <a:spcPct val="0"/>
              </a:spcBef>
              <a:buFontTx/>
              <a:buNone/>
            </a:pPr>
            <a:endParaRPr lang="en-US" smtClean="0">
              <a:latin typeface="Times New Roman" pitchFamily="18" charset="0"/>
            </a:endParaRPr>
          </a:p>
        </p:txBody>
      </p:sp>
      <p:sp>
        <p:nvSpPr>
          <p:cNvPr id="92170" name="Rectangle 10"/>
          <p:cNvSpPr>
            <a:spLocks noChangeArrowheads="1"/>
          </p:cNvSpPr>
          <p:nvPr/>
        </p:nvSpPr>
        <p:spPr bwMode="auto">
          <a:xfrm>
            <a:off x="552450" y="1409700"/>
            <a:ext cx="5373688" cy="419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4452" tIns="42967" rIns="84452" bIns="42967"/>
          <a:lstStyle/>
          <a:p>
            <a:pPr marL="285750" indent="-285750" eaLnBrk="0" hangingPunct="0">
              <a:buSzPct val="75000"/>
            </a:pPr>
            <a:endParaRPr lang="en-US" sz="2800" smtClean="0">
              <a:solidFill>
                <a:srgbClr val="000000"/>
              </a:solidFill>
              <a:latin typeface="Times New Roman" pitchFamily="18" charset="0"/>
            </a:endParaRPr>
          </a:p>
          <a:p>
            <a:pPr marL="285750" indent="-285750" eaLnBrk="0" hangingPunct="0">
              <a:buSzPct val="75000"/>
            </a:pPr>
            <a:r>
              <a:rPr lang="en-US" sz="2800" smtClean="0">
                <a:solidFill>
                  <a:srgbClr val="000000"/>
                </a:solidFill>
                <a:latin typeface="Times New Roman" pitchFamily="18" charset="0"/>
              </a:rPr>
              <a:t>	</a:t>
            </a:r>
            <a:r>
              <a:rPr lang="en-US" sz="2400" smtClean="0">
                <a:solidFill>
                  <a:srgbClr val="660066"/>
                </a:solidFill>
                <a:latin typeface="Times New Roman" pitchFamily="18" charset="0"/>
              </a:rPr>
              <a:t>Operations &amp; Maintenance</a:t>
            </a:r>
          </a:p>
          <a:p>
            <a:pPr marL="285750" indent="-285750" eaLnBrk="0" hangingPunct="0">
              <a:buSzPct val="75000"/>
            </a:pPr>
            <a:r>
              <a:rPr lang="en-US" sz="2400" smtClean="0">
                <a:solidFill>
                  <a:srgbClr val="660066"/>
                </a:solidFill>
                <a:latin typeface="Times New Roman" pitchFamily="18" charset="0"/>
              </a:rPr>
              <a:t>	Military Personnel</a:t>
            </a:r>
          </a:p>
          <a:p>
            <a:pPr marL="285750" indent="-285750" eaLnBrk="0" hangingPunct="0">
              <a:buSzPct val="75000"/>
            </a:pPr>
            <a:endParaRPr lang="en-US" sz="2400" smtClean="0">
              <a:solidFill>
                <a:srgbClr val="000000"/>
              </a:solidFill>
              <a:latin typeface="Times New Roman" pitchFamily="18" charset="0"/>
            </a:endParaRPr>
          </a:p>
        </p:txBody>
      </p:sp>
      <p:sp>
        <p:nvSpPr>
          <p:cNvPr id="92172" name="AutoShape 12"/>
          <p:cNvSpPr>
            <a:spLocks noChangeArrowheads="1"/>
          </p:cNvSpPr>
          <p:nvPr/>
        </p:nvSpPr>
        <p:spPr bwMode="auto">
          <a:xfrm>
            <a:off x="800100" y="4305300"/>
            <a:ext cx="2495550" cy="323850"/>
          </a:xfrm>
          <a:prstGeom prst="roundRect">
            <a:avLst>
              <a:gd name="adj" fmla="val 16667"/>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0" hangingPunct="0"/>
            <a:endParaRPr lang="en-US" sz="1400" smtClean="0">
              <a:solidFill>
                <a:srgbClr val="000000"/>
              </a:solidFill>
            </a:endParaRPr>
          </a:p>
        </p:txBody>
      </p:sp>
      <p:sp>
        <p:nvSpPr>
          <p:cNvPr id="92173" name="Rectangle 13"/>
          <p:cNvSpPr>
            <a:spLocks noChangeArrowheads="1"/>
          </p:cNvSpPr>
          <p:nvPr/>
        </p:nvSpPr>
        <p:spPr bwMode="auto">
          <a:xfrm>
            <a:off x="555625" y="5318125"/>
            <a:ext cx="7585075" cy="1098550"/>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lnSpc>
                <a:spcPct val="80000"/>
              </a:lnSpc>
              <a:spcBef>
                <a:spcPct val="20000"/>
              </a:spcBef>
            </a:pPr>
            <a:r>
              <a:rPr lang="en-US" sz="2000" smtClean="0">
                <a:solidFill>
                  <a:srgbClr val="000000"/>
                </a:solidFill>
                <a:latin typeface="Times New Roman" pitchFamily="18" charset="0"/>
              </a:rPr>
              <a:t>Additional Guidance (Exception):</a:t>
            </a:r>
            <a:r>
              <a:rPr lang="en-US" sz="2000" b="0" smtClean="0">
                <a:solidFill>
                  <a:srgbClr val="000000"/>
                </a:solidFill>
                <a:latin typeface="Times New Roman" pitchFamily="18" charset="0"/>
              </a:rPr>
              <a:t>  Statutory provision (PL 105-85, Sec. 801 &amp; Title 10,U.S.Code 2410a) allows funding a severable service contract/task beginning in one FY and ending in the next FY, all in the first year, if the contract period does not exceed 12 months</a:t>
            </a:r>
          </a:p>
        </p:txBody>
      </p:sp>
      <p:pic>
        <p:nvPicPr>
          <p:cNvPr id="18442" name="Picture 10" descr="http://www.fortunecity.com/rivendell/henchman/314/planes/ment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5700" y="1346200"/>
            <a:ext cx="2540000" cy="381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25390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2170"/>
                                        </p:tgtEl>
                                        <p:attrNameLst>
                                          <p:attrName>style.visibility</p:attrName>
                                        </p:attrNameLst>
                                      </p:cBhvr>
                                      <p:to>
                                        <p:strVal val="visible"/>
                                      </p:to>
                                    </p:set>
                                  </p:childTnLst>
                                </p:cTn>
                              </p:par>
                              <p:par>
                                <p:cTn id="7" presetID="2" presetClass="entr" presetSubtype="2" fill="hold" nodeType="withEffect">
                                  <p:stCondLst>
                                    <p:cond delay="0"/>
                                  </p:stCondLst>
                                  <p:childTnLst>
                                    <p:set>
                                      <p:cBhvr>
                                        <p:cTn id="8" dur="1" fill="hold">
                                          <p:stCondLst>
                                            <p:cond delay="0"/>
                                          </p:stCondLst>
                                        </p:cTn>
                                        <p:tgtEl>
                                          <p:spTgt spid="18442"/>
                                        </p:tgtEl>
                                        <p:attrNameLst>
                                          <p:attrName>style.visibility</p:attrName>
                                        </p:attrNameLst>
                                      </p:cBhvr>
                                      <p:to>
                                        <p:strVal val="visible"/>
                                      </p:to>
                                    </p:set>
                                    <p:anim calcmode="lin" valueType="num">
                                      <p:cBhvr additive="base">
                                        <p:cTn id="9" dur="500" fill="hold"/>
                                        <p:tgtEl>
                                          <p:spTgt spid="18442"/>
                                        </p:tgtEl>
                                        <p:attrNameLst>
                                          <p:attrName>ppt_x</p:attrName>
                                        </p:attrNameLst>
                                      </p:cBhvr>
                                      <p:tavLst>
                                        <p:tav tm="0">
                                          <p:val>
                                            <p:strVal val="1+#ppt_w/2"/>
                                          </p:val>
                                        </p:tav>
                                        <p:tav tm="100000">
                                          <p:val>
                                            <p:strVal val="#ppt_x"/>
                                          </p:val>
                                        </p:tav>
                                      </p:tavLst>
                                    </p:anim>
                                    <p:anim calcmode="lin" valueType="num">
                                      <p:cBhvr additive="base">
                                        <p:cTn id="10" dur="500" fill="hold"/>
                                        <p:tgtEl>
                                          <p:spTgt spid="18442"/>
                                        </p:tgtEl>
                                        <p:attrNameLst>
                                          <p:attrName>ppt_y</p:attrName>
                                        </p:attrNameLst>
                                      </p:cBhvr>
                                      <p:tavLst>
                                        <p:tav tm="0">
                                          <p:val>
                                            <p:strVal val="#ppt_y"/>
                                          </p:val>
                                        </p:tav>
                                        <p:tav tm="100000">
                                          <p:val>
                                            <p:strVal val="#ppt_y"/>
                                          </p:val>
                                        </p:tav>
                                      </p:tavLst>
                                    </p:anim>
                                  </p:childTnLst>
                                </p:cTn>
                              </p:par>
                            </p:childTnLst>
                          </p:cTn>
                        </p:par>
                        <p:par>
                          <p:cTn id="11" fill="hold" nodeType="afterGroup">
                            <p:stCondLst>
                              <p:cond delay="500"/>
                            </p:stCondLst>
                            <p:childTnLst>
                              <p:par>
                                <p:cTn id="12" presetID="9" presetClass="entr" presetSubtype="0" fill="hold" grpId="0" nodeType="afterEffect">
                                  <p:stCondLst>
                                    <p:cond delay="2000"/>
                                  </p:stCondLst>
                                  <p:childTnLst>
                                    <p:set>
                                      <p:cBhvr>
                                        <p:cTn id="13" dur="1" fill="hold">
                                          <p:stCondLst>
                                            <p:cond delay="0"/>
                                          </p:stCondLst>
                                        </p:cTn>
                                        <p:tgtEl>
                                          <p:spTgt spid="92172"/>
                                        </p:tgtEl>
                                        <p:attrNameLst>
                                          <p:attrName>style.visibility</p:attrName>
                                        </p:attrNameLst>
                                      </p:cBhvr>
                                      <p:to>
                                        <p:strVal val="visible"/>
                                      </p:to>
                                    </p:set>
                                    <p:animEffect transition="in" filter="dissolve">
                                      <p:cBhvr>
                                        <p:cTn id="14" dur="500"/>
                                        <p:tgtEl>
                                          <p:spTgt spid="92172"/>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2173"/>
                                        </p:tgtEl>
                                        <p:attrNameLst>
                                          <p:attrName>style.visibility</p:attrName>
                                        </p:attrNameLst>
                                      </p:cBhvr>
                                      <p:to>
                                        <p:strVal val="visible"/>
                                      </p:to>
                                    </p:set>
                                    <p:anim calcmode="lin" valueType="num">
                                      <p:cBhvr additive="base">
                                        <p:cTn id="19" dur="500" fill="hold"/>
                                        <p:tgtEl>
                                          <p:spTgt spid="92173"/>
                                        </p:tgtEl>
                                        <p:attrNameLst>
                                          <p:attrName>ppt_x</p:attrName>
                                        </p:attrNameLst>
                                      </p:cBhvr>
                                      <p:tavLst>
                                        <p:tav tm="0">
                                          <p:val>
                                            <p:strVal val="#ppt_x"/>
                                          </p:val>
                                        </p:tav>
                                        <p:tav tm="100000">
                                          <p:val>
                                            <p:strVal val="#ppt_x"/>
                                          </p:val>
                                        </p:tav>
                                      </p:tavLst>
                                    </p:anim>
                                    <p:anim calcmode="lin" valueType="num">
                                      <p:cBhvr additive="base">
                                        <p:cTn id="20" dur="500" fill="hold"/>
                                        <p:tgtEl>
                                          <p:spTgt spid="921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70" grpId="0" autoUpdateAnimBg="0"/>
      <p:bldP spid="92172" grpId="0" animBg="1" autoUpdateAnimBg="0"/>
      <p:bldP spid="92173"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681038" y="279400"/>
            <a:ext cx="7770812" cy="863600"/>
          </a:xfrm>
          <a:noFill/>
          <a:ln/>
        </p:spPr>
        <p:txBody>
          <a:bodyPr anchor="ctr"/>
          <a:lstStyle/>
          <a:p>
            <a:r>
              <a:rPr lang="en-US" dirty="0">
                <a:solidFill>
                  <a:srgbClr val="0066CC"/>
                </a:solidFill>
              </a:rPr>
              <a:t>Annual Funding  Policy</a:t>
            </a:r>
          </a:p>
        </p:txBody>
      </p:sp>
      <p:sp>
        <p:nvSpPr>
          <p:cNvPr id="164867" name="Rectangle 3"/>
          <p:cNvSpPr>
            <a:spLocks noGrp="1" noChangeArrowheads="1"/>
          </p:cNvSpPr>
          <p:nvPr>
            <p:ph type="body" idx="1"/>
          </p:nvPr>
        </p:nvSpPr>
        <p:spPr>
          <a:xfrm>
            <a:off x="279400" y="1854200"/>
            <a:ext cx="8740775" cy="4165600"/>
          </a:xfrm>
          <a:noFill/>
          <a:ln/>
        </p:spPr>
        <p:txBody>
          <a:bodyPr/>
          <a:lstStyle/>
          <a:p>
            <a:r>
              <a:rPr lang="en-US" dirty="0"/>
              <a:t>Task  1</a:t>
            </a:r>
          </a:p>
          <a:p>
            <a:endParaRPr lang="en-US" dirty="0"/>
          </a:p>
          <a:p>
            <a:r>
              <a:rPr lang="en-US" dirty="0"/>
              <a:t>Task 2</a:t>
            </a:r>
          </a:p>
          <a:p>
            <a:endParaRPr lang="en-US" dirty="0"/>
          </a:p>
          <a:p>
            <a:r>
              <a:rPr lang="en-US" dirty="0"/>
              <a:t>Task 3</a:t>
            </a:r>
          </a:p>
          <a:p>
            <a:endParaRPr lang="en-US" sz="3600" dirty="0"/>
          </a:p>
          <a:p>
            <a:pPr>
              <a:spcAft>
                <a:spcPct val="5000"/>
              </a:spcAft>
            </a:pPr>
            <a:r>
              <a:rPr lang="en-US" dirty="0"/>
              <a:t>O&amp;M</a:t>
            </a:r>
          </a:p>
          <a:p>
            <a:pPr>
              <a:lnSpc>
                <a:spcPct val="70000"/>
              </a:lnSpc>
              <a:spcBef>
                <a:spcPct val="25000"/>
              </a:spcBef>
              <a:spcAft>
                <a:spcPct val="5000"/>
              </a:spcAft>
            </a:pPr>
            <a:r>
              <a:rPr lang="en-US" dirty="0"/>
              <a:t>Budget</a:t>
            </a:r>
          </a:p>
          <a:p>
            <a:pPr>
              <a:lnSpc>
                <a:spcPct val="70000"/>
              </a:lnSpc>
              <a:spcBef>
                <a:spcPct val="5000"/>
              </a:spcBef>
              <a:spcAft>
                <a:spcPct val="5000"/>
              </a:spcAft>
            </a:pPr>
            <a:r>
              <a:rPr lang="en-US" dirty="0"/>
              <a:t>Authority</a:t>
            </a:r>
          </a:p>
          <a:p>
            <a:endParaRPr lang="en-US" dirty="0"/>
          </a:p>
        </p:txBody>
      </p:sp>
      <p:sp>
        <p:nvSpPr>
          <p:cNvPr id="164868" name="Rectangle 4"/>
          <p:cNvSpPr>
            <a:spLocks noChangeArrowheads="1"/>
          </p:cNvSpPr>
          <p:nvPr/>
        </p:nvSpPr>
        <p:spPr bwMode="auto">
          <a:xfrm>
            <a:off x="1839913" y="1387475"/>
            <a:ext cx="6761162" cy="31750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3500" tIns="25400" rIns="63500" bIns="25400">
            <a:spAutoFit/>
          </a:bodyPr>
          <a:lstStyle/>
          <a:p>
            <a:pPr marL="342900" indent="-342900">
              <a:lnSpc>
                <a:spcPct val="97000"/>
              </a:lnSpc>
              <a:spcBef>
                <a:spcPct val="49000"/>
              </a:spcBef>
              <a:tabLst>
                <a:tab pos="2095500" algn="l"/>
                <a:tab pos="3886200" algn="l"/>
                <a:tab pos="5715000" algn="l"/>
              </a:tabLst>
            </a:pPr>
            <a:r>
              <a:rPr lang="en-US" sz="1800" dirty="0"/>
              <a:t>	FY  </a:t>
            </a:r>
            <a:r>
              <a:rPr lang="en-US" sz="1800" dirty="0" smtClean="0"/>
              <a:t>12</a:t>
            </a:r>
            <a:r>
              <a:rPr lang="en-US" sz="1800" dirty="0"/>
              <a:t>	FY  </a:t>
            </a:r>
            <a:r>
              <a:rPr lang="en-US" sz="1800" dirty="0" smtClean="0"/>
              <a:t>13</a:t>
            </a:r>
            <a:r>
              <a:rPr lang="en-US" sz="1800" dirty="0"/>
              <a:t>	FY  </a:t>
            </a:r>
            <a:r>
              <a:rPr lang="en-US" sz="1800" dirty="0" smtClean="0"/>
              <a:t>14</a:t>
            </a:r>
            <a:r>
              <a:rPr lang="en-US" sz="1800" dirty="0"/>
              <a:t>	FY  </a:t>
            </a:r>
            <a:r>
              <a:rPr lang="en-US" sz="1800" dirty="0" smtClean="0"/>
              <a:t>15</a:t>
            </a:r>
            <a:endParaRPr lang="en-US" sz="1800" dirty="0"/>
          </a:p>
        </p:txBody>
      </p:sp>
      <p:sp>
        <p:nvSpPr>
          <p:cNvPr id="164869" name="Rectangle 5"/>
          <p:cNvSpPr>
            <a:spLocks noChangeArrowheads="1"/>
          </p:cNvSpPr>
          <p:nvPr/>
        </p:nvSpPr>
        <p:spPr bwMode="auto">
          <a:xfrm>
            <a:off x="265113" y="1311275"/>
            <a:ext cx="8540750" cy="4614863"/>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870" name="Line 6"/>
          <p:cNvSpPr>
            <a:spLocks noChangeShapeType="1"/>
          </p:cNvSpPr>
          <p:nvPr/>
        </p:nvSpPr>
        <p:spPr bwMode="auto">
          <a:xfrm>
            <a:off x="250825" y="1755775"/>
            <a:ext cx="8556625"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871" name="Line 7"/>
          <p:cNvSpPr>
            <a:spLocks noChangeShapeType="1"/>
          </p:cNvSpPr>
          <p:nvPr/>
        </p:nvSpPr>
        <p:spPr bwMode="auto">
          <a:xfrm>
            <a:off x="288925" y="2635250"/>
            <a:ext cx="8523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872" name="Line 8"/>
          <p:cNvSpPr>
            <a:spLocks noChangeShapeType="1"/>
          </p:cNvSpPr>
          <p:nvPr/>
        </p:nvSpPr>
        <p:spPr bwMode="auto">
          <a:xfrm>
            <a:off x="244475" y="3522663"/>
            <a:ext cx="855345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873" name="Line 9"/>
          <p:cNvSpPr>
            <a:spLocks noChangeShapeType="1"/>
          </p:cNvSpPr>
          <p:nvPr/>
        </p:nvSpPr>
        <p:spPr bwMode="auto">
          <a:xfrm>
            <a:off x="271463" y="4402138"/>
            <a:ext cx="8558212" cy="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874" name="Line 10"/>
          <p:cNvSpPr>
            <a:spLocks noChangeShapeType="1"/>
          </p:cNvSpPr>
          <p:nvPr/>
        </p:nvSpPr>
        <p:spPr bwMode="auto">
          <a:xfrm>
            <a:off x="1781175" y="1290638"/>
            <a:ext cx="0" cy="462756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875" name="Line 11"/>
          <p:cNvSpPr>
            <a:spLocks noChangeShapeType="1"/>
          </p:cNvSpPr>
          <p:nvPr/>
        </p:nvSpPr>
        <p:spPr bwMode="auto">
          <a:xfrm>
            <a:off x="3425825" y="1304925"/>
            <a:ext cx="0" cy="462756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876" name="Line 12"/>
          <p:cNvSpPr>
            <a:spLocks noChangeShapeType="1"/>
          </p:cNvSpPr>
          <p:nvPr/>
        </p:nvSpPr>
        <p:spPr bwMode="auto">
          <a:xfrm>
            <a:off x="5251450" y="1304925"/>
            <a:ext cx="0" cy="462756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877" name="Line 13"/>
          <p:cNvSpPr>
            <a:spLocks noChangeShapeType="1"/>
          </p:cNvSpPr>
          <p:nvPr/>
        </p:nvSpPr>
        <p:spPr bwMode="auto">
          <a:xfrm>
            <a:off x="7078663" y="1304925"/>
            <a:ext cx="0" cy="462756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878" name="Line 14"/>
          <p:cNvSpPr>
            <a:spLocks noChangeShapeType="1"/>
          </p:cNvSpPr>
          <p:nvPr/>
        </p:nvSpPr>
        <p:spPr bwMode="auto">
          <a:xfrm>
            <a:off x="1787525" y="2055813"/>
            <a:ext cx="6969125" cy="0"/>
          </a:xfrm>
          <a:prstGeom prst="line">
            <a:avLst/>
          </a:prstGeom>
          <a:noFill/>
          <a:ln w="76200" cmpd="tri">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879" name="Line 15"/>
          <p:cNvSpPr>
            <a:spLocks noChangeShapeType="1"/>
          </p:cNvSpPr>
          <p:nvPr/>
        </p:nvSpPr>
        <p:spPr bwMode="auto">
          <a:xfrm>
            <a:off x="4141788" y="3776663"/>
            <a:ext cx="1676400" cy="0"/>
          </a:xfrm>
          <a:prstGeom prst="line">
            <a:avLst/>
          </a:prstGeom>
          <a:noFill/>
          <a:ln w="76200" cmpd="tri">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880" name="Line 16"/>
          <p:cNvSpPr>
            <a:spLocks noChangeShapeType="1"/>
          </p:cNvSpPr>
          <p:nvPr/>
        </p:nvSpPr>
        <p:spPr bwMode="auto">
          <a:xfrm>
            <a:off x="2447925" y="2921000"/>
            <a:ext cx="6284913" cy="0"/>
          </a:xfrm>
          <a:prstGeom prst="line">
            <a:avLst/>
          </a:prstGeom>
          <a:noFill/>
          <a:ln w="76200" cmpd="tri">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881" name="Rectangle 17"/>
          <p:cNvSpPr>
            <a:spLocks noChangeArrowheads="1"/>
          </p:cNvSpPr>
          <p:nvPr/>
        </p:nvSpPr>
        <p:spPr bwMode="auto">
          <a:xfrm>
            <a:off x="528638" y="2185988"/>
            <a:ext cx="7630294" cy="306109"/>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3500" tIns="25400" rIns="63500" bIns="25400">
            <a:spAutoFit/>
          </a:bodyPr>
          <a:lstStyle/>
          <a:p>
            <a:pPr>
              <a:lnSpc>
                <a:spcPct val="92000"/>
              </a:lnSpc>
            </a:pPr>
            <a:r>
              <a:rPr lang="en-US" sz="1800" dirty="0"/>
              <a:t>$20M</a:t>
            </a:r>
            <a:r>
              <a:rPr lang="en-US" dirty="0"/>
              <a:t>             </a:t>
            </a:r>
            <a:r>
              <a:rPr lang="en-US" dirty="0" smtClean="0"/>
              <a:t>    </a:t>
            </a:r>
            <a:r>
              <a:rPr lang="en-US" dirty="0"/>
              <a:t>$5M             </a:t>
            </a:r>
            <a:r>
              <a:rPr lang="en-US" dirty="0" smtClean="0"/>
              <a:t>         $</a:t>
            </a:r>
            <a:r>
              <a:rPr lang="en-US" dirty="0"/>
              <a:t>5M               </a:t>
            </a:r>
            <a:r>
              <a:rPr lang="en-US" dirty="0" smtClean="0"/>
              <a:t>      </a:t>
            </a:r>
            <a:r>
              <a:rPr lang="en-US" dirty="0"/>
              <a:t>$5M             </a:t>
            </a:r>
            <a:r>
              <a:rPr lang="en-US" dirty="0" smtClean="0"/>
              <a:t>       $</a:t>
            </a:r>
            <a:r>
              <a:rPr lang="en-US" dirty="0"/>
              <a:t>5M</a:t>
            </a:r>
          </a:p>
        </p:txBody>
      </p:sp>
      <p:sp>
        <p:nvSpPr>
          <p:cNvPr id="164882" name="Rectangle 18"/>
          <p:cNvSpPr>
            <a:spLocks noChangeArrowheads="1"/>
          </p:cNvSpPr>
          <p:nvPr/>
        </p:nvSpPr>
        <p:spPr bwMode="auto">
          <a:xfrm>
            <a:off x="528638" y="3905250"/>
            <a:ext cx="5321970" cy="306109"/>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3500" tIns="25400" rIns="63500" bIns="25400">
            <a:spAutoFit/>
          </a:bodyPr>
          <a:lstStyle/>
          <a:p>
            <a:pPr>
              <a:lnSpc>
                <a:spcPct val="92000"/>
              </a:lnSpc>
            </a:pPr>
            <a:r>
              <a:rPr lang="en-US" sz="1800" dirty="0"/>
              <a:t>$15M</a:t>
            </a:r>
            <a:r>
              <a:rPr lang="en-US" dirty="0"/>
              <a:t>                                  </a:t>
            </a:r>
            <a:r>
              <a:rPr lang="en-US" dirty="0" smtClean="0"/>
              <a:t>                $</a:t>
            </a:r>
            <a:r>
              <a:rPr lang="en-US" dirty="0"/>
              <a:t>10M      $5M</a:t>
            </a:r>
          </a:p>
        </p:txBody>
      </p:sp>
      <p:sp>
        <p:nvSpPr>
          <p:cNvPr id="164883" name="Rectangle 19"/>
          <p:cNvSpPr>
            <a:spLocks noChangeArrowheads="1"/>
          </p:cNvSpPr>
          <p:nvPr/>
        </p:nvSpPr>
        <p:spPr bwMode="auto">
          <a:xfrm>
            <a:off x="528638" y="3043238"/>
            <a:ext cx="7758534" cy="306109"/>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3500" tIns="25400" rIns="63500" bIns="25400">
            <a:spAutoFit/>
          </a:bodyPr>
          <a:lstStyle/>
          <a:p>
            <a:pPr>
              <a:lnSpc>
                <a:spcPct val="92000"/>
              </a:lnSpc>
            </a:pPr>
            <a:r>
              <a:rPr lang="en-US" sz="1800" dirty="0"/>
              <a:t>$350M</a:t>
            </a:r>
            <a:r>
              <a:rPr lang="en-US" dirty="0"/>
              <a:t>          </a:t>
            </a:r>
            <a:r>
              <a:rPr lang="en-US" dirty="0" smtClean="0"/>
              <a:t>        $</a:t>
            </a:r>
            <a:r>
              <a:rPr lang="en-US" dirty="0"/>
              <a:t>50M           </a:t>
            </a:r>
            <a:r>
              <a:rPr lang="en-US" dirty="0" smtClean="0"/>
              <a:t>   $</a:t>
            </a:r>
            <a:r>
              <a:rPr lang="en-US" dirty="0"/>
              <a:t>100M            </a:t>
            </a:r>
            <a:r>
              <a:rPr lang="en-US" dirty="0" smtClean="0"/>
              <a:t>     $</a:t>
            </a:r>
            <a:r>
              <a:rPr lang="en-US" dirty="0"/>
              <a:t>100M         </a:t>
            </a:r>
            <a:r>
              <a:rPr lang="en-US" dirty="0" smtClean="0"/>
              <a:t>         $</a:t>
            </a:r>
            <a:r>
              <a:rPr lang="en-US" dirty="0"/>
              <a:t>100M</a:t>
            </a:r>
          </a:p>
        </p:txBody>
      </p:sp>
      <p:grpSp>
        <p:nvGrpSpPr>
          <p:cNvPr id="164963" name="Group 99"/>
          <p:cNvGrpSpPr>
            <a:grpSpLocks/>
          </p:cNvGrpSpPr>
          <p:nvPr/>
        </p:nvGrpSpPr>
        <p:grpSpPr bwMode="auto">
          <a:xfrm>
            <a:off x="1789113" y="1789113"/>
            <a:ext cx="1487487" cy="3060700"/>
            <a:chOff x="1127" y="1127"/>
            <a:chExt cx="1018" cy="1928"/>
          </a:xfrm>
        </p:grpSpPr>
        <p:sp>
          <p:nvSpPr>
            <p:cNvPr id="164927" name="Line 63"/>
            <p:cNvSpPr>
              <a:spLocks noChangeShapeType="1"/>
            </p:cNvSpPr>
            <p:nvPr/>
          </p:nvSpPr>
          <p:spPr bwMode="auto">
            <a:xfrm>
              <a:off x="1636" y="2837"/>
              <a:ext cx="0" cy="218"/>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928" name="Oval 64"/>
            <p:cNvSpPr>
              <a:spLocks noChangeArrowheads="1"/>
            </p:cNvSpPr>
            <p:nvPr/>
          </p:nvSpPr>
          <p:spPr bwMode="auto">
            <a:xfrm>
              <a:off x="1127" y="1127"/>
              <a:ext cx="1018" cy="171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1400" b="0">
                <a:solidFill>
                  <a:schemeClr val="accent1"/>
                </a:solidFill>
              </a:endParaRPr>
            </a:p>
          </p:txBody>
        </p:sp>
      </p:grpSp>
      <p:grpSp>
        <p:nvGrpSpPr>
          <p:cNvPr id="164966" name="Group 102"/>
          <p:cNvGrpSpPr>
            <a:grpSpLocks/>
          </p:cNvGrpSpPr>
          <p:nvPr/>
        </p:nvGrpSpPr>
        <p:grpSpPr bwMode="auto">
          <a:xfrm>
            <a:off x="7143750" y="1803400"/>
            <a:ext cx="1616075" cy="3074988"/>
            <a:chOff x="4500" y="1136"/>
            <a:chExt cx="1018" cy="1937"/>
          </a:xfrm>
        </p:grpSpPr>
        <p:sp>
          <p:nvSpPr>
            <p:cNvPr id="164926" name="Oval 62"/>
            <p:cNvSpPr>
              <a:spLocks noChangeArrowheads="1"/>
            </p:cNvSpPr>
            <p:nvPr/>
          </p:nvSpPr>
          <p:spPr bwMode="auto">
            <a:xfrm>
              <a:off x="4500" y="1136"/>
              <a:ext cx="1018" cy="171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1400" b="0">
                <a:solidFill>
                  <a:schemeClr val="accent1"/>
                </a:solidFill>
              </a:endParaRPr>
            </a:p>
          </p:txBody>
        </p:sp>
        <p:sp>
          <p:nvSpPr>
            <p:cNvPr id="164930" name="Line 66"/>
            <p:cNvSpPr>
              <a:spLocks noChangeShapeType="1"/>
            </p:cNvSpPr>
            <p:nvPr/>
          </p:nvSpPr>
          <p:spPr bwMode="auto">
            <a:xfrm>
              <a:off x="5026" y="2855"/>
              <a:ext cx="0" cy="218"/>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64965" name="Group 101"/>
          <p:cNvGrpSpPr>
            <a:grpSpLocks/>
          </p:cNvGrpSpPr>
          <p:nvPr/>
        </p:nvGrpSpPr>
        <p:grpSpPr bwMode="auto">
          <a:xfrm>
            <a:off x="5324475" y="1847850"/>
            <a:ext cx="1689100" cy="2951163"/>
            <a:chOff x="3354" y="1164"/>
            <a:chExt cx="1064" cy="1859"/>
          </a:xfrm>
        </p:grpSpPr>
        <p:sp>
          <p:nvSpPr>
            <p:cNvPr id="164933" name="Line 69"/>
            <p:cNvSpPr>
              <a:spLocks noChangeShapeType="1"/>
            </p:cNvSpPr>
            <p:nvPr/>
          </p:nvSpPr>
          <p:spPr bwMode="auto">
            <a:xfrm>
              <a:off x="3934" y="2791"/>
              <a:ext cx="0" cy="232"/>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64961" name="Group 97"/>
            <p:cNvGrpSpPr>
              <a:grpSpLocks/>
            </p:cNvGrpSpPr>
            <p:nvPr/>
          </p:nvGrpSpPr>
          <p:grpSpPr bwMode="auto">
            <a:xfrm>
              <a:off x="3354" y="1164"/>
              <a:ext cx="1064" cy="1573"/>
              <a:chOff x="3354" y="1164"/>
              <a:chExt cx="1064" cy="1573"/>
            </a:xfrm>
          </p:grpSpPr>
          <p:sp>
            <p:nvSpPr>
              <p:cNvPr id="164948" name="Line 84"/>
              <p:cNvSpPr>
                <a:spLocks noChangeShapeType="1"/>
              </p:cNvSpPr>
              <p:nvPr/>
            </p:nvSpPr>
            <p:spPr bwMode="auto">
              <a:xfrm>
                <a:off x="3372" y="1164"/>
                <a:ext cx="1037" cy="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949" name="Line 85"/>
              <p:cNvSpPr>
                <a:spLocks noChangeShapeType="1"/>
              </p:cNvSpPr>
              <p:nvPr/>
            </p:nvSpPr>
            <p:spPr bwMode="auto">
              <a:xfrm>
                <a:off x="4418" y="1164"/>
                <a:ext cx="0" cy="1573"/>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950" name="Line 86"/>
              <p:cNvSpPr>
                <a:spLocks noChangeShapeType="1"/>
              </p:cNvSpPr>
              <p:nvPr/>
            </p:nvSpPr>
            <p:spPr bwMode="auto">
              <a:xfrm flipH="1">
                <a:off x="3863" y="2727"/>
                <a:ext cx="546" cy="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951" name="Line 87"/>
              <p:cNvSpPr>
                <a:spLocks noChangeShapeType="1"/>
              </p:cNvSpPr>
              <p:nvPr/>
            </p:nvSpPr>
            <p:spPr bwMode="auto">
              <a:xfrm flipV="1">
                <a:off x="3872" y="2191"/>
                <a:ext cx="0" cy="536"/>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952" name="Line 88"/>
              <p:cNvSpPr>
                <a:spLocks noChangeShapeType="1"/>
              </p:cNvSpPr>
              <p:nvPr/>
            </p:nvSpPr>
            <p:spPr bwMode="auto">
              <a:xfrm flipH="1">
                <a:off x="3354" y="2191"/>
                <a:ext cx="518" cy="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953" name="Line 89"/>
              <p:cNvSpPr>
                <a:spLocks noChangeShapeType="1"/>
              </p:cNvSpPr>
              <p:nvPr/>
            </p:nvSpPr>
            <p:spPr bwMode="auto">
              <a:xfrm>
                <a:off x="3363" y="1173"/>
                <a:ext cx="0" cy="1009"/>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164964" name="Group 100"/>
          <p:cNvGrpSpPr>
            <a:grpSpLocks/>
          </p:cNvGrpSpPr>
          <p:nvPr/>
        </p:nvGrpSpPr>
        <p:grpSpPr bwMode="auto">
          <a:xfrm>
            <a:off x="3492500" y="1833563"/>
            <a:ext cx="2568575" cy="2965450"/>
            <a:chOff x="2200" y="1155"/>
            <a:chExt cx="1618" cy="1868"/>
          </a:xfrm>
        </p:grpSpPr>
        <p:grpSp>
          <p:nvGrpSpPr>
            <p:cNvPr id="164960" name="Group 96"/>
            <p:cNvGrpSpPr>
              <a:grpSpLocks/>
            </p:cNvGrpSpPr>
            <p:nvPr/>
          </p:nvGrpSpPr>
          <p:grpSpPr bwMode="auto">
            <a:xfrm>
              <a:off x="2200" y="1155"/>
              <a:ext cx="1618" cy="1582"/>
              <a:chOff x="2200" y="1155"/>
              <a:chExt cx="1618" cy="1582"/>
            </a:xfrm>
          </p:grpSpPr>
          <p:sp>
            <p:nvSpPr>
              <p:cNvPr id="164940" name="Line 76"/>
              <p:cNvSpPr>
                <a:spLocks noChangeShapeType="1"/>
              </p:cNvSpPr>
              <p:nvPr/>
            </p:nvSpPr>
            <p:spPr bwMode="auto">
              <a:xfrm>
                <a:off x="2200" y="1164"/>
                <a:ext cx="1063" cy="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942" name="Line 78"/>
              <p:cNvSpPr>
                <a:spLocks noChangeShapeType="1"/>
              </p:cNvSpPr>
              <p:nvPr/>
            </p:nvSpPr>
            <p:spPr bwMode="auto">
              <a:xfrm>
                <a:off x="3245" y="1164"/>
                <a:ext cx="0" cy="1109"/>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943" name="Line 79"/>
              <p:cNvSpPr>
                <a:spLocks noChangeShapeType="1"/>
              </p:cNvSpPr>
              <p:nvPr/>
            </p:nvSpPr>
            <p:spPr bwMode="auto">
              <a:xfrm>
                <a:off x="3245" y="2273"/>
                <a:ext cx="573" cy="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945" name="Line 81"/>
              <p:cNvSpPr>
                <a:spLocks noChangeShapeType="1"/>
              </p:cNvSpPr>
              <p:nvPr/>
            </p:nvSpPr>
            <p:spPr bwMode="auto">
              <a:xfrm>
                <a:off x="3818" y="2273"/>
                <a:ext cx="0" cy="463"/>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946" name="Line 82"/>
              <p:cNvSpPr>
                <a:spLocks noChangeShapeType="1"/>
              </p:cNvSpPr>
              <p:nvPr/>
            </p:nvSpPr>
            <p:spPr bwMode="auto">
              <a:xfrm flipH="1">
                <a:off x="2200" y="2727"/>
                <a:ext cx="1618" cy="1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947" name="Line 83"/>
              <p:cNvSpPr>
                <a:spLocks noChangeShapeType="1"/>
              </p:cNvSpPr>
              <p:nvPr/>
            </p:nvSpPr>
            <p:spPr bwMode="auto">
              <a:xfrm flipV="1">
                <a:off x="2200" y="1155"/>
                <a:ext cx="0" cy="1582"/>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64954" name="Line 90"/>
            <p:cNvSpPr>
              <a:spLocks noChangeShapeType="1"/>
            </p:cNvSpPr>
            <p:nvPr/>
          </p:nvSpPr>
          <p:spPr bwMode="auto">
            <a:xfrm>
              <a:off x="2761" y="2791"/>
              <a:ext cx="0" cy="232"/>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64955" name="Text Box 91"/>
          <p:cNvSpPr txBox="1">
            <a:spLocks noChangeArrowheads="1"/>
          </p:cNvSpPr>
          <p:nvPr/>
        </p:nvSpPr>
        <p:spPr bwMode="auto">
          <a:xfrm>
            <a:off x="3850781" y="5200928"/>
            <a:ext cx="889987" cy="36933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spcBef>
                <a:spcPct val="50000"/>
              </a:spcBef>
            </a:pPr>
            <a:r>
              <a:rPr lang="en-US" dirty="0">
                <a:solidFill>
                  <a:srgbClr val="FF0000"/>
                </a:solidFill>
              </a:rPr>
              <a:t>$120M</a:t>
            </a:r>
          </a:p>
        </p:txBody>
      </p:sp>
      <p:sp>
        <p:nvSpPr>
          <p:cNvPr id="164956" name="Text Box 92"/>
          <p:cNvSpPr txBox="1">
            <a:spLocks noChangeArrowheads="1"/>
          </p:cNvSpPr>
          <p:nvPr/>
        </p:nvSpPr>
        <p:spPr bwMode="auto">
          <a:xfrm>
            <a:off x="5763719" y="5200928"/>
            <a:ext cx="889987" cy="36933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spcBef>
                <a:spcPct val="50000"/>
              </a:spcBef>
            </a:pPr>
            <a:r>
              <a:rPr lang="en-US" dirty="0">
                <a:solidFill>
                  <a:srgbClr val="FF0000"/>
                </a:solidFill>
              </a:rPr>
              <a:t>$105M</a:t>
            </a:r>
          </a:p>
        </p:txBody>
      </p:sp>
      <p:sp>
        <p:nvSpPr>
          <p:cNvPr id="164957" name="Text Box 93"/>
          <p:cNvSpPr txBox="1">
            <a:spLocks noChangeArrowheads="1"/>
          </p:cNvSpPr>
          <p:nvPr/>
        </p:nvSpPr>
        <p:spPr bwMode="auto">
          <a:xfrm>
            <a:off x="7495681" y="5200928"/>
            <a:ext cx="889987" cy="36933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spcBef>
                <a:spcPct val="50000"/>
              </a:spcBef>
            </a:pPr>
            <a:r>
              <a:rPr lang="en-US" dirty="0">
                <a:solidFill>
                  <a:srgbClr val="FF0000"/>
                </a:solidFill>
              </a:rPr>
              <a:t>$105M</a:t>
            </a:r>
          </a:p>
        </p:txBody>
      </p:sp>
      <p:sp>
        <p:nvSpPr>
          <p:cNvPr id="164958" name="Text Box 94"/>
          <p:cNvSpPr txBox="1">
            <a:spLocks noChangeArrowheads="1"/>
          </p:cNvSpPr>
          <p:nvPr/>
        </p:nvSpPr>
        <p:spPr bwMode="auto">
          <a:xfrm>
            <a:off x="2191670" y="5200928"/>
            <a:ext cx="761747" cy="36933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spcBef>
                <a:spcPct val="50000"/>
              </a:spcBef>
            </a:pPr>
            <a:r>
              <a:rPr lang="en-US" dirty="0">
                <a:solidFill>
                  <a:srgbClr val="FF0000"/>
                </a:solidFill>
              </a:rPr>
              <a:t>$55M</a:t>
            </a:r>
          </a:p>
        </p:txBody>
      </p:sp>
      <p:sp>
        <p:nvSpPr>
          <p:cNvPr id="164962" name="Text Box 98"/>
          <p:cNvSpPr txBox="1">
            <a:spLocks noChangeArrowheads="1"/>
          </p:cNvSpPr>
          <p:nvPr/>
        </p:nvSpPr>
        <p:spPr bwMode="auto">
          <a:xfrm>
            <a:off x="4208463" y="3541713"/>
            <a:ext cx="1482725" cy="28416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400"/>
              <a:t>12 Month Effort</a:t>
            </a:r>
          </a:p>
        </p:txBody>
      </p:sp>
      <p:sp>
        <p:nvSpPr>
          <p:cNvPr id="2" name="Slide Number Placeholder 1"/>
          <p:cNvSpPr>
            <a:spLocks noGrp="1"/>
          </p:cNvSpPr>
          <p:nvPr>
            <p:ph type="sldNum" sz="quarter" idx="10"/>
          </p:nvPr>
        </p:nvSpPr>
        <p:spPr/>
        <p:txBody>
          <a:bodyPr/>
          <a:lstStyle/>
          <a:p>
            <a:pPr>
              <a:defRPr/>
            </a:pPr>
            <a:fld id="{05E42FFD-7792-4C02-BC5B-DC7B38A40767}" type="slidenum">
              <a:rPr lang="en-US" smtClean="0">
                <a:solidFill>
                  <a:srgbClr val="000000"/>
                </a:solidFill>
              </a:rPr>
              <a:pPr>
                <a:defRPr/>
              </a:pPr>
              <a:t>11</a:t>
            </a:fld>
            <a:endParaRPr lang="en-US">
              <a:solidFill>
                <a:srgbClr val="000000"/>
              </a:solidFill>
            </a:endParaRPr>
          </a:p>
        </p:txBody>
      </p:sp>
    </p:spTree>
    <p:extLst>
      <p:ext uri="{BB962C8B-B14F-4D97-AF65-F5344CB8AC3E}">
        <p14:creationId xmlns:p14="http://schemas.microsoft.com/office/powerpoint/2010/main" val="33986820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nodeType="clickEffect">
                                  <p:stCondLst>
                                    <p:cond delay="0"/>
                                  </p:stCondLst>
                                  <p:childTnLst>
                                    <p:set>
                                      <p:cBhvr>
                                        <p:cTn id="6" dur="1" fill="hold">
                                          <p:stCondLst>
                                            <p:cond delay="0"/>
                                          </p:stCondLst>
                                        </p:cTn>
                                        <p:tgtEl>
                                          <p:spTgt spid="164963"/>
                                        </p:tgtEl>
                                        <p:attrNameLst>
                                          <p:attrName>style.visibility</p:attrName>
                                        </p:attrNameLst>
                                      </p:cBhvr>
                                      <p:to>
                                        <p:strVal val="visible"/>
                                      </p:to>
                                    </p:set>
                                    <p:anim calcmode="lin" valueType="num">
                                      <p:cBhvr>
                                        <p:cTn id="7" dur="500" fill="hold"/>
                                        <p:tgtEl>
                                          <p:spTgt spid="164963"/>
                                        </p:tgtEl>
                                        <p:attrNameLst>
                                          <p:attrName>ppt_x</p:attrName>
                                        </p:attrNameLst>
                                      </p:cBhvr>
                                      <p:tavLst>
                                        <p:tav tm="0">
                                          <p:val>
                                            <p:strVal val="#ppt_x"/>
                                          </p:val>
                                        </p:tav>
                                        <p:tav tm="100000">
                                          <p:val>
                                            <p:strVal val="#ppt_x"/>
                                          </p:val>
                                        </p:tav>
                                      </p:tavLst>
                                    </p:anim>
                                    <p:anim calcmode="lin" valueType="num">
                                      <p:cBhvr>
                                        <p:cTn id="8" dur="500" fill="hold"/>
                                        <p:tgtEl>
                                          <p:spTgt spid="164963"/>
                                        </p:tgtEl>
                                        <p:attrNameLst>
                                          <p:attrName>ppt_y</p:attrName>
                                        </p:attrNameLst>
                                      </p:cBhvr>
                                      <p:tavLst>
                                        <p:tav tm="0">
                                          <p:val>
                                            <p:strVal val="#ppt_y-#ppt_h/2"/>
                                          </p:val>
                                        </p:tav>
                                        <p:tav tm="100000">
                                          <p:val>
                                            <p:strVal val="#ppt_y"/>
                                          </p:val>
                                        </p:tav>
                                      </p:tavLst>
                                    </p:anim>
                                    <p:anim calcmode="lin" valueType="num">
                                      <p:cBhvr>
                                        <p:cTn id="9" dur="500" fill="hold"/>
                                        <p:tgtEl>
                                          <p:spTgt spid="164963"/>
                                        </p:tgtEl>
                                        <p:attrNameLst>
                                          <p:attrName>ppt_w</p:attrName>
                                        </p:attrNameLst>
                                      </p:cBhvr>
                                      <p:tavLst>
                                        <p:tav tm="0">
                                          <p:val>
                                            <p:strVal val="#ppt_w"/>
                                          </p:val>
                                        </p:tav>
                                        <p:tav tm="100000">
                                          <p:val>
                                            <p:strVal val="#ppt_w"/>
                                          </p:val>
                                        </p:tav>
                                      </p:tavLst>
                                    </p:anim>
                                    <p:anim calcmode="lin" valueType="num">
                                      <p:cBhvr>
                                        <p:cTn id="10" dur="500" fill="hold"/>
                                        <p:tgtEl>
                                          <p:spTgt spid="164963"/>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64958"/>
                                        </p:tgtEl>
                                        <p:attrNameLst>
                                          <p:attrName>style.visibility</p:attrName>
                                        </p:attrNameLst>
                                      </p:cBhvr>
                                      <p:to>
                                        <p:strVal val="visible"/>
                                      </p:to>
                                    </p:set>
                                    <p:animEffect transition="in" filter="dissolve">
                                      <p:cBhvr>
                                        <p:cTn id="15" dur="500"/>
                                        <p:tgtEl>
                                          <p:spTgt spid="16495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64962"/>
                                        </p:tgtEl>
                                        <p:attrNameLst>
                                          <p:attrName>style.visibility</p:attrName>
                                        </p:attrNameLst>
                                      </p:cBhvr>
                                      <p:to>
                                        <p:strVal val="visible"/>
                                      </p:to>
                                    </p:set>
                                    <p:anim calcmode="lin" valueType="num">
                                      <p:cBhvr additive="base">
                                        <p:cTn id="20" dur="500" fill="hold"/>
                                        <p:tgtEl>
                                          <p:spTgt spid="164962"/>
                                        </p:tgtEl>
                                        <p:attrNameLst>
                                          <p:attrName>ppt_x</p:attrName>
                                        </p:attrNameLst>
                                      </p:cBhvr>
                                      <p:tavLst>
                                        <p:tav tm="0">
                                          <p:val>
                                            <p:strVal val="0-#ppt_w/2"/>
                                          </p:val>
                                        </p:tav>
                                        <p:tav tm="100000">
                                          <p:val>
                                            <p:strVal val="#ppt_x"/>
                                          </p:val>
                                        </p:tav>
                                      </p:tavLst>
                                    </p:anim>
                                    <p:anim calcmode="lin" valueType="num">
                                      <p:cBhvr additive="base">
                                        <p:cTn id="21" dur="500" fill="hold"/>
                                        <p:tgtEl>
                                          <p:spTgt spid="164962"/>
                                        </p:tgtEl>
                                        <p:attrNameLst>
                                          <p:attrName>ppt_y</p:attrName>
                                        </p:attrNameLst>
                                      </p:cBhvr>
                                      <p:tavLst>
                                        <p:tav tm="0">
                                          <p:val>
                                            <p:strVal val="#ppt_y"/>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17" presetClass="entr" presetSubtype="1" fill="hold" nodeType="clickEffect">
                                  <p:stCondLst>
                                    <p:cond delay="0"/>
                                  </p:stCondLst>
                                  <p:childTnLst>
                                    <p:set>
                                      <p:cBhvr>
                                        <p:cTn id="25" dur="1" fill="hold">
                                          <p:stCondLst>
                                            <p:cond delay="0"/>
                                          </p:stCondLst>
                                        </p:cTn>
                                        <p:tgtEl>
                                          <p:spTgt spid="164964"/>
                                        </p:tgtEl>
                                        <p:attrNameLst>
                                          <p:attrName>style.visibility</p:attrName>
                                        </p:attrNameLst>
                                      </p:cBhvr>
                                      <p:to>
                                        <p:strVal val="visible"/>
                                      </p:to>
                                    </p:set>
                                    <p:anim calcmode="lin" valueType="num">
                                      <p:cBhvr>
                                        <p:cTn id="26" dur="500" fill="hold"/>
                                        <p:tgtEl>
                                          <p:spTgt spid="164964"/>
                                        </p:tgtEl>
                                        <p:attrNameLst>
                                          <p:attrName>ppt_x</p:attrName>
                                        </p:attrNameLst>
                                      </p:cBhvr>
                                      <p:tavLst>
                                        <p:tav tm="0">
                                          <p:val>
                                            <p:strVal val="#ppt_x"/>
                                          </p:val>
                                        </p:tav>
                                        <p:tav tm="100000">
                                          <p:val>
                                            <p:strVal val="#ppt_x"/>
                                          </p:val>
                                        </p:tav>
                                      </p:tavLst>
                                    </p:anim>
                                    <p:anim calcmode="lin" valueType="num">
                                      <p:cBhvr>
                                        <p:cTn id="27" dur="500" fill="hold"/>
                                        <p:tgtEl>
                                          <p:spTgt spid="164964"/>
                                        </p:tgtEl>
                                        <p:attrNameLst>
                                          <p:attrName>ppt_y</p:attrName>
                                        </p:attrNameLst>
                                      </p:cBhvr>
                                      <p:tavLst>
                                        <p:tav tm="0">
                                          <p:val>
                                            <p:strVal val="#ppt_y-#ppt_h/2"/>
                                          </p:val>
                                        </p:tav>
                                        <p:tav tm="100000">
                                          <p:val>
                                            <p:strVal val="#ppt_y"/>
                                          </p:val>
                                        </p:tav>
                                      </p:tavLst>
                                    </p:anim>
                                    <p:anim calcmode="lin" valueType="num">
                                      <p:cBhvr>
                                        <p:cTn id="28" dur="500" fill="hold"/>
                                        <p:tgtEl>
                                          <p:spTgt spid="164964"/>
                                        </p:tgtEl>
                                        <p:attrNameLst>
                                          <p:attrName>ppt_w</p:attrName>
                                        </p:attrNameLst>
                                      </p:cBhvr>
                                      <p:tavLst>
                                        <p:tav tm="0">
                                          <p:val>
                                            <p:strVal val="#ppt_w"/>
                                          </p:val>
                                        </p:tav>
                                        <p:tav tm="100000">
                                          <p:val>
                                            <p:strVal val="#ppt_w"/>
                                          </p:val>
                                        </p:tav>
                                      </p:tavLst>
                                    </p:anim>
                                    <p:anim calcmode="lin" valueType="num">
                                      <p:cBhvr>
                                        <p:cTn id="29" dur="500" fill="hold"/>
                                        <p:tgtEl>
                                          <p:spTgt spid="164964"/>
                                        </p:tgtEl>
                                        <p:attrNameLst>
                                          <p:attrName>ppt_h</p:attrName>
                                        </p:attrNameLst>
                                      </p:cBhvr>
                                      <p:tavLst>
                                        <p:tav tm="0">
                                          <p:val>
                                            <p:fltVal val="0"/>
                                          </p:val>
                                        </p:tav>
                                        <p:tav tm="100000">
                                          <p:val>
                                            <p:strVal val="#ppt_h"/>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164955"/>
                                        </p:tgtEl>
                                        <p:attrNameLst>
                                          <p:attrName>style.visibility</p:attrName>
                                        </p:attrNameLst>
                                      </p:cBhvr>
                                      <p:to>
                                        <p:strVal val="visible"/>
                                      </p:to>
                                    </p:set>
                                    <p:animEffect transition="in" filter="dissolve">
                                      <p:cBhvr>
                                        <p:cTn id="34" dur="500"/>
                                        <p:tgtEl>
                                          <p:spTgt spid="164955"/>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7" presetClass="entr" presetSubtype="1" fill="hold" nodeType="clickEffect">
                                  <p:stCondLst>
                                    <p:cond delay="0"/>
                                  </p:stCondLst>
                                  <p:childTnLst>
                                    <p:set>
                                      <p:cBhvr>
                                        <p:cTn id="38" dur="1" fill="hold">
                                          <p:stCondLst>
                                            <p:cond delay="0"/>
                                          </p:stCondLst>
                                        </p:cTn>
                                        <p:tgtEl>
                                          <p:spTgt spid="164965"/>
                                        </p:tgtEl>
                                        <p:attrNameLst>
                                          <p:attrName>style.visibility</p:attrName>
                                        </p:attrNameLst>
                                      </p:cBhvr>
                                      <p:to>
                                        <p:strVal val="visible"/>
                                      </p:to>
                                    </p:set>
                                    <p:anim calcmode="lin" valueType="num">
                                      <p:cBhvr>
                                        <p:cTn id="39" dur="500" fill="hold"/>
                                        <p:tgtEl>
                                          <p:spTgt spid="164965"/>
                                        </p:tgtEl>
                                        <p:attrNameLst>
                                          <p:attrName>ppt_x</p:attrName>
                                        </p:attrNameLst>
                                      </p:cBhvr>
                                      <p:tavLst>
                                        <p:tav tm="0">
                                          <p:val>
                                            <p:strVal val="#ppt_x"/>
                                          </p:val>
                                        </p:tav>
                                        <p:tav tm="100000">
                                          <p:val>
                                            <p:strVal val="#ppt_x"/>
                                          </p:val>
                                        </p:tav>
                                      </p:tavLst>
                                    </p:anim>
                                    <p:anim calcmode="lin" valueType="num">
                                      <p:cBhvr>
                                        <p:cTn id="40" dur="500" fill="hold"/>
                                        <p:tgtEl>
                                          <p:spTgt spid="164965"/>
                                        </p:tgtEl>
                                        <p:attrNameLst>
                                          <p:attrName>ppt_y</p:attrName>
                                        </p:attrNameLst>
                                      </p:cBhvr>
                                      <p:tavLst>
                                        <p:tav tm="0">
                                          <p:val>
                                            <p:strVal val="#ppt_y-#ppt_h/2"/>
                                          </p:val>
                                        </p:tav>
                                        <p:tav tm="100000">
                                          <p:val>
                                            <p:strVal val="#ppt_y"/>
                                          </p:val>
                                        </p:tav>
                                      </p:tavLst>
                                    </p:anim>
                                    <p:anim calcmode="lin" valueType="num">
                                      <p:cBhvr>
                                        <p:cTn id="41" dur="500" fill="hold"/>
                                        <p:tgtEl>
                                          <p:spTgt spid="164965"/>
                                        </p:tgtEl>
                                        <p:attrNameLst>
                                          <p:attrName>ppt_w</p:attrName>
                                        </p:attrNameLst>
                                      </p:cBhvr>
                                      <p:tavLst>
                                        <p:tav tm="0">
                                          <p:val>
                                            <p:strVal val="#ppt_w"/>
                                          </p:val>
                                        </p:tav>
                                        <p:tav tm="100000">
                                          <p:val>
                                            <p:strVal val="#ppt_w"/>
                                          </p:val>
                                        </p:tav>
                                      </p:tavLst>
                                    </p:anim>
                                    <p:anim calcmode="lin" valueType="num">
                                      <p:cBhvr>
                                        <p:cTn id="42" dur="500" fill="hold"/>
                                        <p:tgtEl>
                                          <p:spTgt spid="164965"/>
                                        </p:tgtEl>
                                        <p:attrNameLst>
                                          <p:attrName>ppt_h</p:attrName>
                                        </p:attrNameLst>
                                      </p:cBhvr>
                                      <p:tavLst>
                                        <p:tav tm="0">
                                          <p:val>
                                            <p:fltVal val="0"/>
                                          </p:val>
                                        </p:tav>
                                        <p:tav tm="100000">
                                          <p:val>
                                            <p:strVal val="#ppt_h"/>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64956"/>
                                        </p:tgtEl>
                                        <p:attrNameLst>
                                          <p:attrName>style.visibility</p:attrName>
                                        </p:attrNameLst>
                                      </p:cBhvr>
                                      <p:to>
                                        <p:strVal val="visible"/>
                                      </p:to>
                                    </p:set>
                                    <p:animEffect transition="in" filter="dissolve">
                                      <p:cBhvr>
                                        <p:cTn id="47" dur="500"/>
                                        <p:tgtEl>
                                          <p:spTgt spid="16495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7" presetClass="entr" presetSubtype="1" fill="hold" nodeType="clickEffect">
                                  <p:stCondLst>
                                    <p:cond delay="0"/>
                                  </p:stCondLst>
                                  <p:childTnLst>
                                    <p:set>
                                      <p:cBhvr>
                                        <p:cTn id="51" dur="1" fill="hold">
                                          <p:stCondLst>
                                            <p:cond delay="0"/>
                                          </p:stCondLst>
                                        </p:cTn>
                                        <p:tgtEl>
                                          <p:spTgt spid="164966"/>
                                        </p:tgtEl>
                                        <p:attrNameLst>
                                          <p:attrName>style.visibility</p:attrName>
                                        </p:attrNameLst>
                                      </p:cBhvr>
                                      <p:to>
                                        <p:strVal val="visible"/>
                                      </p:to>
                                    </p:set>
                                    <p:anim calcmode="lin" valueType="num">
                                      <p:cBhvr>
                                        <p:cTn id="52" dur="500" fill="hold"/>
                                        <p:tgtEl>
                                          <p:spTgt spid="164966"/>
                                        </p:tgtEl>
                                        <p:attrNameLst>
                                          <p:attrName>ppt_x</p:attrName>
                                        </p:attrNameLst>
                                      </p:cBhvr>
                                      <p:tavLst>
                                        <p:tav tm="0">
                                          <p:val>
                                            <p:strVal val="#ppt_x"/>
                                          </p:val>
                                        </p:tav>
                                        <p:tav tm="100000">
                                          <p:val>
                                            <p:strVal val="#ppt_x"/>
                                          </p:val>
                                        </p:tav>
                                      </p:tavLst>
                                    </p:anim>
                                    <p:anim calcmode="lin" valueType="num">
                                      <p:cBhvr>
                                        <p:cTn id="53" dur="500" fill="hold"/>
                                        <p:tgtEl>
                                          <p:spTgt spid="164966"/>
                                        </p:tgtEl>
                                        <p:attrNameLst>
                                          <p:attrName>ppt_y</p:attrName>
                                        </p:attrNameLst>
                                      </p:cBhvr>
                                      <p:tavLst>
                                        <p:tav tm="0">
                                          <p:val>
                                            <p:strVal val="#ppt_y-#ppt_h/2"/>
                                          </p:val>
                                        </p:tav>
                                        <p:tav tm="100000">
                                          <p:val>
                                            <p:strVal val="#ppt_y"/>
                                          </p:val>
                                        </p:tav>
                                      </p:tavLst>
                                    </p:anim>
                                    <p:anim calcmode="lin" valueType="num">
                                      <p:cBhvr>
                                        <p:cTn id="54" dur="500" fill="hold"/>
                                        <p:tgtEl>
                                          <p:spTgt spid="164966"/>
                                        </p:tgtEl>
                                        <p:attrNameLst>
                                          <p:attrName>ppt_w</p:attrName>
                                        </p:attrNameLst>
                                      </p:cBhvr>
                                      <p:tavLst>
                                        <p:tav tm="0">
                                          <p:val>
                                            <p:strVal val="#ppt_w"/>
                                          </p:val>
                                        </p:tav>
                                        <p:tav tm="100000">
                                          <p:val>
                                            <p:strVal val="#ppt_w"/>
                                          </p:val>
                                        </p:tav>
                                      </p:tavLst>
                                    </p:anim>
                                    <p:anim calcmode="lin" valueType="num">
                                      <p:cBhvr>
                                        <p:cTn id="55" dur="500" fill="hold"/>
                                        <p:tgtEl>
                                          <p:spTgt spid="164966"/>
                                        </p:tgtEl>
                                        <p:attrNameLst>
                                          <p:attrName>ppt_h</p:attrName>
                                        </p:attrNameLst>
                                      </p:cBhvr>
                                      <p:tavLst>
                                        <p:tav tm="0">
                                          <p:val>
                                            <p:fltVal val="0"/>
                                          </p:val>
                                        </p:tav>
                                        <p:tav tm="100000">
                                          <p:val>
                                            <p:strVal val="#ppt_h"/>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164957"/>
                                        </p:tgtEl>
                                        <p:attrNameLst>
                                          <p:attrName>style.visibility</p:attrName>
                                        </p:attrNameLst>
                                      </p:cBhvr>
                                      <p:to>
                                        <p:strVal val="visible"/>
                                      </p:to>
                                    </p:set>
                                    <p:animEffect transition="in" filter="dissolve">
                                      <p:cBhvr>
                                        <p:cTn id="60" dur="500"/>
                                        <p:tgtEl>
                                          <p:spTgt spid="1649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955" grpId="0" autoUpdateAnimBg="0"/>
      <p:bldP spid="164956" grpId="0" autoUpdateAnimBg="0"/>
      <p:bldP spid="164957" grpId="0" autoUpdateAnimBg="0"/>
      <p:bldP spid="164958" grpId="0" autoUpdateAnimBg="0"/>
      <p:bldP spid="164962"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fld id="{F376388B-6D77-4089-951F-C649B2FC9A34}" type="slidenum">
              <a:rPr lang="en-US" b="0" smtClean="0">
                <a:solidFill>
                  <a:srgbClr val="000000"/>
                </a:solidFill>
              </a:rPr>
              <a:pPr/>
              <a:t>12</a:t>
            </a:fld>
            <a:endParaRPr lang="en-US" b="0" smtClean="0">
              <a:solidFill>
                <a:srgbClr val="000000"/>
              </a:solidFill>
            </a:endParaRPr>
          </a:p>
        </p:txBody>
      </p:sp>
      <p:sp>
        <p:nvSpPr>
          <p:cNvPr id="10243" name="Rectangle 2"/>
          <p:cNvSpPr>
            <a:spLocks noGrp="1" noChangeArrowheads="1"/>
          </p:cNvSpPr>
          <p:nvPr>
            <p:ph type="title"/>
          </p:nvPr>
        </p:nvSpPr>
        <p:spPr>
          <a:xfrm>
            <a:off x="895350" y="304800"/>
            <a:ext cx="7205663" cy="671513"/>
          </a:xfrm>
          <a:noFill/>
        </p:spPr>
        <p:txBody>
          <a:bodyPr wrap="none" lIns="84452" tIns="42967" rIns="84452" bIns="42967" anchor="ctr"/>
          <a:lstStyle/>
          <a:p>
            <a:r>
              <a:rPr lang="en-US" dirty="0" smtClean="0">
                <a:solidFill>
                  <a:srgbClr val="0066CC"/>
                </a:solidFill>
              </a:rPr>
              <a:t>Incremental Funding Policy</a:t>
            </a:r>
          </a:p>
        </p:txBody>
      </p:sp>
      <p:sp>
        <p:nvSpPr>
          <p:cNvPr id="94211" name="Rectangle 3"/>
          <p:cNvSpPr>
            <a:spLocks noGrp="1" noChangeArrowheads="1"/>
          </p:cNvSpPr>
          <p:nvPr>
            <p:ph type="body" idx="1"/>
          </p:nvPr>
        </p:nvSpPr>
        <p:spPr>
          <a:xfrm>
            <a:off x="495300" y="1143000"/>
            <a:ext cx="7640638" cy="3048000"/>
          </a:xfrm>
        </p:spPr>
        <p:txBody>
          <a:bodyPr lIns="84452" tIns="42967" rIns="84452" bIns="42967"/>
          <a:lstStyle/>
          <a:p>
            <a:pPr>
              <a:lnSpc>
                <a:spcPct val="100000"/>
              </a:lnSpc>
              <a:spcBef>
                <a:spcPct val="0"/>
              </a:spcBef>
              <a:defRPr/>
            </a:pPr>
            <a:r>
              <a:rPr lang="en-US" dirty="0" smtClean="0">
                <a:latin typeface="Times New Roman" pitchFamily="18" charset="0"/>
              </a:rPr>
              <a:t>Applicable Appropriation:</a:t>
            </a:r>
          </a:p>
          <a:p>
            <a:pPr>
              <a:lnSpc>
                <a:spcPct val="100000"/>
              </a:lnSpc>
              <a:spcBef>
                <a:spcPct val="0"/>
              </a:spcBef>
              <a:defRPr/>
            </a:pPr>
            <a:r>
              <a:rPr lang="en-US" dirty="0">
                <a:latin typeface="Times New Roman" pitchFamily="18" charset="0"/>
              </a:rPr>
              <a:t> </a:t>
            </a:r>
            <a:r>
              <a:rPr lang="en-US" dirty="0" smtClean="0">
                <a:latin typeface="Times New Roman" pitchFamily="18" charset="0"/>
              </a:rPr>
              <a:t> </a:t>
            </a:r>
            <a:r>
              <a:rPr lang="en-US" dirty="0" smtClean="0">
                <a:solidFill>
                  <a:srgbClr val="0033CC"/>
                </a:solidFill>
                <a:latin typeface="Times New Roman" pitchFamily="18" charset="0"/>
              </a:rPr>
              <a:t>Research, Development, Test &amp; Evaluation</a:t>
            </a:r>
            <a:endParaRPr lang="en-US" sz="2000" dirty="0" smtClean="0">
              <a:latin typeface="Times New Roman" pitchFamily="18" charset="0"/>
            </a:endParaRPr>
          </a:p>
          <a:p>
            <a:pPr>
              <a:lnSpc>
                <a:spcPct val="100000"/>
              </a:lnSpc>
              <a:spcBef>
                <a:spcPct val="0"/>
              </a:spcBef>
              <a:defRPr/>
            </a:pPr>
            <a:r>
              <a:rPr lang="en-US" dirty="0" smtClean="0">
                <a:latin typeface="Times New Roman" pitchFamily="18" charset="0"/>
              </a:rPr>
              <a:t>Basic Budgeting Policy:  </a:t>
            </a:r>
          </a:p>
          <a:p>
            <a:pPr>
              <a:lnSpc>
                <a:spcPct val="100000"/>
              </a:lnSpc>
              <a:spcBef>
                <a:spcPct val="0"/>
              </a:spcBef>
              <a:defRPr/>
            </a:pPr>
            <a:r>
              <a:rPr lang="en-US" dirty="0" smtClean="0">
                <a:latin typeface="Times New Roman" pitchFamily="18" charset="0"/>
              </a:rPr>
              <a:t>	</a:t>
            </a:r>
            <a:r>
              <a:rPr lang="en-US" sz="2000" b="0" dirty="0" smtClean="0">
                <a:latin typeface="Times New Roman" pitchFamily="18" charset="0"/>
              </a:rPr>
              <a:t>Annual budget request will be limited to budget authority necessary to cover all costs</a:t>
            </a:r>
            <a:r>
              <a:rPr lang="en-US" sz="2000" dirty="0" smtClean="0">
                <a:latin typeface="Times New Roman" pitchFamily="18" charset="0"/>
              </a:rPr>
              <a:t> </a:t>
            </a:r>
            <a:r>
              <a:rPr lang="en-US" sz="2000" i="1" u="sng" dirty="0" smtClean="0">
                <a:solidFill>
                  <a:srgbClr val="FF0000"/>
                </a:solidFill>
                <a:latin typeface="Times New Roman" pitchFamily="18" charset="0"/>
              </a:rPr>
              <a:t>expected to be incurred</a:t>
            </a:r>
            <a:r>
              <a:rPr lang="en-US" sz="2000" dirty="0" smtClean="0">
                <a:effectLst>
                  <a:outerShdw blurRad="38100" dist="38100" dir="2700000" algn="tl">
                    <a:srgbClr val="C0C0C0"/>
                  </a:outerShdw>
                </a:effectLst>
                <a:latin typeface="Times New Roman" pitchFamily="18" charset="0"/>
              </a:rPr>
              <a:t> </a:t>
            </a:r>
            <a:r>
              <a:rPr lang="en-US" sz="2000" b="0" dirty="0" smtClean="0">
                <a:latin typeface="Times New Roman" pitchFamily="18" charset="0"/>
              </a:rPr>
              <a:t>during that fiscal year.</a:t>
            </a:r>
            <a:endParaRPr lang="en-US" sz="2000" dirty="0" smtClean="0">
              <a:latin typeface="Times New Roman" pitchFamily="18" charset="0"/>
            </a:endParaRPr>
          </a:p>
          <a:p>
            <a:pPr>
              <a:lnSpc>
                <a:spcPct val="100000"/>
              </a:lnSpc>
              <a:spcBef>
                <a:spcPct val="0"/>
              </a:spcBef>
              <a:defRPr/>
            </a:pPr>
            <a:r>
              <a:rPr lang="en-US" dirty="0" smtClean="0">
                <a:latin typeface="Times New Roman" pitchFamily="18" charset="0"/>
              </a:rPr>
              <a:t>Incremental Funding Policy</a:t>
            </a:r>
          </a:p>
          <a:p>
            <a:pPr>
              <a:lnSpc>
                <a:spcPct val="100000"/>
              </a:lnSpc>
              <a:spcBef>
                <a:spcPct val="0"/>
              </a:spcBef>
              <a:defRPr/>
            </a:pPr>
            <a:r>
              <a:rPr lang="en-US" dirty="0" smtClean="0">
                <a:latin typeface="Times New Roman" pitchFamily="18" charset="0"/>
              </a:rPr>
              <a:t>	</a:t>
            </a:r>
            <a:r>
              <a:rPr lang="en-US" sz="2000" b="0" dirty="0" smtClean="0">
                <a:latin typeface="Times New Roman" pitchFamily="18" charset="0"/>
              </a:rPr>
              <a:t>Provides flexibility to the government in the uncertain</a:t>
            </a:r>
          </a:p>
          <a:p>
            <a:pPr>
              <a:lnSpc>
                <a:spcPct val="100000"/>
              </a:lnSpc>
              <a:spcBef>
                <a:spcPct val="0"/>
              </a:spcBef>
              <a:defRPr/>
            </a:pPr>
            <a:r>
              <a:rPr lang="en-US" sz="2000" b="0" dirty="0" smtClean="0">
                <a:latin typeface="Times New Roman" pitchFamily="18" charset="0"/>
              </a:rPr>
              <a:t>    environment of RDT&amp;E</a:t>
            </a:r>
            <a:r>
              <a:rPr lang="en-US" dirty="0" smtClean="0">
                <a:latin typeface="Times New Roman" pitchFamily="18" charset="0"/>
              </a:rPr>
              <a:t>				</a:t>
            </a:r>
          </a:p>
        </p:txBody>
      </p:sp>
      <p:graphicFrame>
        <p:nvGraphicFramePr>
          <p:cNvPr id="10245" name="Object 4"/>
          <p:cNvGraphicFramePr>
            <a:graphicFrameLocks noChangeAspect="1"/>
          </p:cNvGraphicFramePr>
          <p:nvPr/>
        </p:nvGraphicFramePr>
        <p:xfrm>
          <a:off x="7329488" y="4386263"/>
          <a:ext cx="1700212" cy="2193925"/>
        </p:xfrm>
        <a:graphic>
          <a:graphicData uri="http://schemas.openxmlformats.org/presentationml/2006/ole">
            <mc:AlternateContent xmlns:mc="http://schemas.openxmlformats.org/markup-compatibility/2006">
              <mc:Choice xmlns:v="urn:schemas-microsoft-com:vml" Requires="v">
                <p:oleObj spid="_x0000_s191656" name="Clip" r:id="rId4" imgW="599846" imgH="774497" progId="">
                  <p:embed/>
                </p:oleObj>
              </mc:Choice>
              <mc:Fallback>
                <p:oleObj name="Clip" r:id="rId4" imgW="599846" imgH="774497" progId="">
                  <p:embed/>
                  <p:pic>
                    <p:nvPicPr>
                      <p:cNvPr id="0" name="Picture 1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29488" y="4386263"/>
                        <a:ext cx="1700212" cy="2193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Picture 3"/>
          <p:cNvSpPr>
            <a:spLocks noChangeArrowheads="1"/>
          </p:cNvSpPr>
          <p:nvPr/>
        </p:nvSpPr>
        <p:spPr bwMode="auto">
          <a:xfrm>
            <a:off x="6032500" y="838200"/>
            <a:ext cx="2844800"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eaLnBrk="0" hangingPunct="0"/>
            <a:endParaRPr lang="en-US" sz="1400" smtClean="0">
              <a:solidFill>
                <a:srgbClr val="000000"/>
              </a:solidFill>
            </a:endParaRPr>
          </a:p>
        </p:txBody>
      </p:sp>
      <p:sp>
        <p:nvSpPr>
          <p:cNvPr id="2" name="Rectangle 1"/>
          <p:cNvSpPr/>
          <p:nvPr/>
        </p:nvSpPr>
        <p:spPr>
          <a:xfrm>
            <a:off x="152400" y="4114800"/>
            <a:ext cx="6858000" cy="1446550"/>
          </a:xfrm>
          <a:prstGeom prst="rect">
            <a:avLst/>
          </a:prstGeom>
        </p:spPr>
        <p:txBody>
          <a:bodyPr wrap="square">
            <a:spAutoFit/>
          </a:bodyPr>
          <a:lstStyle/>
          <a:p>
            <a:pPr lvl="1" eaLnBrk="0" hangingPunct="0">
              <a:buFontTx/>
              <a:buChar char="•"/>
            </a:pPr>
            <a:r>
              <a:rPr lang="en-US" sz="2200" b="0" dirty="0" smtClean="0">
                <a:solidFill>
                  <a:srgbClr val="000000"/>
                </a:solidFill>
                <a:latin typeface="Times New Roman" pitchFamily="18" charset="0"/>
              </a:rPr>
              <a:t> </a:t>
            </a:r>
            <a:r>
              <a:rPr lang="en-US" sz="2200" i="1" dirty="0">
                <a:solidFill>
                  <a:srgbClr val="000000"/>
                </a:solidFill>
                <a:latin typeface="Times New Roman" pitchFamily="18" charset="0"/>
              </a:rPr>
              <a:t>Exception</a:t>
            </a:r>
            <a:r>
              <a:rPr lang="en-US" sz="2200" b="0" dirty="0">
                <a:solidFill>
                  <a:srgbClr val="000000"/>
                </a:solidFill>
                <a:latin typeface="Times New Roman" pitchFamily="18" charset="0"/>
              </a:rPr>
              <a:t>:  </a:t>
            </a:r>
            <a:r>
              <a:rPr lang="en-US" sz="2200" b="0" u="sng" dirty="0">
                <a:solidFill>
                  <a:srgbClr val="000000"/>
                </a:solidFill>
                <a:latin typeface="Times New Roman" pitchFamily="18" charset="0"/>
              </a:rPr>
              <a:t>Contracted</a:t>
            </a:r>
            <a:r>
              <a:rPr lang="en-US" sz="2200" b="0" dirty="0">
                <a:solidFill>
                  <a:srgbClr val="000000"/>
                </a:solidFill>
                <a:latin typeface="Times New Roman" pitchFamily="18" charset="0"/>
              </a:rPr>
              <a:t> efforts &gt; 12 months but &lt; 18 months: Service or Agency comptroller may approve request for funding in single FY if one of following is true:</a:t>
            </a:r>
          </a:p>
        </p:txBody>
      </p:sp>
      <p:sp>
        <p:nvSpPr>
          <p:cNvPr id="10" name="Text Box 7"/>
          <p:cNvSpPr txBox="1">
            <a:spLocks noChangeArrowheads="1"/>
          </p:cNvSpPr>
          <p:nvPr/>
        </p:nvSpPr>
        <p:spPr bwMode="auto">
          <a:xfrm>
            <a:off x="1406525" y="5391150"/>
            <a:ext cx="40735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marL="457200" indent="-457200">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r>
              <a:rPr lang="en-US" sz="2400" dirty="0" smtClean="0">
                <a:solidFill>
                  <a:srgbClr val="0000FF"/>
                </a:solidFill>
                <a:latin typeface="Times New Roman" pitchFamily="18" charset="0"/>
              </a:rPr>
              <a:t>1) Effort not logically </a:t>
            </a:r>
            <a:r>
              <a:rPr lang="en-US" sz="2400" i="1" dirty="0" smtClean="0">
                <a:solidFill>
                  <a:srgbClr val="008000"/>
                </a:solidFill>
                <a:latin typeface="Times New Roman" pitchFamily="18" charset="0"/>
              </a:rPr>
              <a:t>divisible</a:t>
            </a:r>
          </a:p>
        </p:txBody>
      </p:sp>
      <p:sp>
        <p:nvSpPr>
          <p:cNvPr id="11" name="Text Box 8"/>
          <p:cNvSpPr txBox="1">
            <a:spLocks noChangeArrowheads="1"/>
          </p:cNvSpPr>
          <p:nvPr/>
        </p:nvSpPr>
        <p:spPr bwMode="auto">
          <a:xfrm>
            <a:off x="1406525" y="5746750"/>
            <a:ext cx="5187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r>
              <a:rPr lang="en-US" sz="2400" smtClean="0">
                <a:solidFill>
                  <a:srgbClr val="0000FF"/>
                </a:solidFill>
                <a:latin typeface="Times New Roman" pitchFamily="18" charset="0"/>
              </a:rPr>
              <a:t>2) Infeasible to </a:t>
            </a:r>
            <a:r>
              <a:rPr lang="en-US" sz="2400" i="1" smtClean="0">
                <a:solidFill>
                  <a:srgbClr val="008000"/>
                </a:solidFill>
                <a:latin typeface="Times New Roman" pitchFamily="18" charset="0"/>
              </a:rPr>
              <a:t>shorten</a:t>
            </a:r>
            <a:r>
              <a:rPr lang="en-US" sz="2400" smtClean="0">
                <a:solidFill>
                  <a:srgbClr val="0000FF"/>
                </a:solidFill>
                <a:latin typeface="Times New Roman" pitchFamily="18" charset="0"/>
              </a:rPr>
              <a:t> contract length</a:t>
            </a:r>
          </a:p>
        </p:txBody>
      </p:sp>
      <p:sp>
        <p:nvSpPr>
          <p:cNvPr id="12" name="Text Box 9"/>
          <p:cNvSpPr txBox="1">
            <a:spLocks noChangeArrowheads="1"/>
          </p:cNvSpPr>
          <p:nvPr/>
        </p:nvSpPr>
        <p:spPr bwMode="auto">
          <a:xfrm>
            <a:off x="1406525" y="6096000"/>
            <a:ext cx="5121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r>
              <a:rPr lang="en-US" sz="2400" smtClean="0">
                <a:solidFill>
                  <a:srgbClr val="0000FF"/>
                </a:solidFill>
                <a:latin typeface="Times New Roman" pitchFamily="18" charset="0"/>
              </a:rPr>
              <a:t>3) Expect no </a:t>
            </a:r>
            <a:r>
              <a:rPr lang="en-US" sz="2400" i="1" smtClean="0">
                <a:solidFill>
                  <a:srgbClr val="008000"/>
                </a:solidFill>
                <a:latin typeface="Times New Roman" pitchFamily="18" charset="0"/>
              </a:rPr>
              <a:t>bids</a:t>
            </a:r>
            <a:r>
              <a:rPr lang="en-US" sz="2400" smtClean="0">
                <a:solidFill>
                  <a:srgbClr val="0000FF"/>
                </a:solidFill>
                <a:latin typeface="Times New Roman" pitchFamily="18" charset="0"/>
              </a:rPr>
              <a:t> if not “fully” funded</a:t>
            </a:r>
          </a:p>
        </p:txBody>
      </p:sp>
    </p:spTree>
    <p:extLst>
      <p:ext uri="{BB962C8B-B14F-4D97-AF65-F5344CB8AC3E}">
        <p14:creationId xmlns:p14="http://schemas.microsoft.com/office/powerpoint/2010/main" val="40507862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with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ppt_x"/>
                                          </p:val>
                                        </p:tav>
                                        <p:tav tm="100000">
                                          <p:val>
                                            <p:strVal val="#ppt_x"/>
                                          </p:val>
                                        </p:tav>
                                      </p:tavLst>
                                    </p:anim>
                                    <p:anim calcmode="lin" valueType="num">
                                      <p:cBhvr additive="base">
                                        <p:cTn id="1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a:xfrm>
            <a:off x="0" y="165100"/>
            <a:ext cx="9144000" cy="863600"/>
          </a:xfrm>
          <a:noFill/>
          <a:ln/>
        </p:spPr>
        <p:txBody>
          <a:bodyPr anchor="ctr"/>
          <a:lstStyle/>
          <a:p>
            <a:r>
              <a:rPr lang="en-US" dirty="0">
                <a:solidFill>
                  <a:srgbClr val="0066CC"/>
                </a:solidFill>
              </a:rPr>
              <a:t>Incremental Funding Policy - RDT&amp;E</a:t>
            </a:r>
          </a:p>
        </p:txBody>
      </p:sp>
      <p:sp>
        <p:nvSpPr>
          <p:cNvPr id="283651" name="Rectangle 3"/>
          <p:cNvSpPr>
            <a:spLocks noGrp="1" noChangeArrowheads="1"/>
          </p:cNvSpPr>
          <p:nvPr>
            <p:ph type="body" idx="1"/>
          </p:nvPr>
        </p:nvSpPr>
        <p:spPr>
          <a:xfrm>
            <a:off x="346075" y="1884363"/>
            <a:ext cx="8596313" cy="4121150"/>
          </a:xfrm>
          <a:noFill/>
          <a:ln/>
        </p:spPr>
        <p:txBody>
          <a:bodyPr/>
          <a:lstStyle/>
          <a:p>
            <a:r>
              <a:rPr lang="en-US" dirty="0"/>
              <a:t>TASK  1</a:t>
            </a:r>
          </a:p>
          <a:p>
            <a:endParaRPr lang="en-US" dirty="0"/>
          </a:p>
          <a:p>
            <a:r>
              <a:rPr lang="en-US" dirty="0"/>
              <a:t>TASK  2</a:t>
            </a:r>
          </a:p>
          <a:p>
            <a:endParaRPr lang="en-US" dirty="0"/>
          </a:p>
          <a:p>
            <a:pPr>
              <a:spcBef>
                <a:spcPct val="25000"/>
              </a:spcBef>
            </a:pPr>
            <a:r>
              <a:rPr lang="en-US" dirty="0"/>
              <a:t>TASK  3</a:t>
            </a:r>
          </a:p>
          <a:p>
            <a:endParaRPr lang="en-US" sz="3600" dirty="0"/>
          </a:p>
          <a:p>
            <a:pPr>
              <a:spcAft>
                <a:spcPct val="10000"/>
              </a:spcAft>
            </a:pPr>
            <a:r>
              <a:rPr lang="en-US" dirty="0"/>
              <a:t>RDT &amp; E</a:t>
            </a:r>
          </a:p>
          <a:p>
            <a:pPr>
              <a:spcAft>
                <a:spcPct val="10000"/>
              </a:spcAft>
            </a:pPr>
            <a:r>
              <a:rPr lang="en-US" dirty="0"/>
              <a:t>Budget</a:t>
            </a:r>
          </a:p>
          <a:p>
            <a:pPr>
              <a:spcAft>
                <a:spcPct val="10000"/>
              </a:spcAft>
            </a:pPr>
            <a:r>
              <a:rPr lang="en-US" dirty="0"/>
              <a:t>Authority</a:t>
            </a:r>
          </a:p>
          <a:p>
            <a:endParaRPr lang="en-US" dirty="0"/>
          </a:p>
        </p:txBody>
      </p:sp>
      <p:sp>
        <p:nvSpPr>
          <p:cNvPr id="283652" name="Rectangle 4"/>
          <p:cNvSpPr>
            <a:spLocks noChangeArrowheads="1"/>
          </p:cNvSpPr>
          <p:nvPr/>
        </p:nvSpPr>
        <p:spPr bwMode="auto">
          <a:xfrm>
            <a:off x="1854200" y="1373188"/>
            <a:ext cx="6761163" cy="31750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3500" tIns="25400" rIns="63500" bIns="25400">
            <a:spAutoFit/>
          </a:bodyPr>
          <a:lstStyle/>
          <a:p>
            <a:pPr marL="342900" indent="-342900">
              <a:lnSpc>
                <a:spcPct val="97000"/>
              </a:lnSpc>
              <a:spcBef>
                <a:spcPct val="49000"/>
              </a:spcBef>
              <a:tabLst>
                <a:tab pos="2095500" algn="l"/>
                <a:tab pos="3886200" algn="l"/>
                <a:tab pos="5715000" algn="l"/>
              </a:tabLst>
            </a:pPr>
            <a:r>
              <a:rPr lang="en-US" sz="1800"/>
              <a:t>	FY  00	FY  01	FY  02	FY  03</a:t>
            </a:r>
          </a:p>
        </p:txBody>
      </p:sp>
      <p:sp>
        <p:nvSpPr>
          <p:cNvPr id="283653" name="Rectangle 5"/>
          <p:cNvSpPr>
            <a:spLocks noChangeArrowheads="1"/>
          </p:cNvSpPr>
          <p:nvPr/>
        </p:nvSpPr>
        <p:spPr bwMode="auto">
          <a:xfrm>
            <a:off x="336550" y="1296988"/>
            <a:ext cx="8485188" cy="4759325"/>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654" name="Line 6"/>
          <p:cNvSpPr>
            <a:spLocks noChangeShapeType="1"/>
          </p:cNvSpPr>
          <p:nvPr/>
        </p:nvSpPr>
        <p:spPr bwMode="auto">
          <a:xfrm>
            <a:off x="409575" y="1741488"/>
            <a:ext cx="82677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655" name="Line 7"/>
          <p:cNvSpPr>
            <a:spLocks noChangeShapeType="1"/>
          </p:cNvSpPr>
          <p:nvPr/>
        </p:nvSpPr>
        <p:spPr bwMode="auto">
          <a:xfrm>
            <a:off x="374650" y="2674938"/>
            <a:ext cx="841057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656" name="Line 8"/>
          <p:cNvSpPr>
            <a:spLocks noChangeShapeType="1"/>
          </p:cNvSpPr>
          <p:nvPr/>
        </p:nvSpPr>
        <p:spPr bwMode="auto">
          <a:xfrm>
            <a:off x="374650" y="3567113"/>
            <a:ext cx="841057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657" name="Line 9"/>
          <p:cNvSpPr>
            <a:spLocks noChangeShapeType="1"/>
          </p:cNvSpPr>
          <p:nvPr/>
        </p:nvSpPr>
        <p:spPr bwMode="auto">
          <a:xfrm>
            <a:off x="371475" y="4532313"/>
            <a:ext cx="8428038" cy="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658" name="Line 10"/>
          <p:cNvSpPr>
            <a:spLocks noChangeShapeType="1"/>
          </p:cNvSpPr>
          <p:nvPr/>
        </p:nvSpPr>
        <p:spPr bwMode="auto">
          <a:xfrm>
            <a:off x="1809750" y="1304925"/>
            <a:ext cx="0" cy="47561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659" name="Line 11"/>
          <p:cNvSpPr>
            <a:spLocks noChangeShapeType="1"/>
          </p:cNvSpPr>
          <p:nvPr/>
        </p:nvSpPr>
        <p:spPr bwMode="auto">
          <a:xfrm>
            <a:off x="3440113" y="1290638"/>
            <a:ext cx="0" cy="47863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660" name="Line 12"/>
          <p:cNvSpPr>
            <a:spLocks noChangeShapeType="1"/>
          </p:cNvSpPr>
          <p:nvPr/>
        </p:nvSpPr>
        <p:spPr bwMode="auto">
          <a:xfrm>
            <a:off x="5265738" y="1290638"/>
            <a:ext cx="0" cy="474186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661" name="Line 13"/>
          <p:cNvSpPr>
            <a:spLocks noChangeShapeType="1"/>
          </p:cNvSpPr>
          <p:nvPr/>
        </p:nvSpPr>
        <p:spPr bwMode="auto">
          <a:xfrm>
            <a:off x="7092950" y="1290638"/>
            <a:ext cx="0" cy="47720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662" name="Line 14"/>
          <p:cNvSpPr>
            <a:spLocks noChangeShapeType="1"/>
          </p:cNvSpPr>
          <p:nvPr/>
        </p:nvSpPr>
        <p:spPr bwMode="auto">
          <a:xfrm>
            <a:off x="1849438" y="2057400"/>
            <a:ext cx="6772275" cy="0"/>
          </a:xfrm>
          <a:prstGeom prst="line">
            <a:avLst/>
          </a:prstGeom>
          <a:noFill/>
          <a:ln w="76200">
            <a:solidFill>
              <a:schemeClr val="accent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663" name="Line 15"/>
          <p:cNvSpPr>
            <a:spLocks noChangeShapeType="1"/>
          </p:cNvSpPr>
          <p:nvPr/>
        </p:nvSpPr>
        <p:spPr bwMode="auto">
          <a:xfrm>
            <a:off x="2003425" y="3897313"/>
            <a:ext cx="2438400" cy="0"/>
          </a:xfrm>
          <a:prstGeom prst="line">
            <a:avLst/>
          </a:prstGeom>
          <a:noFill/>
          <a:ln w="76200">
            <a:solidFill>
              <a:schemeClr val="accent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664" name="Line 16"/>
          <p:cNvSpPr>
            <a:spLocks noChangeShapeType="1"/>
          </p:cNvSpPr>
          <p:nvPr/>
        </p:nvSpPr>
        <p:spPr bwMode="auto">
          <a:xfrm>
            <a:off x="2162175" y="2949575"/>
            <a:ext cx="6410325" cy="0"/>
          </a:xfrm>
          <a:prstGeom prst="line">
            <a:avLst/>
          </a:prstGeom>
          <a:noFill/>
          <a:ln w="76200">
            <a:solidFill>
              <a:schemeClr val="accent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665" name="Rectangle 17"/>
          <p:cNvSpPr>
            <a:spLocks noChangeArrowheads="1"/>
          </p:cNvSpPr>
          <p:nvPr/>
        </p:nvSpPr>
        <p:spPr bwMode="auto">
          <a:xfrm>
            <a:off x="619125" y="2173288"/>
            <a:ext cx="7630294" cy="306109"/>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3500" tIns="25400" rIns="63500" bIns="25400">
            <a:spAutoFit/>
          </a:bodyPr>
          <a:lstStyle/>
          <a:p>
            <a:pPr>
              <a:lnSpc>
                <a:spcPct val="92000"/>
              </a:lnSpc>
            </a:pPr>
            <a:r>
              <a:rPr lang="en-US" sz="1800" dirty="0"/>
              <a:t>$20M                  </a:t>
            </a:r>
            <a:r>
              <a:rPr lang="en-US" dirty="0"/>
              <a:t>$5M</a:t>
            </a:r>
            <a:r>
              <a:rPr lang="en-US" sz="1800" dirty="0"/>
              <a:t>                  </a:t>
            </a:r>
            <a:r>
              <a:rPr lang="en-US" dirty="0"/>
              <a:t>$5M</a:t>
            </a:r>
            <a:r>
              <a:rPr lang="en-US" sz="1800" dirty="0"/>
              <a:t>                    </a:t>
            </a:r>
            <a:r>
              <a:rPr lang="en-US" sz="1800" dirty="0" smtClean="0"/>
              <a:t>    </a:t>
            </a:r>
            <a:r>
              <a:rPr lang="en-US" dirty="0" smtClean="0"/>
              <a:t>$</a:t>
            </a:r>
            <a:r>
              <a:rPr lang="en-US" dirty="0"/>
              <a:t>5M</a:t>
            </a:r>
            <a:r>
              <a:rPr lang="en-US" sz="1800" dirty="0"/>
              <a:t>                   </a:t>
            </a:r>
            <a:r>
              <a:rPr lang="en-US" sz="1800" dirty="0" smtClean="0"/>
              <a:t> </a:t>
            </a:r>
            <a:r>
              <a:rPr lang="en-US" dirty="0" smtClean="0"/>
              <a:t>$</a:t>
            </a:r>
            <a:r>
              <a:rPr lang="en-US" dirty="0"/>
              <a:t>5M</a:t>
            </a:r>
          </a:p>
        </p:txBody>
      </p:sp>
      <p:sp>
        <p:nvSpPr>
          <p:cNvPr id="283666" name="Rectangle 18"/>
          <p:cNvSpPr>
            <a:spLocks noChangeArrowheads="1"/>
          </p:cNvSpPr>
          <p:nvPr/>
        </p:nvSpPr>
        <p:spPr bwMode="auto">
          <a:xfrm>
            <a:off x="619125" y="4005263"/>
            <a:ext cx="3597275" cy="38735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3500" tIns="25400" rIns="63500" bIns="25400">
            <a:spAutoFit/>
          </a:bodyPr>
          <a:lstStyle/>
          <a:p>
            <a:pPr>
              <a:lnSpc>
                <a:spcPct val="92000"/>
              </a:lnSpc>
            </a:pPr>
            <a:r>
              <a:rPr lang="en-US" sz="1800"/>
              <a:t>$15M               </a:t>
            </a:r>
            <a:r>
              <a:rPr lang="en-US"/>
              <a:t>$10M       $5M</a:t>
            </a:r>
          </a:p>
        </p:txBody>
      </p:sp>
      <p:sp>
        <p:nvSpPr>
          <p:cNvPr id="283667" name="Rectangle 19"/>
          <p:cNvSpPr>
            <a:spLocks noChangeArrowheads="1"/>
          </p:cNvSpPr>
          <p:nvPr/>
        </p:nvSpPr>
        <p:spPr bwMode="auto">
          <a:xfrm>
            <a:off x="619125" y="3059113"/>
            <a:ext cx="7630294" cy="306109"/>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3500" tIns="25400" rIns="63500" bIns="25400">
            <a:spAutoFit/>
          </a:bodyPr>
          <a:lstStyle/>
          <a:p>
            <a:pPr>
              <a:lnSpc>
                <a:spcPct val="92000"/>
              </a:lnSpc>
            </a:pPr>
            <a:r>
              <a:rPr lang="en-US" sz="1800" dirty="0"/>
              <a:t>$400M             </a:t>
            </a:r>
            <a:r>
              <a:rPr lang="en-US" dirty="0"/>
              <a:t>$50M          </a:t>
            </a:r>
            <a:r>
              <a:rPr lang="en-US" dirty="0" smtClean="0"/>
              <a:t>        $</a:t>
            </a:r>
            <a:r>
              <a:rPr lang="en-US" dirty="0"/>
              <a:t>100M           </a:t>
            </a:r>
            <a:r>
              <a:rPr lang="en-US" dirty="0" smtClean="0"/>
              <a:t>      $</a:t>
            </a:r>
            <a:r>
              <a:rPr lang="en-US" dirty="0"/>
              <a:t>100M          </a:t>
            </a:r>
            <a:r>
              <a:rPr lang="en-US" dirty="0" smtClean="0"/>
              <a:t>      $</a:t>
            </a:r>
            <a:r>
              <a:rPr lang="en-US" dirty="0"/>
              <a:t>150M</a:t>
            </a:r>
          </a:p>
        </p:txBody>
      </p:sp>
      <p:sp>
        <p:nvSpPr>
          <p:cNvPr id="283692" name="Text Box 44"/>
          <p:cNvSpPr txBox="1">
            <a:spLocks noChangeArrowheads="1"/>
          </p:cNvSpPr>
          <p:nvPr/>
        </p:nvSpPr>
        <p:spPr bwMode="auto">
          <a:xfrm>
            <a:off x="2281238" y="3640138"/>
            <a:ext cx="1855787" cy="28416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1400"/>
              <a:t>18 Month Exception</a:t>
            </a:r>
          </a:p>
        </p:txBody>
      </p:sp>
      <p:grpSp>
        <p:nvGrpSpPr>
          <p:cNvPr id="283713" name="Group 65"/>
          <p:cNvGrpSpPr>
            <a:grpSpLocks/>
          </p:cNvGrpSpPr>
          <p:nvPr/>
        </p:nvGrpSpPr>
        <p:grpSpPr bwMode="auto">
          <a:xfrm>
            <a:off x="1890713" y="1819275"/>
            <a:ext cx="2525712" cy="3086100"/>
            <a:chOff x="1191" y="1146"/>
            <a:chExt cx="1591" cy="1944"/>
          </a:xfrm>
        </p:grpSpPr>
        <p:grpSp>
          <p:nvGrpSpPr>
            <p:cNvPr id="283699" name="Group 51"/>
            <p:cNvGrpSpPr>
              <a:grpSpLocks/>
            </p:cNvGrpSpPr>
            <p:nvPr/>
          </p:nvGrpSpPr>
          <p:grpSpPr bwMode="auto">
            <a:xfrm>
              <a:off x="1191" y="1146"/>
              <a:ext cx="1591" cy="1663"/>
              <a:chOff x="1191" y="1146"/>
              <a:chExt cx="1591" cy="1663"/>
            </a:xfrm>
          </p:grpSpPr>
          <p:sp>
            <p:nvSpPr>
              <p:cNvPr id="283693" name="Line 45"/>
              <p:cNvSpPr>
                <a:spLocks noChangeShapeType="1"/>
              </p:cNvSpPr>
              <p:nvPr/>
            </p:nvSpPr>
            <p:spPr bwMode="auto">
              <a:xfrm flipV="1">
                <a:off x="1191" y="1146"/>
                <a:ext cx="0" cy="1654"/>
              </a:xfrm>
              <a:prstGeom prst="line">
                <a:avLst/>
              </a:prstGeom>
              <a:noFill/>
              <a:ln w="254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694" name="Line 46"/>
              <p:cNvSpPr>
                <a:spLocks noChangeShapeType="1"/>
              </p:cNvSpPr>
              <p:nvPr/>
            </p:nvSpPr>
            <p:spPr bwMode="auto">
              <a:xfrm>
                <a:off x="1191" y="1155"/>
                <a:ext cx="918" cy="0"/>
              </a:xfrm>
              <a:prstGeom prst="line">
                <a:avLst/>
              </a:prstGeom>
              <a:noFill/>
              <a:ln w="254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695" name="Line 47"/>
              <p:cNvSpPr>
                <a:spLocks noChangeShapeType="1"/>
              </p:cNvSpPr>
              <p:nvPr/>
            </p:nvSpPr>
            <p:spPr bwMode="auto">
              <a:xfrm>
                <a:off x="2118" y="1155"/>
                <a:ext cx="0" cy="1136"/>
              </a:xfrm>
              <a:prstGeom prst="line">
                <a:avLst/>
              </a:prstGeom>
              <a:noFill/>
              <a:ln w="254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696" name="Line 48"/>
              <p:cNvSpPr>
                <a:spLocks noChangeShapeType="1"/>
              </p:cNvSpPr>
              <p:nvPr/>
            </p:nvSpPr>
            <p:spPr bwMode="auto">
              <a:xfrm>
                <a:off x="2118" y="2300"/>
                <a:ext cx="664" cy="0"/>
              </a:xfrm>
              <a:prstGeom prst="line">
                <a:avLst/>
              </a:prstGeom>
              <a:noFill/>
              <a:ln w="254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697" name="Line 49"/>
              <p:cNvSpPr>
                <a:spLocks noChangeShapeType="1"/>
              </p:cNvSpPr>
              <p:nvPr/>
            </p:nvSpPr>
            <p:spPr bwMode="auto">
              <a:xfrm>
                <a:off x="2782" y="2300"/>
                <a:ext cx="0" cy="500"/>
              </a:xfrm>
              <a:prstGeom prst="line">
                <a:avLst/>
              </a:prstGeom>
              <a:noFill/>
              <a:ln w="254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698" name="Line 50"/>
              <p:cNvSpPr>
                <a:spLocks noChangeShapeType="1"/>
              </p:cNvSpPr>
              <p:nvPr/>
            </p:nvSpPr>
            <p:spPr bwMode="auto">
              <a:xfrm flipH="1">
                <a:off x="1191" y="2809"/>
                <a:ext cx="1591" cy="0"/>
              </a:xfrm>
              <a:prstGeom prst="line">
                <a:avLst/>
              </a:prstGeom>
              <a:noFill/>
              <a:ln w="254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83700" name="Line 52"/>
            <p:cNvSpPr>
              <a:spLocks noChangeShapeType="1"/>
            </p:cNvSpPr>
            <p:nvPr/>
          </p:nvSpPr>
          <p:spPr bwMode="auto">
            <a:xfrm>
              <a:off x="1654" y="2809"/>
              <a:ext cx="0" cy="281"/>
            </a:xfrm>
            <a:prstGeom prst="line">
              <a:avLst/>
            </a:prstGeom>
            <a:noFill/>
            <a:ln w="5715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83716" name="Group 68"/>
          <p:cNvGrpSpPr>
            <a:grpSpLocks/>
          </p:cNvGrpSpPr>
          <p:nvPr/>
        </p:nvGrpSpPr>
        <p:grpSpPr bwMode="auto">
          <a:xfrm>
            <a:off x="7099300" y="1819275"/>
            <a:ext cx="1674813" cy="3160713"/>
            <a:chOff x="4472" y="1146"/>
            <a:chExt cx="1055" cy="1991"/>
          </a:xfrm>
        </p:grpSpPr>
        <p:sp>
          <p:nvSpPr>
            <p:cNvPr id="283708" name="Line 60"/>
            <p:cNvSpPr>
              <a:spLocks noChangeShapeType="1"/>
            </p:cNvSpPr>
            <p:nvPr/>
          </p:nvSpPr>
          <p:spPr bwMode="auto">
            <a:xfrm>
              <a:off x="5000" y="2873"/>
              <a:ext cx="0" cy="264"/>
            </a:xfrm>
            <a:prstGeom prst="line">
              <a:avLst/>
            </a:prstGeom>
            <a:noFill/>
            <a:ln w="5715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709" name="Oval 61"/>
            <p:cNvSpPr>
              <a:spLocks noChangeArrowheads="1"/>
            </p:cNvSpPr>
            <p:nvPr/>
          </p:nvSpPr>
          <p:spPr bwMode="auto">
            <a:xfrm>
              <a:off x="4472" y="1146"/>
              <a:ext cx="1055" cy="1709"/>
            </a:xfrm>
            <a:prstGeom prst="ellipse">
              <a:avLst/>
            </a:prstGeom>
            <a:noFill/>
            <a:ln w="25400">
              <a:solidFill>
                <a:schemeClr val="accent1"/>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83714" name="Group 66"/>
          <p:cNvGrpSpPr>
            <a:grpSpLocks/>
          </p:cNvGrpSpPr>
          <p:nvPr/>
        </p:nvGrpSpPr>
        <p:grpSpPr bwMode="auto">
          <a:xfrm>
            <a:off x="3506788" y="1820863"/>
            <a:ext cx="1687512" cy="3114675"/>
            <a:chOff x="2209" y="1147"/>
            <a:chExt cx="1063" cy="1962"/>
          </a:xfrm>
        </p:grpSpPr>
        <p:sp>
          <p:nvSpPr>
            <p:cNvPr id="283702" name="Line 54"/>
            <p:cNvSpPr>
              <a:spLocks noChangeShapeType="1"/>
            </p:cNvSpPr>
            <p:nvPr/>
          </p:nvSpPr>
          <p:spPr bwMode="auto">
            <a:xfrm>
              <a:off x="2218" y="1155"/>
              <a:ext cx="1036" cy="0"/>
            </a:xfrm>
            <a:prstGeom prst="line">
              <a:avLst/>
            </a:prstGeom>
            <a:noFill/>
            <a:ln w="254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703" name="Line 55"/>
            <p:cNvSpPr>
              <a:spLocks noChangeShapeType="1"/>
            </p:cNvSpPr>
            <p:nvPr/>
          </p:nvSpPr>
          <p:spPr bwMode="auto">
            <a:xfrm>
              <a:off x="2218" y="1173"/>
              <a:ext cx="0" cy="1018"/>
            </a:xfrm>
            <a:prstGeom prst="line">
              <a:avLst/>
            </a:prstGeom>
            <a:noFill/>
            <a:ln w="254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704" name="Line 56"/>
            <p:cNvSpPr>
              <a:spLocks noChangeShapeType="1"/>
            </p:cNvSpPr>
            <p:nvPr/>
          </p:nvSpPr>
          <p:spPr bwMode="auto">
            <a:xfrm>
              <a:off x="2209" y="2200"/>
              <a:ext cx="618" cy="0"/>
            </a:xfrm>
            <a:prstGeom prst="line">
              <a:avLst/>
            </a:prstGeom>
            <a:noFill/>
            <a:ln w="254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705" name="Line 57"/>
            <p:cNvSpPr>
              <a:spLocks noChangeShapeType="1"/>
            </p:cNvSpPr>
            <p:nvPr/>
          </p:nvSpPr>
          <p:spPr bwMode="auto">
            <a:xfrm>
              <a:off x="2836" y="2200"/>
              <a:ext cx="0" cy="609"/>
            </a:xfrm>
            <a:prstGeom prst="line">
              <a:avLst/>
            </a:prstGeom>
            <a:noFill/>
            <a:ln w="254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706" name="Line 58"/>
            <p:cNvSpPr>
              <a:spLocks noChangeShapeType="1"/>
            </p:cNvSpPr>
            <p:nvPr/>
          </p:nvSpPr>
          <p:spPr bwMode="auto">
            <a:xfrm>
              <a:off x="2845" y="2809"/>
              <a:ext cx="427" cy="0"/>
            </a:xfrm>
            <a:prstGeom prst="line">
              <a:avLst/>
            </a:prstGeom>
            <a:noFill/>
            <a:ln w="254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707" name="Line 59"/>
            <p:cNvSpPr>
              <a:spLocks noChangeShapeType="1"/>
            </p:cNvSpPr>
            <p:nvPr/>
          </p:nvSpPr>
          <p:spPr bwMode="auto">
            <a:xfrm>
              <a:off x="3263" y="1147"/>
              <a:ext cx="0" cy="1653"/>
            </a:xfrm>
            <a:prstGeom prst="line">
              <a:avLst/>
            </a:prstGeom>
            <a:noFill/>
            <a:ln w="254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710" name="Line 62"/>
            <p:cNvSpPr>
              <a:spLocks noChangeShapeType="1"/>
            </p:cNvSpPr>
            <p:nvPr/>
          </p:nvSpPr>
          <p:spPr bwMode="auto">
            <a:xfrm>
              <a:off x="2918" y="2800"/>
              <a:ext cx="0" cy="309"/>
            </a:xfrm>
            <a:prstGeom prst="line">
              <a:avLst/>
            </a:prstGeom>
            <a:noFill/>
            <a:ln w="5715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83715" name="Group 67"/>
          <p:cNvGrpSpPr>
            <a:grpSpLocks/>
          </p:cNvGrpSpPr>
          <p:nvPr/>
        </p:nvGrpSpPr>
        <p:grpSpPr bwMode="auto">
          <a:xfrm>
            <a:off x="5353050" y="1819275"/>
            <a:ext cx="1674813" cy="3146425"/>
            <a:chOff x="3372" y="1146"/>
            <a:chExt cx="1055" cy="1982"/>
          </a:xfrm>
        </p:grpSpPr>
        <p:sp>
          <p:nvSpPr>
            <p:cNvPr id="283711" name="Oval 63"/>
            <p:cNvSpPr>
              <a:spLocks noChangeArrowheads="1"/>
            </p:cNvSpPr>
            <p:nvPr/>
          </p:nvSpPr>
          <p:spPr bwMode="auto">
            <a:xfrm>
              <a:off x="3372" y="1146"/>
              <a:ext cx="1055" cy="1709"/>
            </a:xfrm>
            <a:prstGeom prst="ellipse">
              <a:avLst/>
            </a:prstGeom>
            <a:noFill/>
            <a:ln w="25400">
              <a:solidFill>
                <a:schemeClr val="accent1"/>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712" name="Line 64"/>
            <p:cNvSpPr>
              <a:spLocks noChangeShapeType="1"/>
            </p:cNvSpPr>
            <p:nvPr/>
          </p:nvSpPr>
          <p:spPr bwMode="auto">
            <a:xfrm>
              <a:off x="3909" y="2864"/>
              <a:ext cx="0" cy="264"/>
            </a:xfrm>
            <a:prstGeom prst="line">
              <a:avLst/>
            </a:prstGeom>
            <a:noFill/>
            <a:ln w="5715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83717" name="Text Box 69"/>
          <p:cNvSpPr txBox="1">
            <a:spLocks noChangeArrowheads="1"/>
          </p:cNvSpPr>
          <p:nvPr/>
        </p:nvSpPr>
        <p:spPr bwMode="auto">
          <a:xfrm>
            <a:off x="3863975" y="5278715"/>
            <a:ext cx="889987" cy="36933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dirty="0">
                <a:solidFill>
                  <a:srgbClr val="FF0000"/>
                </a:solidFill>
              </a:rPr>
              <a:t>$105M</a:t>
            </a:r>
          </a:p>
        </p:txBody>
      </p:sp>
      <p:sp>
        <p:nvSpPr>
          <p:cNvPr id="283718" name="Text Box 70"/>
          <p:cNvSpPr txBox="1">
            <a:spLocks noChangeArrowheads="1"/>
          </p:cNvSpPr>
          <p:nvPr/>
        </p:nvSpPr>
        <p:spPr bwMode="auto">
          <a:xfrm>
            <a:off x="5638800" y="5278715"/>
            <a:ext cx="1117600" cy="36933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dirty="0">
                <a:solidFill>
                  <a:srgbClr val="FF0000"/>
                </a:solidFill>
              </a:rPr>
              <a:t>$105M</a:t>
            </a:r>
          </a:p>
        </p:txBody>
      </p:sp>
      <p:sp>
        <p:nvSpPr>
          <p:cNvPr id="283719" name="Text Box 71"/>
          <p:cNvSpPr txBox="1">
            <a:spLocks noChangeArrowheads="1"/>
          </p:cNvSpPr>
          <p:nvPr/>
        </p:nvSpPr>
        <p:spPr bwMode="auto">
          <a:xfrm>
            <a:off x="7399338" y="5278715"/>
            <a:ext cx="889987" cy="36933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dirty="0">
                <a:solidFill>
                  <a:srgbClr val="FF0000"/>
                </a:solidFill>
              </a:rPr>
              <a:t>$155M</a:t>
            </a:r>
          </a:p>
        </p:txBody>
      </p:sp>
      <p:sp>
        <p:nvSpPr>
          <p:cNvPr id="283720" name="Text Box 72"/>
          <p:cNvSpPr txBox="1">
            <a:spLocks noChangeArrowheads="1"/>
          </p:cNvSpPr>
          <p:nvPr/>
        </p:nvSpPr>
        <p:spPr bwMode="auto">
          <a:xfrm>
            <a:off x="2246313" y="5278715"/>
            <a:ext cx="761747" cy="36933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dirty="0">
                <a:solidFill>
                  <a:srgbClr val="FF0000"/>
                </a:solidFill>
              </a:rPr>
              <a:t>$70M</a:t>
            </a:r>
          </a:p>
        </p:txBody>
      </p:sp>
      <p:sp>
        <p:nvSpPr>
          <p:cNvPr id="2" name="Slide Number Placeholder 1"/>
          <p:cNvSpPr>
            <a:spLocks noGrp="1"/>
          </p:cNvSpPr>
          <p:nvPr>
            <p:ph type="sldNum" sz="quarter" idx="10"/>
          </p:nvPr>
        </p:nvSpPr>
        <p:spPr/>
        <p:txBody>
          <a:bodyPr/>
          <a:lstStyle/>
          <a:p>
            <a:pPr>
              <a:defRPr/>
            </a:pPr>
            <a:fld id="{05E42FFD-7792-4C02-BC5B-DC7B38A40767}" type="slidenum">
              <a:rPr lang="en-US" smtClean="0">
                <a:solidFill>
                  <a:srgbClr val="000000"/>
                </a:solidFill>
              </a:rPr>
              <a:pPr>
                <a:defRPr/>
              </a:pPr>
              <a:t>13</a:t>
            </a:fld>
            <a:endParaRPr lang="en-US" dirty="0">
              <a:solidFill>
                <a:srgbClr val="000000"/>
              </a:solidFill>
            </a:endParaRPr>
          </a:p>
        </p:txBody>
      </p:sp>
    </p:spTree>
    <p:extLst>
      <p:ext uri="{BB962C8B-B14F-4D97-AF65-F5344CB8AC3E}">
        <p14:creationId xmlns:p14="http://schemas.microsoft.com/office/powerpoint/2010/main" val="159393983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83692"/>
                                        </p:tgtEl>
                                        <p:attrNameLst>
                                          <p:attrName>style.visibility</p:attrName>
                                        </p:attrNameLst>
                                      </p:cBhvr>
                                      <p:to>
                                        <p:strVal val="visible"/>
                                      </p:to>
                                    </p:set>
                                    <p:anim calcmode="lin" valueType="num">
                                      <p:cBhvr additive="base">
                                        <p:cTn id="7" dur="500" fill="hold"/>
                                        <p:tgtEl>
                                          <p:spTgt spid="283692"/>
                                        </p:tgtEl>
                                        <p:attrNameLst>
                                          <p:attrName>ppt_x</p:attrName>
                                        </p:attrNameLst>
                                      </p:cBhvr>
                                      <p:tavLst>
                                        <p:tav tm="0">
                                          <p:val>
                                            <p:strVal val="1+#ppt_w/2"/>
                                          </p:val>
                                        </p:tav>
                                        <p:tav tm="100000">
                                          <p:val>
                                            <p:strVal val="#ppt_x"/>
                                          </p:val>
                                        </p:tav>
                                      </p:tavLst>
                                    </p:anim>
                                    <p:anim calcmode="lin" valueType="num">
                                      <p:cBhvr additive="base">
                                        <p:cTn id="8" dur="500" fill="hold"/>
                                        <p:tgtEl>
                                          <p:spTgt spid="28369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 fill="hold" nodeType="clickEffect">
                                  <p:stCondLst>
                                    <p:cond delay="0"/>
                                  </p:stCondLst>
                                  <p:childTnLst>
                                    <p:set>
                                      <p:cBhvr>
                                        <p:cTn id="12" dur="1" fill="hold">
                                          <p:stCondLst>
                                            <p:cond delay="0"/>
                                          </p:stCondLst>
                                        </p:cTn>
                                        <p:tgtEl>
                                          <p:spTgt spid="283713"/>
                                        </p:tgtEl>
                                        <p:attrNameLst>
                                          <p:attrName>style.visibility</p:attrName>
                                        </p:attrNameLst>
                                      </p:cBhvr>
                                      <p:to>
                                        <p:strVal val="visible"/>
                                      </p:to>
                                    </p:set>
                                    <p:anim calcmode="lin" valueType="num">
                                      <p:cBhvr>
                                        <p:cTn id="13" dur="500" fill="hold"/>
                                        <p:tgtEl>
                                          <p:spTgt spid="283713"/>
                                        </p:tgtEl>
                                        <p:attrNameLst>
                                          <p:attrName>ppt_x</p:attrName>
                                        </p:attrNameLst>
                                      </p:cBhvr>
                                      <p:tavLst>
                                        <p:tav tm="0">
                                          <p:val>
                                            <p:strVal val="#ppt_x"/>
                                          </p:val>
                                        </p:tav>
                                        <p:tav tm="100000">
                                          <p:val>
                                            <p:strVal val="#ppt_x"/>
                                          </p:val>
                                        </p:tav>
                                      </p:tavLst>
                                    </p:anim>
                                    <p:anim calcmode="lin" valueType="num">
                                      <p:cBhvr>
                                        <p:cTn id="14" dur="500" fill="hold"/>
                                        <p:tgtEl>
                                          <p:spTgt spid="283713"/>
                                        </p:tgtEl>
                                        <p:attrNameLst>
                                          <p:attrName>ppt_y</p:attrName>
                                        </p:attrNameLst>
                                      </p:cBhvr>
                                      <p:tavLst>
                                        <p:tav tm="0">
                                          <p:val>
                                            <p:strVal val="#ppt_y-#ppt_h/2"/>
                                          </p:val>
                                        </p:tav>
                                        <p:tav tm="100000">
                                          <p:val>
                                            <p:strVal val="#ppt_y"/>
                                          </p:val>
                                        </p:tav>
                                      </p:tavLst>
                                    </p:anim>
                                    <p:anim calcmode="lin" valueType="num">
                                      <p:cBhvr>
                                        <p:cTn id="15" dur="500" fill="hold"/>
                                        <p:tgtEl>
                                          <p:spTgt spid="283713"/>
                                        </p:tgtEl>
                                        <p:attrNameLst>
                                          <p:attrName>ppt_w</p:attrName>
                                        </p:attrNameLst>
                                      </p:cBhvr>
                                      <p:tavLst>
                                        <p:tav tm="0">
                                          <p:val>
                                            <p:strVal val="#ppt_w"/>
                                          </p:val>
                                        </p:tav>
                                        <p:tav tm="100000">
                                          <p:val>
                                            <p:strVal val="#ppt_w"/>
                                          </p:val>
                                        </p:tav>
                                      </p:tavLst>
                                    </p:anim>
                                    <p:anim calcmode="lin" valueType="num">
                                      <p:cBhvr>
                                        <p:cTn id="16" dur="500" fill="hold"/>
                                        <p:tgtEl>
                                          <p:spTgt spid="283713"/>
                                        </p:tgtEl>
                                        <p:attrNameLst>
                                          <p:attrName>ppt_h</p:attrName>
                                        </p:attrNameLst>
                                      </p:cBhvr>
                                      <p:tavLst>
                                        <p:tav tm="0">
                                          <p:val>
                                            <p:fltVal val="0"/>
                                          </p:val>
                                        </p:tav>
                                        <p:tav tm="100000">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83720"/>
                                        </p:tgtEl>
                                        <p:attrNameLst>
                                          <p:attrName>style.visibility</p:attrName>
                                        </p:attrNameLst>
                                      </p:cBhvr>
                                      <p:to>
                                        <p:strVal val="visible"/>
                                      </p:to>
                                    </p:set>
                                    <p:animEffect transition="in" filter="dissolve">
                                      <p:cBhvr>
                                        <p:cTn id="21" dur="500"/>
                                        <p:tgtEl>
                                          <p:spTgt spid="28372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7" presetClass="entr" presetSubtype="1" fill="hold" nodeType="clickEffect">
                                  <p:stCondLst>
                                    <p:cond delay="0"/>
                                  </p:stCondLst>
                                  <p:childTnLst>
                                    <p:set>
                                      <p:cBhvr>
                                        <p:cTn id="25" dur="1" fill="hold">
                                          <p:stCondLst>
                                            <p:cond delay="0"/>
                                          </p:stCondLst>
                                        </p:cTn>
                                        <p:tgtEl>
                                          <p:spTgt spid="283714"/>
                                        </p:tgtEl>
                                        <p:attrNameLst>
                                          <p:attrName>style.visibility</p:attrName>
                                        </p:attrNameLst>
                                      </p:cBhvr>
                                      <p:to>
                                        <p:strVal val="visible"/>
                                      </p:to>
                                    </p:set>
                                    <p:anim calcmode="lin" valueType="num">
                                      <p:cBhvr>
                                        <p:cTn id="26" dur="500" fill="hold"/>
                                        <p:tgtEl>
                                          <p:spTgt spid="283714"/>
                                        </p:tgtEl>
                                        <p:attrNameLst>
                                          <p:attrName>ppt_x</p:attrName>
                                        </p:attrNameLst>
                                      </p:cBhvr>
                                      <p:tavLst>
                                        <p:tav tm="0">
                                          <p:val>
                                            <p:strVal val="#ppt_x"/>
                                          </p:val>
                                        </p:tav>
                                        <p:tav tm="100000">
                                          <p:val>
                                            <p:strVal val="#ppt_x"/>
                                          </p:val>
                                        </p:tav>
                                      </p:tavLst>
                                    </p:anim>
                                    <p:anim calcmode="lin" valueType="num">
                                      <p:cBhvr>
                                        <p:cTn id="27" dur="500" fill="hold"/>
                                        <p:tgtEl>
                                          <p:spTgt spid="283714"/>
                                        </p:tgtEl>
                                        <p:attrNameLst>
                                          <p:attrName>ppt_y</p:attrName>
                                        </p:attrNameLst>
                                      </p:cBhvr>
                                      <p:tavLst>
                                        <p:tav tm="0">
                                          <p:val>
                                            <p:strVal val="#ppt_y-#ppt_h/2"/>
                                          </p:val>
                                        </p:tav>
                                        <p:tav tm="100000">
                                          <p:val>
                                            <p:strVal val="#ppt_y"/>
                                          </p:val>
                                        </p:tav>
                                      </p:tavLst>
                                    </p:anim>
                                    <p:anim calcmode="lin" valueType="num">
                                      <p:cBhvr>
                                        <p:cTn id="28" dur="500" fill="hold"/>
                                        <p:tgtEl>
                                          <p:spTgt spid="283714"/>
                                        </p:tgtEl>
                                        <p:attrNameLst>
                                          <p:attrName>ppt_w</p:attrName>
                                        </p:attrNameLst>
                                      </p:cBhvr>
                                      <p:tavLst>
                                        <p:tav tm="0">
                                          <p:val>
                                            <p:strVal val="#ppt_w"/>
                                          </p:val>
                                        </p:tav>
                                        <p:tav tm="100000">
                                          <p:val>
                                            <p:strVal val="#ppt_w"/>
                                          </p:val>
                                        </p:tav>
                                      </p:tavLst>
                                    </p:anim>
                                    <p:anim calcmode="lin" valueType="num">
                                      <p:cBhvr>
                                        <p:cTn id="29" dur="500" fill="hold"/>
                                        <p:tgtEl>
                                          <p:spTgt spid="283714"/>
                                        </p:tgtEl>
                                        <p:attrNameLst>
                                          <p:attrName>ppt_h</p:attrName>
                                        </p:attrNameLst>
                                      </p:cBhvr>
                                      <p:tavLst>
                                        <p:tav tm="0">
                                          <p:val>
                                            <p:fltVal val="0"/>
                                          </p:val>
                                        </p:tav>
                                        <p:tav tm="100000">
                                          <p:val>
                                            <p:strVal val="#ppt_h"/>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283717"/>
                                        </p:tgtEl>
                                        <p:attrNameLst>
                                          <p:attrName>style.visibility</p:attrName>
                                        </p:attrNameLst>
                                      </p:cBhvr>
                                      <p:to>
                                        <p:strVal val="visible"/>
                                      </p:to>
                                    </p:set>
                                    <p:animEffect transition="in" filter="dissolve">
                                      <p:cBhvr>
                                        <p:cTn id="34" dur="500"/>
                                        <p:tgtEl>
                                          <p:spTgt spid="283717"/>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7" presetClass="entr" presetSubtype="1" fill="hold" nodeType="clickEffect">
                                  <p:stCondLst>
                                    <p:cond delay="0"/>
                                  </p:stCondLst>
                                  <p:childTnLst>
                                    <p:set>
                                      <p:cBhvr>
                                        <p:cTn id="38" dur="1" fill="hold">
                                          <p:stCondLst>
                                            <p:cond delay="0"/>
                                          </p:stCondLst>
                                        </p:cTn>
                                        <p:tgtEl>
                                          <p:spTgt spid="283715"/>
                                        </p:tgtEl>
                                        <p:attrNameLst>
                                          <p:attrName>style.visibility</p:attrName>
                                        </p:attrNameLst>
                                      </p:cBhvr>
                                      <p:to>
                                        <p:strVal val="visible"/>
                                      </p:to>
                                    </p:set>
                                    <p:anim calcmode="lin" valueType="num">
                                      <p:cBhvr>
                                        <p:cTn id="39" dur="500" fill="hold"/>
                                        <p:tgtEl>
                                          <p:spTgt spid="283715"/>
                                        </p:tgtEl>
                                        <p:attrNameLst>
                                          <p:attrName>ppt_x</p:attrName>
                                        </p:attrNameLst>
                                      </p:cBhvr>
                                      <p:tavLst>
                                        <p:tav tm="0">
                                          <p:val>
                                            <p:strVal val="#ppt_x"/>
                                          </p:val>
                                        </p:tav>
                                        <p:tav tm="100000">
                                          <p:val>
                                            <p:strVal val="#ppt_x"/>
                                          </p:val>
                                        </p:tav>
                                      </p:tavLst>
                                    </p:anim>
                                    <p:anim calcmode="lin" valueType="num">
                                      <p:cBhvr>
                                        <p:cTn id="40" dur="500" fill="hold"/>
                                        <p:tgtEl>
                                          <p:spTgt spid="283715"/>
                                        </p:tgtEl>
                                        <p:attrNameLst>
                                          <p:attrName>ppt_y</p:attrName>
                                        </p:attrNameLst>
                                      </p:cBhvr>
                                      <p:tavLst>
                                        <p:tav tm="0">
                                          <p:val>
                                            <p:strVal val="#ppt_y-#ppt_h/2"/>
                                          </p:val>
                                        </p:tav>
                                        <p:tav tm="100000">
                                          <p:val>
                                            <p:strVal val="#ppt_y"/>
                                          </p:val>
                                        </p:tav>
                                      </p:tavLst>
                                    </p:anim>
                                    <p:anim calcmode="lin" valueType="num">
                                      <p:cBhvr>
                                        <p:cTn id="41" dur="500" fill="hold"/>
                                        <p:tgtEl>
                                          <p:spTgt spid="283715"/>
                                        </p:tgtEl>
                                        <p:attrNameLst>
                                          <p:attrName>ppt_w</p:attrName>
                                        </p:attrNameLst>
                                      </p:cBhvr>
                                      <p:tavLst>
                                        <p:tav tm="0">
                                          <p:val>
                                            <p:strVal val="#ppt_w"/>
                                          </p:val>
                                        </p:tav>
                                        <p:tav tm="100000">
                                          <p:val>
                                            <p:strVal val="#ppt_w"/>
                                          </p:val>
                                        </p:tav>
                                      </p:tavLst>
                                    </p:anim>
                                    <p:anim calcmode="lin" valueType="num">
                                      <p:cBhvr>
                                        <p:cTn id="42" dur="500" fill="hold"/>
                                        <p:tgtEl>
                                          <p:spTgt spid="283715"/>
                                        </p:tgtEl>
                                        <p:attrNameLst>
                                          <p:attrName>ppt_h</p:attrName>
                                        </p:attrNameLst>
                                      </p:cBhvr>
                                      <p:tavLst>
                                        <p:tav tm="0">
                                          <p:val>
                                            <p:fltVal val="0"/>
                                          </p:val>
                                        </p:tav>
                                        <p:tav tm="100000">
                                          <p:val>
                                            <p:strVal val="#ppt_h"/>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83718"/>
                                        </p:tgtEl>
                                        <p:attrNameLst>
                                          <p:attrName>style.visibility</p:attrName>
                                        </p:attrNameLst>
                                      </p:cBhvr>
                                      <p:to>
                                        <p:strVal val="visible"/>
                                      </p:to>
                                    </p:set>
                                    <p:animEffect transition="in" filter="dissolve">
                                      <p:cBhvr>
                                        <p:cTn id="47" dur="500"/>
                                        <p:tgtEl>
                                          <p:spTgt spid="28371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7" presetClass="entr" presetSubtype="1" fill="hold" nodeType="clickEffect">
                                  <p:stCondLst>
                                    <p:cond delay="0"/>
                                  </p:stCondLst>
                                  <p:childTnLst>
                                    <p:set>
                                      <p:cBhvr>
                                        <p:cTn id="51" dur="1" fill="hold">
                                          <p:stCondLst>
                                            <p:cond delay="0"/>
                                          </p:stCondLst>
                                        </p:cTn>
                                        <p:tgtEl>
                                          <p:spTgt spid="283716"/>
                                        </p:tgtEl>
                                        <p:attrNameLst>
                                          <p:attrName>style.visibility</p:attrName>
                                        </p:attrNameLst>
                                      </p:cBhvr>
                                      <p:to>
                                        <p:strVal val="visible"/>
                                      </p:to>
                                    </p:set>
                                    <p:anim calcmode="lin" valueType="num">
                                      <p:cBhvr>
                                        <p:cTn id="52" dur="500" fill="hold"/>
                                        <p:tgtEl>
                                          <p:spTgt spid="283716"/>
                                        </p:tgtEl>
                                        <p:attrNameLst>
                                          <p:attrName>ppt_x</p:attrName>
                                        </p:attrNameLst>
                                      </p:cBhvr>
                                      <p:tavLst>
                                        <p:tav tm="0">
                                          <p:val>
                                            <p:strVal val="#ppt_x"/>
                                          </p:val>
                                        </p:tav>
                                        <p:tav tm="100000">
                                          <p:val>
                                            <p:strVal val="#ppt_x"/>
                                          </p:val>
                                        </p:tav>
                                      </p:tavLst>
                                    </p:anim>
                                    <p:anim calcmode="lin" valueType="num">
                                      <p:cBhvr>
                                        <p:cTn id="53" dur="500" fill="hold"/>
                                        <p:tgtEl>
                                          <p:spTgt spid="283716"/>
                                        </p:tgtEl>
                                        <p:attrNameLst>
                                          <p:attrName>ppt_y</p:attrName>
                                        </p:attrNameLst>
                                      </p:cBhvr>
                                      <p:tavLst>
                                        <p:tav tm="0">
                                          <p:val>
                                            <p:strVal val="#ppt_y-#ppt_h/2"/>
                                          </p:val>
                                        </p:tav>
                                        <p:tav tm="100000">
                                          <p:val>
                                            <p:strVal val="#ppt_y"/>
                                          </p:val>
                                        </p:tav>
                                      </p:tavLst>
                                    </p:anim>
                                    <p:anim calcmode="lin" valueType="num">
                                      <p:cBhvr>
                                        <p:cTn id="54" dur="500" fill="hold"/>
                                        <p:tgtEl>
                                          <p:spTgt spid="283716"/>
                                        </p:tgtEl>
                                        <p:attrNameLst>
                                          <p:attrName>ppt_w</p:attrName>
                                        </p:attrNameLst>
                                      </p:cBhvr>
                                      <p:tavLst>
                                        <p:tav tm="0">
                                          <p:val>
                                            <p:strVal val="#ppt_w"/>
                                          </p:val>
                                        </p:tav>
                                        <p:tav tm="100000">
                                          <p:val>
                                            <p:strVal val="#ppt_w"/>
                                          </p:val>
                                        </p:tav>
                                      </p:tavLst>
                                    </p:anim>
                                    <p:anim calcmode="lin" valueType="num">
                                      <p:cBhvr>
                                        <p:cTn id="55" dur="500" fill="hold"/>
                                        <p:tgtEl>
                                          <p:spTgt spid="283716"/>
                                        </p:tgtEl>
                                        <p:attrNameLst>
                                          <p:attrName>ppt_h</p:attrName>
                                        </p:attrNameLst>
                                      </p:cBhvr>
                                      <p:tavLst>
                                        <p:tav tm="0">
                                          <p:val>
                                            <p:fltVal val="0"/>
                                          </p:val>
                                        </p:tav>
                                        <p:tav tm="100000">
                                          <p:val>
                                            <p:strVal val="#ppt_h"/>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283719"/>
                                        </p:tgtEl>
                                        <p:attrNameLst>
                                          <p:attrName>style.visibility</p:attrName>
                                        </p:attrNameLst>
                                      </p:cBhvr>
                                      <p:to>
                                        <p:strVal val="visible"/>
                                      </p:to>
                                    </p:set>
                                    <p:animEffect transition="in" filter="dissolve">
                                      <p:cBhvr>
                                        <p:cTn id="60" dur="500"/>
                                        <p:tgtEl>
                                          <p:spTgt spid="2837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692" grpId="0" autoUpdateAnimBg="0"/>
      <p:bldP spid="283717" grpId="0" autoUpdateAnimBg="0"/>
      <p:bldP spid="283718" grpId="0" autoUpdateAnimBg="0"/>
      <p:bldP spid="283719" grpId="0" autoUpdateAnimBg="0"/>
      <p:bldP spid="283720"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fld id="{41703D42-8915-45DF-83DE-59355481DB95}" type="slidenum">
              <a:rPr lang="en-US" b="0" smtClean="0">
                <a:solidFill>
                  <a:srgbClr val="000000"/>
                </a:solidFill>
              </a:rPr>
              <a:pPr/>
              <a:t>14</a:t>
            </a:fld>
            <a:endParaRPr lang="en-US" b="0" smtClean="0">
              <a:solidFill>
                <a:srgbClr val="000000"/>
              </a:solidFill>
            </a:endParaRPr>
          </a:p>
        </p:txBody>
      </p:sp>
      <p:graphicFrame>
        <p:nvGraphicFramePr>
          <p:cNvPr id="13315" name="Object 2"/>
          <p:cNvGraphicFramePr>
            <a:graphicFrameLocks noChangeAspect="1"/>
          </p:cNvGraphicFramePr>
          <p:nvPr/>
        </p:nvGraphicFramePr>
        <p:xfrm>
          <a:off x="7165975" y="5595938"/>
          <a:ext cx="1455738" cy="706437"/>
        </p:xfrm>
        <a:graphic>
          <a:graphicData uri="http://schemas.openxmlformats.org/presentationml/2006/ole">
            <mc:AlternateContent xmlns:mc="http://schemas.openxmlformats.org/markup-compatibility/2006">
              <mc:Choice xmlns:v="urn:schemas-microsoft-com:vml" Requires="v">
                <p:oleObj spid="_x0000_s193012" name="Clip" r:id="rId4" imgW="5005388" imgH="1684338" progId="">
                  <p:embed/>
                </p:oleObj>
              </mc:Choice>
              <mc:Fallback>
                <p:oleObj name="Clip" r:id="rId4" imgW="5005388" imgH="1684338" progId="">
                  <p:embed/>
                  <p:pic>
                    <p:nvPicPr>
                      <p:cNvPr id="0" name="Picture 332"/>
                      <p:cNvPicPr>
                        <a:picLocks noChangeAspect="1" noChangeArrowheads="1"/>
                      </p:cNvPicPr>
                      <p:nvPr/>
                    </p:nvPicPr>
                    <p:blipFill>
                      <a:blip r:embed="rId5">
                        <a:extLst>
                          <a:ext uri="{28A0092B-C50C-407E-A947-70E740481C1C}">
                            <a14:useLocalDpi xmlns:a14="http://schemas.microsoft.com/office/drawing/2010/main" val="0"/>
                          </a:ext>
                        </a:extLst>
                      </a:blip>
                      <a:srcRect l="45164" r="1204"/>
                      <a:stretch>
                        <a:fillRect/>
                      </a:stretch>
                    </p:blipFill>
                    <p:spPr bwMode="auto">
                      <a:xfrm>
                        <a:off x="7165975" y="5595938"/>
                        <a:ext cx="1455738" cy="706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8307" name="Rectangle 3"/>
          <p:cNvSpPr>
            <a:spLocks noGrp="1" noChangeArrowheads="1"/>
          </p:cNvSpPr>
          <p:nvPr>
            <p:ph type="body" idx="1"/>
          </p:nvPr>
        </p:nvSpPr>
        <p:spPr>
          <a:xfrm>
            <a:off x="361950" y="990600"/>
            <a:ext cx="8491538" cy="4387850"/>
          </a:xfrm>
        </p:spPr>
        <p:txBody>
          <a:bodyPr lIns="84452" tIns="42967" rIns="84452" bIns="42967"/>
          <a:lstStyle/>
          <a:p>
            <a:pPr marL="342900" indent="-342900" defTabSz="841375">
              <a:lnSpc>
                <a:spcPct val="100000"/>
              </a:lnSpc>
              <a:spcBef>
                <a:spcPct val="0"/>
              </a:spcBef>
              <a:defRPr/>
            </a:pPr>
            <a:r>
              <a:rPr lang="en-US" sz="2800" dirty="0" smtClean="0">
                <a:latin typeface="Times New Roman" pitchFamily="18" charset="0"/>
              </a:rPr>
              <a:t>Applicable Appropriations:</a:t>
            </a:r>
          </a:p>
          <a:p>
            <a:pPr marL="342900" indent="-342900" defTabSz="841375">
              <a:lnSpc>
                <a:spcPct val="100000"/>
              </a:lnSpc>
              <a:spcBef>
                <a:spcPct val="0"/>
              </a:spcBef>
              <a:defRPr/>
            </a:pPr>
            <a:r>
              <a:rPr lang="en-US" sz="2000" dirty="0" smtClean="0">
                <a:latin typeface="Times New Roman" pitchFamily="18" charset="0"/>
              </a:rPr>
              <a:t>	</a:t>
            </a:r>
          </a:p>
          <a:p>
            <a:pPr marL="342900" indent="-342900" defTabSz="841375">
              <a:lnSpc>
                <a:spcPct val="100000"/>
              </a:lnSpc>
              <a:spcBef>
                <a:spcPct val="0"/>
              </a:spcBef>
              <a:defRPr/>
            </a:pPr>
            <a:endParaRPr lang="en-US" sz="2800" dirty="0" smtClean="0">
              <a:latin typeface="Times New Roman" pitchFamily="18" charset="0"/>
            </a:endParaRPr>
          </a:p>
          <a:p>
            <a:pPr marL="342900" indent="-342900" defTabSz="841375">
              <a:lnSpc>
                <a:spcPct val="100000"/>
              </a:lnSpc>
              <a:spcBef>
                <a:spcPct val="0"/>
              </a:spcBef>
              <a:defRPr/>
            </a:pPr>
            <a:r>
              <a:rPr lang="en-US" sz="2800" dirty="0" smtClean="0">
                <a:latin typeface="Times New Roman" pitchFamily="18" charset="0"/>
              </a:rPr>
              <a:t>Basic Budgeting Policy:</a:t>
            </a:r>
          </a:p>
          <a:p>
            <a:pPr marL="342900" indent="-342900" defTabSz="841375">
              <a:lnSpc>
                <a:spcPct val="100000"/>
              </a:lnSpc>
              <a:spcBef>
                <a:spcPct val="0"/>
              </a:spcBef>
              <a:defRPr/>
            </a:pPr>
            <a:r>
              <a:rPr lang="en-US" sz="2000" dirty="0" smtClean="0">
                <a:latin typeface="Times New Roman" pitchFamily="18" charset="0"/>
              </a:rPr>
              <a:t>	</a:t>
            </a:r>
            <a:r>
              <a:rPr lang="en-US" b="0" dirty="0" smtClean="0">
                <a:latin typeface="Times New Roman" pitchFamily="18" charset="0"/>
              </a:rPr>
              <a:t>Annual budget request must cover the </a:t>
            </a:r>
            <a:r>
              <a:rPr lang="en-US" b="0" i="1" u="sng" dirty="0" smtClean="0">
                <a:solidFill>
                  <a:srgbClr val="FF0000"/>
                </a:solidFill>
                <a:latin typeface="Times New Roman" pitchFamily="18" charset="0"/>
              </a:rPr>
              <a:t>total cost</a:t>
            </a:r>
            <a:r>
              <a:rPr lang="en-US" b="0" dirty="0" smtClean="0">
                <a:effectLst>
                  <a:outerShdw blurRad="38100" dist="38100" dir="2700000" algn="tl">
                    <a:srgbClr val="C0C0C0"/>
                  </a:outerShdw>
                </a:effectLst>
                <a:latin typeface="Times New Roman" pitchFamily="18" charset="0"/>
              </a:rPr>
              <a:t> </a:t>
            </a:r>
            <a:r>
              <a:rPr lang="en-US" b="0" dirty="0" smtClean="0">
                <a:latin typeface="Times New Roman" pitchFamily="18" charset="0"/>
              </a:rPr>
              <a:t>to deliver a given quantity of complete, militarily usable end items in a 12 month funded delivery period.</a:t>
            </a:r>
          </a:p>
          <a:p>
            <a:pPr marL="342900" indent="-342900" defTabSz="841375">
              <a:lnSpc>
                <a:spcPct val="100000"/>
              </a:lnSpc>
              <a:spcBef>
                <a:spcPct val="0"/>
              </a:spcBef>
              <a:defRPr/>
            </a:pPr>
            <a:endParaRPr lang="en-US" sz="2800" b="0" dirty="0" smtClean="0">
              <a:latin typeface="Times New Roman" pitchFamily="18" charset="0"/>
            </a:endParaRPr>
          </a:p>
          <a:p>
            <a:pPr marL="342900" indent="-342900" defTabSz="841375">
              <a:lnSpc>
                <a:spcPct val="100000"/>
              </a:lnSpc>
              <a:spcBef>
                <a:spcPct val="0"/>
              </a:spcBef>
              <a:defRPr/>
            </a:pPr>
            <a:r>
              <a:rPr lang="en-US" sz="2800" dirty="0" smtClean="0">
                <a:latin typeface="Times New Roman" pitchFamily="18" charset="0"/>
              </a:rPr>
              <a:t>Governing Concepts:</a:t>
            </a:r>
          </a:p>
          <a:p>
            <a:pPr marL="342900" indent="-342900" defTabSz="841375">
              <a:lnSpc>
                <a:spcPct val="100000"/>
              </a:lnSpc>
              <a:spcBef>
                <a:spcPct val="0"/>
              </a:spcBef>
              <a:defRPr/>
            </a:pPr>
            <a:r>
              <a:rPr lang="en-US" sz="2000" dirty="0" smtClean="0">
                <a:latin typeface="Times New Roman" pitchFamily="18" charset="0"/>
              </a:rPr>
              <a:t>	</a:t>
            </a:r>
            <a:r>
              <a:rPr lang="en-US" dirty="0" smtClean="0">
                <a:latin typeface="Times New Roman" pitchFamily="18" charset="0"/>
              </a:rPr>
              <a:t>- </a:t>
            </a:r>
            <a:r>
              <a:rPr lang="en-US" i="1" dirty="0" smtClean="0">
                <a:solidFill>
                  <a:srgbClr val="0000FF"/>
                </a:solidFill>
                <a:latin typeface="Times New Roman" pitchFamily="18" charset="0"/>
              </a:rPr>
              <a:t>Usable End Items</a:t>
            </a:r>
            <a:r>
              <a:rPr lang="en-US" i="1" dirty="0" smtClean="0">
                <a:latin typeface="Times New Roman" pitchFamily="18" charset="0"/>
              </a:rPr>
              <a:t> </a:t>
            </a:r>
            <a:r>
              <a:rPr lang="en-US" b="0" i="1" dirty="0" smtClean="0">
                <a:latin typeface="Times New Roman" pitchFamily="18" charset="0"/>
              </a:rPr>
              <a:t>-</a:t>
            </a:r>
            <a:r>
              <a:rPr lang="en-US" b="0" dirty="0" smtClean="0">
                <a:effectLst>
                  <a:outerShdw blurRad="38100" dist="38100" dir="2700000" algn="tl">
                    <a:srgbClr val="C0C0C0"/>
                  </a:outerShdw>
                </a:effectLst>
                <a:latin typeface="Times New Roman" pitchFamily="18" charset="0"/>
              </a:rPr>
              <a:t> </a:t>
            </a:r>
            <a:r>
              <a:rPr lang="en-US" b="0" dirty="0" smtClean="0">
                <a:latin typeface="Times New Roman" pitchFamily="18" charset="0"/>
              </a:rPr>
              <a:t>No piecemeal procurement of systems is permitted. </a:t>
            </a:r>
          </a:p>
          <a:p>
            <a:pPr marL="342900" indent="-342900" defTabSz="841375">
              <a:lnSpc>
                <a:spcPct val="100000"/>
              </a:lnSpc>
              <a:spcBef>
                <a:spcPct val="0"/>
              </a:spcBef>
              <a:defRPr/>
            </a:pPr>
            <a:r>
              <a:rPr lang="en-US" dirty="0" smtClean="0">
                <a:latin typeface="Times New Roman" pitchFamily="18" charset="0"/>
              </a:rPr>
              <a:t>	- </a:t>
            </a:r>
            <a:r>
              <a:rPr lang="en-US" i="1" dirty="0" smtClean="0">
                <a:solidFill>
                  <a:srgbClr val="0000FF"/>
                </a:solidFill>
                <a:latin typeface="Times New Roman" pitchFamily="18" charset="0"/>
              </a:rPr>
              <a:t>Funded Delivery Period</a:t>
            </a:r>
            <a:r>
              <a:rPr lang="en-US" dirty="0" smtClean="0">
                <a:latin typeface="Times New Roman" pitchFamily="18" charset="0"/>
              </a:rPr>
              <a:t> </a:t>
            </a:r>
            <a:r>
              <a:rPr lang="en-US" b="0" dirty="0" smtClean="0">
                <a:latin typeface="Times New Roman" pitchFamily="18" charset="0"/>
              </a:rPr>
              <a:t>- 12 month </a:t>
            </a:r>
          </a:p>
          <a:p>
            <a:pPr marL="342900" indent="-342900" defTabSz="841375">
              <a:lnSpc>
                <a:spcPct val="100000"/>
              </a:lnSpc>
              <a:spcBef>
                <a:spcPct val="0"/>
              </a:spcBef>
              <a:defRPr/>
            </a:pPr>
            <a:r>
              <a:rPr lang="en-US" b="0" dirty="0" smtClean="0">
                <a:latin typeface="Times New Roman" pitchFamily="18" charset="0"/>
              </a:rPr>
              <a:t>	period starting with </a:t>
            </a:r>
            <a:r>
              <a:rPr lang="en-US" b="0" u="sng" dirty="0" smtClean="0">
                <a:latin typeface="Times New Roman" pitchFamily="18" charset="0"/>
              </a:rPr>
              <a:t>delivery</a:t>
            </a:r>
            <a:r>
              <a:rPr lang="en-US" b="0" dirty="0" smtClean="0">
                <a:latin typeface="Times New Roman" pitchFamily="18" charset="0"/>
              </a:rPr>
              <a:t> of </a:t>
            </a:r>
          </a:p>
          <a:p>
            <a:pPr marL="342900" indent="-342900" defTabSz="841375">
              <a:lnSpc>
                <a:spcPct val="100000"/>
              </a:lnSpc>
              <a:spcBef>
                <a:spcPct val="0"/>
              </a:spcBef>
              <a:defRPr/>
            </a:pPr>
            <a:r>
              <a:rPr lang="en-US" b="0" dirty="0" smtClean="0">
                <a:latin typeface="Times New Roman" pitchFamily="18" charset="0"/>
              </a:rPr>
              <a:t>	first item.</a:t>
            </a:r>
          </a:p>
          <a:p>
            <a:pPr marL="342900" indent="-342900" defTabSz="841375">
              <a:lnSpc>
                <a:spcPct val="100000"/>
              </a:lnSpc>
              <a:spcBef>
                <a:spcPct val="0"/>
              </a:spcBef>
              <a:defRPr/>
            </a:pPr>
            <a:endParaRPr lang="en-US" b="0" dirty="0" smtClean="0">
              <a:latin typeface="Times New Roman" pitchFamily="18" charset="0"/>
            </a:endParaRPr>
          </a:p>
        </p:txBody>
      </p:sp>
      <p:graphicFrame>
        <p:nvGraphicFramePr>
          <p:cNvPr id="98308" name="Object 4"/>
          <p:cNvGraphicFramePr>
            <a:graphicFrameLocks noChangeAspect="1"/>
          </p:cNvGraphicFramePr>
          <p:nvPr/>
        </p:nvGraphicFramePr>
        <p:xfrm>
          <a:off x="6899275" y="5318125"/>
          <a:ext cx="1863725" cy="1311275"/>
        </p:xfrm>
        <a:graphic>
          <a:graphicData uri="http://schemas.openxmlformats.org/presentationml/2006/ole">
            <mc:AlternateContent xmlns:mc="http://schemas.openxmlformats.org/markup-compatibility/2006">
              <mc:Choice xmlns:v="urn:schemas-microsoft-com:vml" Requires="v">
                <p:oleObj spid="_x0000_s193013" name="Clip" r:id="rId6" imgW="1490472" imgH="1484986" progId="">
                  <p:embed/>
                </p:oleObj>
              </mc:Choice>
              <mc:Fallback>
                <p:oleObj name="Clip" r:id="rId6" imgW="1490472" imgH="1484986" progId="">
                  <p:embed/>
                  <p:pic>
                    <p:nvPicPr>
                      <p:cNvPr id="0" name="Picture 33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99275" y="5318125"/>
                        <a:ext cx="1863725" cy="1311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318" name="Rectangle 5"/>
          <p:cNvSpPr>
            <a:spLocks noGrp="1" noChangeArrowheads="1"/>
          </p:cNvSpPr>
          <p:nvPr>
            <p:ph type="title"/>
          </p:nvPr>
        </p:nvSpPr>
        <p:spPr>
          <a:xfrm>
            <a:off x="857250" y="228600"/>
            <a:ext cx="7205663" cy="692150"/>
          </a:xfrm>
          <a:noFill/>
        </p:spPr>
        <p:txBody>
          <a:bodyPr wrap="none" lIns="84452" tIns="42967" rIns="84452" bIns="42967" anchor="ctr"/>
          <a:lstStyle/>
          <a:p>
            <a:r>
              <a:rPr lang="en-US" dirty="0" smtClean="0">
                <a:solidFill>
                  <a:srgbClr val="0066CC"/>
                </a:solidFill>
              </a:rPr>
              <a:t>Full Funding Policy</a:t>
            </a:r>
          </a:p>
        </p:txBody>
      </p:sp>
      <p:sp>
        <p:nvSpPr>
          <p:cNvPr id="98311" name="Rectangle 7"/>
          <p:cNvSpPr>
            <a:spLocks noChangeArrowheads="1"/>
          </p:cNvSpPr>
          <p:nvPr/>
        </p:nvSpPr>
        <p:spPr bwMode="auto">
          <a:xfrm>
            <a:off x="361950" y="1143000"/>
            <a:ext cx="8491538" cy="438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4452" tIns="42967" rIns="84452" bIns="42967"/>
          <a:lstStyle/>
          <a:p>
            <a:pPr marL="342900" indent="-342900" defTabSz="841375" eaLnBrk="0" hangingPunct="0">
              <a:buSzPct val="75000"/>
              <a:buFont typeface="Monotype Sorts" pitchFamily="2" charset="2"/>
              <a:buNone/>
            </a:pPr>
            <a:endParaRPr lang="en-US" sz="2800" smtClean="0">
              <a:solidFill>
                <a:srgbClr val="000000"/>
              </a:solidFill>
              <a:latin typeface="Times New Roman" pitchFamily="18" charset="0"/>
            </a:endParaRPr>
          </a:p>
          <a:p>
            <a:pPr marL="342900" indent="-342900" defTabSz="841375" eaLnBrk="0" hangingPunct="0">
              <a:buSzPct val="75000"/>
              <a:buFont typeface="Monotype Sorts" pitchFamily="2" charset="2"/>
              <a:buNone/>
            </a:pPr>
            <a:r>
              <a:rPr lang="en-US" sz="2400" smtClean="0">
                <a:solidFill>
                  <a:srgbClr val="000000"/>
                </a:solidFill>
                <a:latin typeface="Times New Roman" pitchFamily="18" charset="0"/>
              </a:rPr>
              <a:t>	</a:t>
            </a:r>
            <a:r>
              <a:rPr lang="en-US" sz="2400" smtClean="0">
                <a:solidFill>
                  <a:srgbClr val="006600"/>
                </a:solidFill>
                <a:latin typeface="Times New Roman" pitchFamily="18" charset="0"/>
              </a:rPr>
              <a:t>Procurement and Military Construction</a:t>
            </a:r>
          </a:p>
        </p:txBody>
      </p:sp>
      <p:graphicFrame>
        <p:nvGraphicFramePr>
          <p:cNvPr id="174083" name="Object 3"/>
          <p:cNvGraphicFramePr>
            <a:graphicFrameLocks noChangeAspect="1"/>
          </p:cNvGraphicFramePr>
          <p:nvPr/>
        </p:nvGraphicFramePr>
        <p:xfrm>
          <a:off x="6681788" y="749300"/>
          <a:ext cx="2173287" cy="1371600"/>
        </p:xfrm>
        <a:graphic>
          <a:graphicData uri="http://schemas.openxmlformats.org/presentationml/2006/ole">
            <mc:AlternateContent xmlns:mc="http://schemas.openxmlformats.org/markup-compatibility/2006">
              <mc:Choice xmlns:v="urn:schemas-microsoft-com:vml" Requires="v">
                <p:oleObj spid="_x0000_s193014" name="Clip" r:id="rId8" imgW="5318125" imgH="3086100" progId="">
                  <p:embed/>
                </p:oleObj>
              </mc:Choice>
              <mc:Fallback>
                <p:oleObj name="Clip" r:id="rId8" imgW="5318125" imgH="3086100" progId="">
                  <p:embed/>
                  <p:pic>
                    <p:nvPicPr>
                      <p:cNvPr id="0" name="Picture 33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81788" y="749300"/>
                        <a:ext cx="2173287" cy="1371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14610457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8311"/>
                                        </p:tgtEl>
                                        <p:attrNameLst>
                                          <p:attrName>style.visibility</p:attrName>
                                        </p:attrNameLst>
                                      </p:cBhvr>
                                      <p:to>
                                        <p:strVal val="visible"/>
                                      </p:to>
                                    </p:set>
                                  </p:childTnLst>
                                </p:cTn>
                              </p:par>
                              <p:par>
                                <p:cTn id="7" presetID="2" presetClass="entr" presetSubtype="2" fill="hold" nodeType="withEffect">
                                  <p:stCondLst>
                                    <p:cond delay="0"/>
                                  </p:stCondLst>
                                  <p:childTnLst>
                                    <p:set>
                                      <p:cBhvr>
                                        <p:cTn id="8" dur="1" fill="hold">
                                          <p:stCondLst>
                                            <p:cond delay="0"/>
                                          </p:stCondLst>
                                        </p:cTn>
                                        <p:tgtEl>
                                          <p:spTgt spid="174083"/>
                                        </p:tgtEl>
                                        <p:attrNameLst>
                                          <p:attrName>style.visibility</p:attrName>
                                        </p:attrNameLst>
                                      </p:cBhvr>
                                      <p:to>
                                        <p:strVal val="visible"/>
                                      </p:to>
                                    </p:set>
                                    <p:anim calcmode="lin" valueType="num">
                                      <p:cBhvr additive="base">
                                        <p:cTn id="9" dur="500" fill="hold"/>
                                        <p:tgtEl>
                                          <p:spTgt spid="174083"/>
                                        </p:tgtEl>
                                        <p:attrNameLst>
                                          <p:attrName>ppt_x</p:attrName>
                                        </p:attrNameLst>
                                      </p:cBhvr>
                                      <p:tavLst>
                                        <p:tav tm="0">
                                          <p:val>
                                            <p:strVal val="1+#ppt_w/2"/>
                                          </p:val>
                                        </p:tav>
                                        <p:tav tm="100000">
                                          <p:val>
                                            <p:strVal val="#ppt_x"/>
                                          </p:val>
                                        </p:tav>
                                      </p:tavLst>
                                    </p:anim>
                                    <p:anim calcmode="lin" valueType="num">
                                      <p:cBhvr additive="base">
                                        <p:cTn id="10" dur="500" fill="hold"/>
                                        <p:tgtEl>
                                          <p:spTgt spid="174083"/>
                                        </p:tgtEl>
                                        <p:attrNameLst>
                                          <p:attrName>ppt_y</p:attrName>
                                        </p:attrNameLst>
                                      </p:cBhvr>
                                      <p:tavLst>
                                        <p:tav tm="0">
                                          <p:val>
                                            <p:strVal val="#ppt_y"/>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4" fill="hold" nodeType="clickEffect">
                                  <p:stCondLst>
                                    <p:cond delay="0"/>
                                  </p:stCondLst>
                                  <p:childTnLst>
                                    <p:set>
                                      <p:cBhvr>
                                        <p:cTn id="14" dur="1" fill="hold">
                                          <p:stCondLst>
                                            <p:cond delay="0"/>
                                          </p:stCondLst>
                                        </p:cTn>
                                        <p:tgtEl>
                                          <p:spTgt spid="98308"/>
                                        </p:tgtEl>
                                        <p:attrNameLst>
                                          <p:attrName>style.visibility</p:attrName>
                                        </p:attrNameLst>
                                      </p:cBhvr>
                                      <p:to>
                                        <p:strVal val="visible"/>
                                      </p:to>
                                    </p:set>
                                    <p:anim calcmode="lin" valueType="num">
                                      <p:cBhvr additive="base">
                                        <p:cTn id="15" dur="500" fill="hold"/>
                                        <p:tgtEl>
                                          <p:spTgt spid="98308"/>
                                        </p:tgtEl>
                                        <p:attrNameLst>
                                          <p:attrName>ppt_x</p:attrName>
                                        </p:attrNameLst>
                                      </p:cBhvr>
                                      <p:tavLst>
                                        <p:tav tm="0">
                                          <p:val>
                                            <p:strVal val="#ppt_x"/>
                                          </p:val>
                                        </p:tav>
                                        <p:tav tm="100000">
                                          <p:val>
                                            <p:strVal val="#ppt_x"/>
                                          </p:val>
                                        </p:tav>
                                      </p:tavLst>
                                    </p:anim>
                                    <p:anim calcmode="lin" valueType="num">
                                      <p:cBhvr additive="base">
                                        <p:cTn id="16" dur="500" fill="hold"/>
                                        <p:tgtEl>
                                          <p:spTgt spid="983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11"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0" name="Line 10"/>
          <p:cNvSpPr>
            <a:spLocks noChangeShapeType="1"/>
          </p:cNvSpPr>
          <p:nvPr/>
        </p:nvSpPr>
        <p:spPr bwMode="auto">
          <a:xfrm>
            <a:off x="7175500" y="1200150"/>
            <a:ext cx="0" cy="527685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51" name="Rectangle 11"/>
          <p:cNvSpPr>
            <a:spLocks noGrp="1" noChangeArrowheads="1"/>
          </p:cNvSpPr>
          <p:nvPr>
            <p:ph type="title"/>
          </p:nvPr>
        </p:nvSpPr>
        <p:spPr>
          <a:xfrm>
            <a:off x="685800" y="247650"/>
            <a:ext cx="7772400" cy="895350"/>
          </a:xfrm>
        </p:spPr>
        <p:txBody>
          <a:bodyPr/>
          <a:lstStyle/>
          <a:p>
            <a:r>
              <a:rPr lang="en-US" dirty="0">
                <a:solidFill>
                  <a:srgbClr val="0066CC"/>
                </a:solidFill>
              </a:rPr>
              <a:t>Funded Delivery Period</a:t>
            </a:r>
          </a:p>
        </p:txBody>
      </p:sp>
      <p:sp>
        <p:nvSpPr>
          <p:cNvPr id="471052" name="Rectangle 12"/>
          <p:cNvSpPr>
            <a:spLocks noChangeArrowheads="1"/>
          </p:cNvSpPr>
          <p:nvPr/>
        </p:nvSpPr>
        <p:spPr bwMode="auto">
          <a:xfrm>
            <a:off x="381000" y="1206500"/>
            <a:ext cx="8356600" cy="5238750"/>
          </a:xfrm>
          <a:prstGeom prst="rect">
            <a:avLst/>
          </a:prstGeom>
          <a:noFill/>
          <a:ln w="50800">
            <a:solidFill>
              <a:schemeClr val="tx1"/>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53" name="Line 13"/>
          <p:cNvSpPr>
            <a:spLocks noChangeShapeType="1"/>
          </p:cNvSpPr>
          <p:nvPr/>
        </p:nvSpPr>
        <p:spPr bwMode="auto">
          <a:xfrm>
            <a:off x="4191000" y="1219200"/>
            <a:ext cx="0" cy="524510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54" name="Line 14"/>
          <p:cNvSpPr>
            <a:spLocks noChangeShapeType="1"/>
          </p:cNvSpPr>
          <p:nvPr/>
        </p:nvSpPr>
        <p:spPr bwMode="auto">
          <a:xfrm>
            <a:off x="5715000" y="1219200"/>
            <a:ext cx="0" cy="5287963"/>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56" name="Line 16"/>
          <p:cNvSpPr>
            <a:spLocks noChangeShapeType="1"/>
          </p:cNvSpPr>
          <p:nvPr/>
        </p:nvSpPr>
        <p:spPr bwMode="auto">
          <a:xfrm>
            <a:off x="2667000" y="1219200"/>
            <a:ext cx="0" cy="5246688"/>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57" name="Rectangle 17"/>
          <p:cNvSpPr>
            <a:spLocks noChangeArrowheads="1"/>
          </p:cNvSpPr>
          <p:nvPr/>
        </p:nvSpPr>
        <p:spPr bwMode="auto">
          <a:xfrm>
            <a:off x="1346200" y="1270000"/>
            <a:ext cx="7797800" cy="3841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2200">
                <a:solidFill>
                  <a:schemeClr val="hlink"/>
                </a:solidFill>
              </a:rPr>
              <a:t>  FY1             FY 2	        FY 3	      FY 4	    FY 5</a:t>
            </a:r>
          </a:p>
        </p:txBody>
      </p:sp>
      <p:grpSp>
        <p:nvGrpSpPr>
          <p:cNvPr id="471113" name="Group 73"/>
          <p:cNvGrpSpPr>
            <a:grpSpLocks/>
          </p:cNvGrpSpPr>
          <p:nvPr/>
        </p:nvGrpSpPr>
        <p:grpSpPr bwMode="auto">
          <a:xfrm>
            <a:off x="4600575" y="5289550"/>
            <a:ext cx="3836988" cy="1077913"/>
            <a:chOff x="2898" y="3332"/>
            <a:chExt cx="2417" cy="679"/>
          </a:xfrm>
        </p:grpSpPr>
        <p:grpSp>
          <p:nvGrpSpPr>
            <p:cNvPr id="471111" name="Group 71"/>
            <p:cNvGrpSpPr>
              <a:grpSpLocks/>
            </p:cNvGrpSpPr>
            <p:nvPr/>
          </p:nvGrpSpPr>
          <p:grpSpPr bwMode="auto">
            <a:xfrm>
              <a:off x="2898" y="3332"/>
              <a:ext cx="2417" cy="679"/>
              <a:chOff x="2898" y="3332"/>
              <a:chExt cx="2417" cy="679"/>
            </a:xfrm>
          </p:grpSpPr>
          <p:sp>
            <p:nvSpPr>
              <p:cNvPr id="471042" name="Rectangle 2"/>
              <p:cNvSpPr>
                <a:spLocks noChangeArrowheads="1"/>
              </p:cNvSpPr>
              <p:nvPr/>
            </p:nvSpPr>
            <p:spPr bwMode="auto">
              <a:xfrm>
                <a:off x="4815" y="3352"/>
                <a:ext cx="443" cy="200"/>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71108" name="Group 68"/>
              <p:cNvGrpSpPr>
                <a:grpSpLocks/>
              </p:cNvGrpSpPr>
              <p:nvPr/>
            </p:nvGrpSpPr>
            <p:grpSpPr bwMode="auto">
              <a:xfrm>
                <a:off x="2898" y="3332"/>
                <a:ext cx="2417" cy="679"/>
                <a:chOff x="2898" y="3332"/>
                <a:chExt cx="2417" cy="679"/>
              </a:xfrm>
            </p:grpSpPr>
            <p:sp>
              <p:nvSpPr>
                <p:cNvPr id="471043" name="Rectangle 3"/>
                <p:cNvSpPr>
                  <a:spLocks noChangeArrowheads="1"/>
                </p:cNvSpPr>
                <p:nvPr/>
              </p:nvSpPr>
              <p:spPr bwMode="auto">
                <a:xfrm>
                  <a:off x="4774" y="3332"/>
                  <a:ext cx="541" cy="216"/>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1900"/>
                    <a:t> </a:t>
                  </a:r>
                  <a:r>
                    <a:rPr lang="en-US" sz="1800"/>
                    <a:t>8   10</a:t>
                  </a:r>
                  <a:endParaRPr lang="en-US" sz="1900"/>
                </a:p>
              </p:txBody>
            </p:sp>
            <p:sp>
              <p:nvSpPr>
                <p:cNvPr id="471065" name="AutoShape 25"/>
                <p:cNvSpPr>
                  <a:spLocks noChangeArrowheads="1"/>
                </p:cNvSpPr>
                <p:nvPr/>
              </p:nvSpPr>
              <p:spPr bwMode="auto">
                <a:xfrm>
                  <a:off x="2898" y="3385"/>
                  <a:ext cx="420" cy="240"/>
                </a:xfrm>
                <a:prstGeom prst="flowChartExtract">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67" name="Line 27"/>
                <p:cNvSpPr>
                  <a:spLocks noChangeShapeType="1"/>
                </p:cNvSpPr>
                <p:nvPr/>
              </p:nvSpPr>
              <p:spPr bwMode="auto">
                <a:xfrm flipV="1">
                  <a:off x="2998" y="3607"/>
                  <a:ext cx="2267" cy="6"/>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73" name="Text Box 33"/>
                <p:cNvSpPr txBox="1">
                  <a:spLocks noChangeArrowheads="1"/>
                </p:cNvSpPr>
                <p:nvPr/>
              </p:nvSpPr>
              <p:spPr bwMode="auto">
                <a:xfrm>
                  <a:off x="3356" y="3838"/>
                  <a:ext cx="130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00000"/>
                    </a:lnSpc>
                  </a:pPr>
                  <a:r>
                    <a:rPr lang="en-US" sz="1200"/>
                    <a:t>PRODUCTION LEAD TIME</a:t>
                  </a:r>
                </a:p>
              </p:txBody>
            </p:sp>
            <p:sp>
              <p:nvSpPr>
                <p:cNvPr id="471075" name="AutoShape 35"/>
                <p:cNvSpPr>
                  <a:spLocks/>
                </p:cNvSpPr>
                <p:nvPr/>
              </p:nvSpPr>
              <p:spPr bwMode="auto">
                <a:xfrm rot="16181184">
                  <a:off x="3999" y="2996"/>
                  <a:ext cx="154" cy="1483"/>
                </a:xfrm>
                <a:prstGeom prst="leftBrace">
                  <a:avLst>
                    <a:gd name="adj1" fmla="val 80249"/>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471070" name="Line 30"/>
            <p:cNvSpPr>
              <a:spLocks noChangeShapeType="1"/>
            </p:cNvSpPr>
            <p:nvPr/>
          </p:nvSpPr>
          <p:spPr bwMode="auto">
            <a:xfrm>
              <a:off x="5031" y="3350"/>
              <a:ext cx="0" cy="216"/>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71083" name="Text Box 43"/>
          <p:cNvSpPr txBox="1">
            <a:spLocks noChangeArrowheads="1"/>
          </p:cNvSpPr>
          <p:nvPr/>
        </p:nvSpPr>
        <p:spPr bwMode="auto">
          <a:xfrm>
            <a:off x="4525963" y="3038475"/>
            <a:ext cx="1673225"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100000"/>
              </a:lnSpc>
            </a:pPr>
            <a:r>
              <a:rPr lang="en-US" sz="1200">
                <a:solidFill>
                  <a:srgbClr val="0000FF"/>
                </a:solidFill>
              </a:rPr>
              <a:t>12 MONTHS</a:t>
            </a:r>
          </a:p>
          <a:p>
            <a:pPr algn="ctr">
              <a:lnSpc>
                <a:spcPct val="100000"/>
              </a:lnSpc>
            </a:pPr>
            <a:r>
              <a:rPr lang="en-US" sz="1200">
                <a:solidFill>
                  <a:srgbClr val="0000FF"/>
                </a:solidFill>
              </a:rPr>
              <a:t>FROM 1ST</a:t>
            </a:r>
          </a:p>
          <a:p>
            <a:pPr algn="ctr">
              <a:lnSpc>
                <a:spcPct val="100000"/>
              </a:lnSpc>
            </a:pPr>
            <a:r>
              <a:rPr lang="en-US" sz="1200">
                <a:solidFill>
                  <a:srgbClr val="0000FF"/>
                </a:solidFill>
              </a:rPr>
              <a:t>DELIVERY</a:t>
            </a:r>
          </a:p>
          <a:p>
            <a:pPr algn="ctr">
              <a:lnSpc>
                <a:spcPct val="100000"/>
              </a:lnSpc>
            </a:pPr>
            <a:r>
              <a:rPr lang="en-US" sz="1200">
                <a:solidFill>
                  <a:srgbClr val="0000FF"/>
                </a:solidFill>
              </a:rPr>
              <a:t>(FUNDED DELIVERY</a:t>
            </a:r>
          </a:p>
          <a:p>
            <a:pPr algn="ctr">
              <a:lnSpc>
                <a:spcPct val="100000"/>
              </a:lnSpc>
            </a:pPr>
            <a:r>
              <a:rPr lang="en-US" sz="1200">
                <a:solidFill>
                  <a:srgbClr val="0000FF"/>
                </a:solidFill>
              </a:rPr>
              <a:t> PERIOD)</a:t>
            </a:r>
          </a:p>
        </p:txBody>
      </p:sp>
      <p:sp>
        <p:nvSpPr>
          <p:cNvPr id="471086" name="Text Box 46"/>
          <p:cNvSpPr txBox="1">
            <a:spLocks noChangeArrowheads="1"/>
          </p:cNvSpPr>
          <p:nvPr/>
        </p:nvSpPr>
        <p:spPr bwMode="auto">
          <a:xfrm>
            <a:off x="6442075" y="4651375"/>
            <a:ext cx="1055688"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100000"/>
              </a:lnSpc>
            </a:pPr>
            <a:r>
              <a:rPr lang="en-US" sz="1200">
                <a:solidFill>
                  <a:srgbClr val="0000FF"/>
                </a:solidFill>
              </a:rPr>
              <a:t>12 MONTHS</a:t>
            </a:r>
          </a:p>
          <a:p>
            <a:pPr algn="ctr">
              <a:lnSpc>
                <a:spcPct val="100000"/>
              </a:lnSpc>
            </a:pPr>
            <a:r>
              <a:rPr lang="en-US" sz="1200">
                <a:solidFill>
                  <a:srgbClr val="0000FF"/>
                </a:solidFill>
              </a:rPr>
              <a:t>FROM 1ST</a:t>
            </a:r>
          </a:p>
          <a:p>
            <a:pPr algn="ctr">
              <a:lnSpc>
                <a:spcPct val="100000"/>
              </a:lnSpc>
            </a:pPr>
            <a:r>
              <a:rPr lang="en-US" sz="1200">
                <a:solidFill>
                  <a:srgbClr val="0000FF"/>
                </a:solidFill>
              </a:rPr>
              <a:t>DELIVERY</a:t>
            </a:r>
          </a:p>
        </p:txBody>
      </p:sp>
      <p:grpSp>
        <p:nvGrpSpPr>
          <p:cNvPr id="471110" name="Group 70"/>
          <p:cNvGrpSpPr>
            <a:grpSpLocks/>
          </p:cNvGrpSpPr>
          <p:nvPr/>
        </p:nvGrpSpPr>
        <p:grpSpPr bwMode="auto">
          <a:xfrm>
            <a:off x="3076575" y="3927475"/>
            <a:ext cx="4953000" cy="973138"/>
            <a:chOff x="1938" y="2474"/>
            <a:chExt cx="3120" cy="613"/>
          </a:xfrm>
        </p:grpSpPr>
        <p:grpSp>
          <p:nvGrpSpPr>
            <p:cNvPr id="471044" name="Group 4"/>
            <p:cNvGrpSpPr>
              <a:grpSpLocks/>
            </p:cNvGrpSpPr>
            <p:nvPr/>
          </p:nvGrpSpPr>
          <p:grpSpPr bwMode="auto">
            <a:xfrm>
              <a:off x="3895" y="2477"/>
              <a:ext cx="831" cy="186"/>
              <a:chOff x="3895" y="2477"/>
              <a:chExt cx="831" cy="186"/>
            </a:xfrm>
          </p:grpSpPr>
          <p:sp>
            <p:nvSpPr>
              <p:cNvPr id="471045" name="Rectangle 5"/>
              <p:cNvSpPr>
                <a:spLocks noChangeArrowheads="1"/>
              </p:cNvSpPr>
              <p:nvPr/>
            </p:nvSpPr>
            <p:spPr bwMode="auto">
              <a:xfrm>
                <a:off x="3895" y="2477"/>
                <a:ext cx="831" cy="181"/>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46" name="Line 6"/>
              <p:cNvSpPr>
                <a:spLocks noChangeShapeType="1"/>
              </p:cNvSpPr>
              <p:nvPr/>
            </p:nvSpPr>
            <p:spPr bwMode="auto">
              <a:xfrm>
                <a:off x="4097" y="2488"/>
                <a:ext cx="1" cy="17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47" name="Line 7"/>
              <p:cNvSpPr>
                <a:spLocks noChangeShapeType="1"/>
              </p:cNvSpPr>
              <p:nvPr/>
            </p:nvSpPr>
            <p:spPr bwMode="auto">
              <a:xfrm>
                <a:off x="4301" y="2488"/>
                <a:ext cx="1" cy="17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48" name="Line 8"/>
              <p:cNvSpPr>
                <a:spLocks noChangeShapeType="1"/>
              </p:cNvSpPr>
              <p:nvPr/>
            </p:nvSpPr>
            <p:spPr bwMode="auto">
              <a:xfrm>
                <a:off x="4517" y="2488"/>
                <a:ext cx="1" cy="17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71107" name="Group 67"/>
            <p:cNvGrpSpPr>
              <a:grpSpLocks/>
            </p:cNvGrpSpPr>
            <p:nvPr/>
          </p:nvGrpSpPr>
          <p:grpSpPr bwMode="auto">
            <a:xfrm>
              <a:off x="1938" y="2474"/>
              <a:ext cx="3120" cy="613"/>
              <a:chOff x="1938" y="2474"/>
              <a:chExt cx="3120" cy="613"/>
            </a:xfrm>
          </p:grpSpPr>
          <p:sp>
            <p:nvSpPr>
              <p:cNvPr id="471049" name="Rectangle 9"/>
              <p:cNvSpPr>
                <a:spLocks noChangeArrowheads="1"/>
              </p:cNvSpPr>
              <p:nvPr/>
            </p:nvSpPr>
            <p:spPr bwMode="auto">
              <a:xfrm>
                <a:off x="3895" y="2474"/>
                <a:ext cx="1163" cy="208"/>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1800"/>
                  <a:t>5   5    5   5</a:t>
                </a:r>
                <a:endParaRPr lang="en-US" sz="1900"/>
              </a:p>
            </p:txBody>
          </p:sp>
          <p:sp>
            <p:nvSpPr>
              <p:cNvPr id="471064" name="AutoShape 24"/>
              <p:cNvSpPr>
                <a:spLocks noChangeArrowheads="1"/>
              </p:cNvSpPr>
              <p:nvPr/>
            </p:nvSpPr>
            <p:spPr bwMode="auto">
              <a:xfrm>
                <a:off x="1938" y="2481"/>
                <a:ext cx="420" cy="240"/>
              </a:xfrm>
              <a:prstGeom prst="flowChartExtract">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66" name="Line 26"/>
              <p:cNvSpPr>
                <a:spLocks noChangeShapeType="1"/>
              </p:cNvSpPr>
              <p:nvPr/>
            </p:nvSpPr>
            <p:spPr bwMode="auto">
              <a:xfrm flipV="1">
                <a:off x="2142" y="2704"/>
                <a:ext cx="2608" cy="5"/>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72" name="Text Box 32"/>
              <p:cNvSpPr txBox="1">
                <a:spLocks noChangeArrowheads="1"/>
              </p:cNvSpPr>
              <p:nvPr/>
            </p:nvSpPr>
            <p:spPr bwMode="auto">
              <a:xfrm>
                <a:off x="2396" y="2914"/>
                <a:ext cx="130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00000"/>
                  </a:lnSpc>
                </a:pPr>
                <a:r>
                  <a:rPr lang="en-US" sz="1200"/>
                  <a:t>PRODUCTION LEAD TIME</a:t>
                </a:r>
              </a:p>
            </p:txBody>
          </p:sp>
          <p:sp>
            <p:nvSpPr>
              <p:cNvPr id="471082" name="AutoShape 42"/>
              <p:cNvSpPr>
                <a:spLocks/>
              </p:cNvSpPr>
              <p:nvPr/>
            </p:nvSpPr>
            <p:spPr bwMode="auto">
              <a:xfrm rot="16181184">
                <a:off x="3052" y="2062"/>
                <a:ext cx="155" cy="1515"/>
              </a:xfrm>
              <a:prstGeom prst="leftBrace">
                <a:avLst>
                  <a:gd name="adj1" fmla="val 81452"/>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87" name="AutoShape 47"/>
              <p:cNvSpPr>
                <a:spLocks/>
              </p:cNvSpPr>
              <p:nvPr/>
            </p:nvSpPr>
            <p:spPr bwMode="auto">
              <a:xfrm rot="16181184">
                <a:off x="4230" y="2395"/>
                <a:ext cx="179" cy="815"/>
              </a:xfrm>
              <a:prstGeom prst="leftBrace">
                <a:avLst>
                  <a:gd name="adj1" fmla="val 37942"/>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471089" name="Line 49"/>
          <p:cNvSpPr>
            <a:spLocks noChangeShapeType="1"/>
          </p:cNvSpPr>
          <p:nvPr/>
        </p:nvSpPr>
        <p:spPr bwMode="auto">
          <a:xfrm>
            <a:off x="1219200" y="1244600"/>
            <a:ext cx="0" cy="5246688"/>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90" name="Line 50"/>
          <p:cNvSpPr>
            <a:spLocks noChangeShapeType="1"/>
          </p:cNvSpPr>
          <p:nvPr/>
        </p:nvSpPr>
        <p:spPr bwMode="auto">
          <a:xfrm>
            <a:off x="381000" y="1663700"/>
            <a:ext cx="8331200"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91" name="Text Box 51"/>
          <p:cNvSpPr txBox="1">
            <a:spLocks noChangeArrowheads="1"/>
          </p:cNvSpPr>
          <p:nvPr/>
        </p:nvSpPr>
        <p:spPr bwMode="auto">
          <a:xfrm>
            <a:off x="415925" y="2360613"/>
            <a:ext cx="685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00000"/>
              </a:lnSpc>
            </a:pPr>
            <a:r>
              <a:rPr lang="en-US" sz="1400">
                <a:solidFill>
                  <a:schemeClr val="accent1"/>
                </a:solidFill>
              </a:rPr>
              <a:t>LOT 1</a:t>
            </a:r>
          </a:p>
        </p:txBody>
      </p:sp>
      <p:sp>
        <p:nvSpPr>
          <p:cNvPr id="471092" name="Text Box 52"/>
          <p:cNvSpPr txBox="1">
            <a:spLocks noChangeArrowheads="1"/>
          </p:cNvSpPr>
          <p:nvPr/>
        </p:nvSpPr>
        <p:spPr bwMode="auto">
          <a:xfrm>
            <a:off x="441325" y="3986213"/>
            <a:ext cx="685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00000"/>
              </a:lnSpc>
            </a:pPr>
            <a:r>
              <a:rPr lang="en-US" sz="1400">
                <a:solidFill>
                  <a:schemeClr val="accent1"/>
                </a:solidFill>
              </a:rPr>
              <a:t>LOT 2</a:t>
            </a:r>
          </a:p>
        </p:txBody>
      </p:sp>
      <p:sp>
        <p:nvSpPr>
          <p:cNvPr id="471093" name="Text Box 53"/>
          <p:cNvSpPr txBox="1">
            <a:spLocks noChangeArrowheads="1"/>
          </p:cNvSpPr>
          <p:nvPr/>
        </p:nvSpPr>
        <p:spPr bwMode="auto">
          <a:xfrm>
            <a:off x="466725" y="5548313"/>
            <a:ext cx="685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00000"/>
              </a:lnSpc>
            </a:pPr>
            <a:r>
              <a:rPr lang="en-US" sz="1400">
                <a:solidFill>
                  <a:schemeClr val="accent1"/>
                </a:solidFill>
              </a:rPr>
              <a:t>LOT 3</a:t>
            </a:r>
          </a:p>
        </p:txBody>
      </p:sp>
      <p:grpSp>
        <p:nvGrpSpPr>
          <p:cNvPr id="471112" name="Group 72"/>
          <p:cNvGrpSpPr>
            <a:grpSpLocks/>
          </p:cNvGrpSpPr>
          <p:nvPr/>
        </p:nvGrpSpPr>
        <p:grpSpPr bwMode="auto">
          <a:xfrm>
            <a:off x="1217613" y="1679575"/>
            <a:ext cx="4960937" cy="1658938"/>
            <a:chOff x="767" y="1058"/>
            <a:chExt cx="3125" cy="1045"/>
          </a:xfrm>
        </p:grpSpPr>
        <p:grpSp>
          <p:nvGrpSpPr>
            <p:cNvPr id="471109" name="Group 69"/>
            <p:cNvGrpSpPr>
              <a:grpSpLocks/>
            </p:cNvGrpSpPr>
            <p:nvPr/>
          </p:nvGrpSpPr>
          <p:grpSpPr bwMode="auto">
            <a:xfrm>
              <a:off x="767" y="1058"/>
              <a:ext cx="3125" cy="1045"/>
              <a:chOff x="767" y="1058"/>
              <a:chExt cx="3125" cy="1045"/>
            </a:xfrm>
          </p:grpSpPr>
          <p:sp>
            <p:nvSpPr>
              <p:cNvPr id="471059" name="Rectangle 19"/>
              <p:cNvSpPr>
                <a:spLocks noChangeArrowheads="1"/>
              </p:cNvSpPr>
              <p:nvPr/>
            </p:nvSpPr>
            <p:spPr bwMode="auto">
              <a:xfrm>
                <a:off x="2954" y="1410"/>
                <a:ext cx="849" cy="169"/>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71106" name="Group 66"/>
              <p:cNvGrpSpPr>
                <a:grpSpLocks/>
              </p:cNvGrpSpPr>
              <p:nvPr/>
            </p:nvGrpSpPr>
            <p:grpSpPr bwMode="auto">
              <a:xfrm>
                <a:off x="767" y="1058"/>
                <a:ext cx="3125" cy="1045"/>
                <a:chOff x="767" y="1058"/>
                <a:chExt cx="3125" cy="1045"/>
              </a:xfrm>
            </p:grpSpPr>
            <p:sp>
              <p:nvSpPr>
                <p:cNvPr id="471055" name="Line 15"/>
                <p:cNvSpPr>
                  <a:spLocks noChangeShapeType="1"/>
                </p:cNvSpPr>
                <p:nvPr/>
              </p:nvSpPr>
              <p:spPr bwMode="auto">
                <a:xfrm>
                  <a:off x="998" y="1665"/>
                  <a:ext cx="2835" cy="1"/>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58" name="AutoShape 18"/>
                <p:cNvSpPr>
                  <a:spLocks noChangeArrowheads="1"/>
                </p:cNvSpPr>
                <p:nvPr/>
              </p:nvSpPr>
              <p:spPr bwMode="auto">
                <a:xfrm>
                  <a:off x="917" y="1429"/>
                  <a:ext cx="420" cy="240"/>
                </a:xfrm>
                <a:prstGeom prst="flowChartExtract">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71" name="Text Box 31"/>
                <p:cNvSpPr txBox="1">
                  <a:spLocks noChangeArrowheads="1"/>
                </p:cNvSpPr>
                <p:nvPr/>
              </p:nvSpPr>
              <p:spPr bwMode="auto">
                <a:xfrm>
                  <a:off x="1308" y="1930"/>
                  <a:ext cx="130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00000"/>
                    </a:lnSpc>
                  </a:pPr>
                  <a:r>
                    <a:rPr lang="en-US" sz="1200"/>
                    <a:t>PRODUCTION LEAD TIME</a:t>
                  </a:r>
                </a:p>
              </p:txBody>
            </p:sp>
            <p:sp>
              <p:nvSpPr>
                <p:cNvPr id="471074" name="AutoShape 34"/>
                <p:cNvSpPr>
                  <a:spLocks/>
                </p:cNvSpPr>
                <p:nvPr/>
              </p:nvSpPr>
              <p:spPr bwMode="auto">
                <a:xfrm rot="16181184">
                  <a:off x="2058" y="1003"/>
                  <a:ext cx="153" cy="1571"/>
                </a:xfrm>
                <a:prstGeom prst="leftBrace">
                  <a:avLst>
                    <a:gd name="adj1" fmla="val 85566"/>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81" name="Text Box 41"/>
                <p:cNvSpPr txBox="1">
                  <a:spLocks noChangeArrowheads="1"/>
                </p:cNvSpPr>
                <p:nvPr/>
              </p:nvSpPr>
              <p:spPr bwMode="auto">
                <a:xfrm>
                  <a:off x="2870" y="1058"/>
                  <a:ext cx="102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100000"/>
                    </a:lnSpc>
                  </a:pPr>
                  <a:r>
                    <a:rPr lang="en-US" sz="1200"/>
                    <a:t>FUNDED DELIVERY</a:t>
                  </a:r>
                </a:p>
                <a:p>
                  <a:pPr algn="ctr">
                    <a:lnSpc>
                      <a:spcPct val="100000"/>
                    </a:lnSpc>
                  </a:pPr>
                  <a:r>
                    <a:rPr lang="en-US" sz="1200"/>
                    <a:t>SCHEDULE</a:t>
                  </a:r>
                </a:p>
              </p:txBody>
            </p:sp>
            <p:sp>
              <p:nvSpPr>
                <p:cNvPr id="471084" name="AutoShape 44"/>
                <p:cNvSpPr>
                  <a:spLocks/>
                </p:cNvSpPr>
                <p:nvPr/>
              </p:nvSpPr>
              <p:spPr bwMode="auto">
                <a:xfrm rot="16181184">
                  <a:off x="3312" y="1347"/>
                  <a:ext cx="162" cy="879"/>
                </a:xfrm>
                <a:prstGeom prst="leftBrace">
                  <a:avLst>
                    <a:gd name="adj1" fmla="val 45216"/>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100" name="Text Box 60"/>
                <p:cNvSpPr txBox="1">
                  <a:spLocks noChangeArrowheads="1"/>
                </p:cNvSpPr>
                <p:nvPr/>
              </p:nvSpPr>
              <p:spPr bwMode="auto">
                <a:xfrm>
                  <a:off x="767" y="1146"/>
                  <a:ext cx="748" cy="266"/>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1200"/>
                    <a:t>CONTRACT AWARD</a:t>
                  </a:r>
                </a:p>
              </p:txBody>
            </p:sp>
            <p:sp>
              <p:nvSpPr>
                <p:cNvPr id="471105" name="Rectangle 65"/>
                <p:cNvSpPr>
                  <a:spLocks noChangeArrowheads="1"/>
                </p:cNvSpPr>
                <p:nvPr/>
              </p:nvSpPr>
              <p:spPr bwMode="auto">
                <a:xfrm>
                  <a:off x="2850" y="1388"/>
                  <a:ext cx="1006" cy="216"/>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1900"/>
                    <a:t>  </a:t>
                  </a:r>
                  <a:r>
                    <a:rPr lang="en-US" sz="1800"/>
                    <a:t>2    2   3    3 </a:t>
                  </a:r>
                  <a:endParaRPr lang="en-US" sz="1900"/>
                </a:p>
              </p:txBody>
            </p:sp>
          </p:grpSp>
        </p:grpSp>
        <p:sp>
          <p:nvSpPr>
            <p:cNvPr id="471062" name="Line 22"/>
            <p:cNvSpPr>
              <a:spLocks noChangeShapeType="1"/>
            </p:cNvSpPr>
            <p:nvPr/>
          </p:nvSpPr>
          <p:spPr bwMode="auto">
            <a:xfrm>
              <a:off x="3166" y="1406"/>
              <a:ext cx="0" cy="177"/>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79" name="Line 39"/>
            <p:cNvSpPr>
              <a:spLocks noChangeShapeType="1"/>
            </p:cNvSpPr>
            <p:nvPr/>
          </p:nvSpPr>
          <p:spPr bwMode="auto">
            <a:xfrm>
              <a:off x="3600" y="1414"/>
              <a:ext cx="0" cy="161"/>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104" name="Line 64"/>
            <p:cNvSpPr>
              <a:spLocks noChangeShapeType="1"/>
            </p:cNvSpPr>
            <p:nvPr/>
          </p:nvSpPr>
          <p:spPr bwMode="auto">
            <a:xfrm>
              <a:off x="3382" y="1410"/>
              <a:ext cx="0" cy="177"/>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 name="Slide Number Placeholder 1"/>
          <p:cNvSpPr>
            <a:spLocks noGrp="1"/>
          </p:cNvSpPr>
          <p:nvPr>
            <p:ph type="sldNum" sz="quarter" idx="10"/>
          </p:nvPr>
        </p:nvSpPr>
        <p:spPr/>
        <p:txBody>
          <a:bodyPr/>
          <a:lstStyle/>
          <a:p>
            <a:pPr>
              <a:defRPr/>
            </a:pPr>
            <a:fld id="{D2C11CDF-2888-478B-A479-38F49037F60B}" type="slidenum">
              <a:rPr lang="en-US" smtClean="0">
                <a:solidFill>
                  <a:srgbClr val="000000"/>
                </a:solidFill>
              </a:rPr>
              <a:pPr>
                <a:defRPr/>
              </a:pPr>
              <a:t>15</a:t>
            </a:fld>
            <a:endParaRPr lang="en-US">
              <a:solidFill>
                <a:srgbClr val="000000"/>
              </a:solidFill>
            </a:endParaRPr>
          </a:p>
        </p:txBody>
      </p:sp>
    </p:spTree>
    <p:extLst>
      <p:ext uri="{BB962C8B-B14F-4D97-AF65-F5344CB8AC3E}">
        <p14:creationId xmlns:p14="http://schemas.microsoft.com/office/powerpoint/2010/main" val="10879057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471112"/>
                                        </p:tgtEl>
                                        <p:attrNameLst>
                                          <p:attrName>style.visibility</p:attrName>
                                        </p:attrNameLst>
                                      </p:cBhvr>
                                      <p:to>
                                        <p:strVal val="visible"/>
                                      </p:to>
                                    </p:set>
                                    <p:anim calcmode="lin" valueType="num">
                                      <p:cBhvr additive="base">
                                        <p:cTn id="7" dur="500" fill="hold"/>
                                        <p:tgtEl>
                                          <p:spTgt spid="471112"/>
                                        </p:tgtEl>
                                        <p:attrNameLst>
                                          <p:attrName>ppt_x</p:attrName>
                                        </p:attrNameLst>
                                      </p:cBhvr>
                                      <p:tavLst>
                                        <p:tav tm="0">
                                          <p:val>
                                            <p:strVal val="1+#ppt_w/2"/>
                                          </p:val>
                                        </p:tav>
                                        <p:tav tm="100000">
                                          <p:val>
                                            <p:strVal val="#ppt_x"/>
                                          </p:val>
                                        </p:tav>
                                      </p:tavLst>
                                    </p:anim>
                                    <p:anim calcmode="lin" valueType="num">
                                      <p:cBhvr additive="base">
                                        <p:cTn id="8" dur="500" fill="hold"/>
                                        <p:tgtEl>
                                          <p:spTgt spid="47111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471083"/>
                                        </p:tgtEl>
                                        <p:attrNameLst>
                                          <p:attrName>style.visibility</p:attrName>
                                        </p:attrNameLst>
                                      </p:cBhvr>
                                      <p:to>
                                        <p:strVal val="visible"/>
                                      </p:to>
                                    </p:set>
                                    <p:animEffect transition="in" filter="dissolve">
                                      <p:cBhvr>
                                        <p:cTn id="13" dur="500"/>
                                        <p:tgtEl>
                                          <p:spTgt spid="47108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2" fill="hold" nodeType="clickEffect">
                                  <p:stCondLst>
                                    <p:cond delay="0"/>
                                  </p:stCondLst>
                                  <p:childTnLst>
                                    <p:set>
                                      <p:cBhvr>
                                        <p:cTn id="17" dur="1" fill="hold">
                                          <p:stCondLst>
                                            <p:cond delay="0"/>
                                          </p:stCondLst>
                                        </p:cTn>
                                        <p:tgtEl>
                                          <p:spTgt spid="471110"/>
                                        </p:tgtEl>
                                        <p:attrNameLst>
                                          <p:attrName>style.visibility</p:attrName>
                                        </p:attrNameLst>
                                      </p:cBhvr>
                                      <p:to>
                                        <p:strVal val="visible"/>
                                      </p:to>
                                    </p:set>
                                    <p:anim calcmode="lin" valueType="num">
                                      <p:cBhvr additive="base">
                                        <p:cTn id="18" dur="500" fill="hold"/>
                                        <p:tgtEl>
                                          <p:spTgt spid="471110"/>
                                        </p:tgtEl>
                                        <p:attrNameLst>
                                          <p:attrName>ppt_x</p:attrName>
                                        </p:attrNameLst>
                                      </p:cBhvr>
                                      <p:tavLst>
                                        <p:tav tm="0">
                                          <p:val>
                                            <p:strVal val="1+#ppt_w/2"/>
                                          </p:val>
                                        </p:tav>
                                        <p:tav tm="100000">
                                          <p:val>
                                            <p:strVal val="#ppt_x"/>
                                          </p:val>
                                        </p:tav>
                                      </p:tavLst>
                                    </p:anim>
                                    <p:anim calcmode="lin" valueType="num">
                                      <p:cBhvr additive="base">
                                        <p:cTn id="19" dur="500" fill="hold"/>
                                        <p:tgtEl>
                                          <p:spTgt spid="471110"/>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471086"/>
                                        </p:tgtEl>
                                        <p:attrNameLst>
                                          <p:attrName>style.visibility</p:attrName>
                                        </p:attrNameLst>
                                      </p:cBhvr>
                                      <p:to>
                                        <p:strVal val="visible"/>
                                      </p:to>
                                    </p:set>
                                    <p:animEffect transition="in" filter="dissolve">
                                      <p:cBhvr>
                                        <p:cTn id="24" dur="500"/>
                                        <p:tgtEl>
                                          <p:spTgt spid="47108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2" fill="hold" nodeType="clickEffect">
                                  <p:stCondLst>
                                    <p:cond delay="0"/>
                                  </p:stCondLst>
                                  <p:childTnLst>
                                    <p:set>
                                      <p:cBhvr>
                                        <p:cTn id="28" dur="1" fill="hold">
                                          <p:stCondLst>
                                            <p:cond delay="0"/>
                                          </p:stCondLst>
                                        </p:cTn>
                                        <p:tgtEl>
                                          <p:spTgt spid="471113"/>
                                        </p:tgtEl>
                                        <p:attrNameLst>
                                          <p:attrName>style.visibility</p:attrName>
                                        </p:attrNameLst>
                                      </p:cBhvr>
                                      <p:to>
                                        <p:strVal val="visible"/>
                                      </p:to>
                                    </p:set>
                                    <p:anim calcmode="lin" valueType="num">
                                      <p:cBhvr additive="base">
                                        <p:cTn id="29" dur="500" fill="hold"/>
                                        <p:tgtEl>
                                          <p:spTgt spid="471113"/>
                                        </p:tgtEl>
                                        <p:attrNameLst>
                                          <p:attrName>ppt_x</p:attrName>
                                        </p:attrNameLst>
                                      </p:cBhvr>
                                      <p:tavLst>
                                        <p:tav tm="0">
                                          <p:val>
                                            <p:strVal val="1+#ppt_w/2"/>
                                          </p:val>
                                        </p:tav>
                                        <p:tav tm="100000">
                                          <p:val>
                                            <p:strVal val="#ppt_x"/>
                                          </p:val>
                                        </p:tav>
                                      </p:tavLst>
                                    </p:anim>
                                    <p:anim calcmode="lin" valueType="num">
                                      <p:cBhvr additive="base">
                                        <p:cTn id="30" dur="500" fill="hold"/>
                                        <p:tgtEl>
                                          <p:spTgt spid="4711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83" grpId="0" autoUpdateAnimBg="0"/>
      <p:bldP spid="471086"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p:cNvSpPr>
            <a:spLocks noGrp="1" noChangeArrowheads="1"/>
          </p:cNvSpPr>
          <p:nvPr>
            <p:ph type="title"/>
          </p:nvPr>
        </p:nvSpPr>
        <p:spPr>
          <a:xfrm>
            <a:off x="704850" y="228600"/>
            <a:ext cx="7772400" cy="781050"/>
          </a:xfrm>
        </p:spPr>
        <p:txBody>
          <a:bodyPr/>
          <a:lstStyle/>
          <a:p>
            <a:r>
              <a:rPr lang="en-US" dirty="0">
                <a:solidFill>
                  <a:srgbClr val="0066CC"/>
                </a:solidFill>
              </a:rPr>
              <a:t>Full Funding Policy</a:t>
            </a:r>
            <a:endParaRPr lang="en-US" b="0" dirty="0">
              <a:solidFill>
                <a:srgbClr val="0066CC"/>
              </a:solidFill>
            </a:endParaRPr>
          </a:p>
        </p:txBody>
      </p:sp>
      <p:sp>
        <p:nvSpPr>
          <p:cNvPr id="472067" name="Rectangle 3"/>
          <p:cNvSpPr>
            <a:spLocks noChangeArrowheads="1"/>
          </p:cNvSpPr>
          <p:nvPr/>
        </p:nvSpPr>
        <p:spPr bwMode="auto">
          <a:xfrm>
            <a:off x="381000" y="1219200"/>
            <a:ext cx="8521700" cy="5264150"/>
          </a:xfrm>
          <a:prstGeom prst="rect">
            <a:avLst/>
          </a:prstGeom>
          <a:noFill/>
          <a:ln w="50800">
            <a:solidFill>
              <a:schemeClr val="tx1"/>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68" name="Line 4"/>
          <p:cNvSpPr>
            <a:spLocks noChangeShapeType="1"/>
          </p:cNvSpPr>
          <p:nvPr/>
        </p:nvSpPr>
        <p:spPr bwMode="auto">
          <a:xfrm>
            <a:off x="4191000" y="1219200"/>
            <a:ext cx="0" cy="52451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69" name="Line 5"/>
          <p:cNvSpPr>
            <a:spLocks noChangeShapeType="1"/>
          </p:cNvSpPr>
          <p:nvPr/>
        </p:nvSpPr>
        <p:spPr bwMode="auto">
          <a:xfrm>
            <a:off x="5715000" y="1219200"/>
            <a:ext cx="0" cy="5287963"/>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70" name="Line 6"/>
          <p:cNvSpPr>
            <a:spLocks noChangeShapeType="1"/>
          </p:cNvSpPr>
          <p:nvPr/>
        </p:nvSpPr>
        <p:spPr bwMode="auto">
          <a:xfrm>
            <a:off x="7162800" y="1200150"/>
            <a:ext cx="0" cy="52768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71" name="Rectangle 7"/>
          <p:cNvSpPr>
            <a:spLocks noChangeArrowheads="1"/>
          </p:cNvSpPr>
          <p:nvPr/>
        </p:nvSpPr>
        <p:spPr bwMode="auto">
          <a:xfrm>
            <a:off x="533400" y="2971800"/>
            <a:ext cx="8382000" cy="358140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1800" dirty="0">
                <a:solidFill>
                  <a:schemeClr val="accent1"/>
                </a:solidFill>
              </a:rPr>
              <a:t>LOT 1</a:t>
            </a:r>
            <a:endParaRPr lang="en-US" sz="1900" dirty="0">
              <a:solidFill>
                <a:srgbClr val="FC0128"/>
              </a:solidFill>
            </a:endParaRPr>
          </a:p>
          <a:p>
            <a:pPr defTabSz="854075">
              <a:spcBef>
                <a:spcPct val="50000"/>
              </a:spcBef>
            </a:pPr>
            <a:r>
              <a:rPr lang="en-US" sz="1800" dirty="0"/>
              <a:t>10  ITEMS</a:t>
            </a:r>
          </a:p>
          <a:p>
            <a:pPr defTabSz="854075">
              <a:spcBef>
                <a:spcPct val="50000"/>
              </a:spcBef>
            </a:pPr>
            <a:endParaRPr lang="en-US" sz="1800" dirty="0"/>
          </a:p>
          <a:p>
            <a:pPr defTabSz="854075">
              <a:spcBef>
                <a:spcPct val="50000"/>
              </a:spcBef>
            </a:pPr>
            <a:r>
              <a:rPr lang="en-US" sz="1800" dirty="0"/>
              <a:t>Start Up Costs:</a:t>
            </a:r>
            <a:r>
              <a:rPr lang="en-US" sz="2000" dirty="0"/>
              <a:t>              $40K                $0K                $0K              $0K</a:t>
            </a:r>
          </a:p>
          <a:p>
            <a:pPr defTabSz="854075">
              <a:spcBef>
                <a:spcPct val="50000"/>
              </a:spcBef>
            </a:pPr>
            <a:r>
              <a:rPr lang="en-US" sz="1800" dirty="0"/>
              <a:t>Production Costs:</a:t>
            </a:r>
            <a:r>
              <a:rPr lang="en-US" sz="2000" dirty="0"/>
              <a:t>          $30K             $140K           $140K            $50K</a:t>
            </a:r>
          </a:p>
          <a:p>
            <a:pPr defTabSz="854075">
              <a:spcBef>
                <a:spcPct val="50000"/>
              </a:spcBef>
            </a:pPr>
            <a:r>
              <a:rPr lang="en-US" sz="2000" dirty="0"/>
              <a:t>                                      </a:t>
            </a:r>
            <a:r>
              <a:rPr lang="en-US" sz="2000" dirty="0">
                <a:solidFill>
                  <a:srgbClr val="0000FF"/>
                </a:solidFill>
              </a:rPr>
              <a:t>$70K             $140K           $140K            $50K</a:t>
            </a:r>
            <a:endParaRPr lang="en-US" sz="2000" dirty="0"/>
          </a:p>
          <a:p>
            <a:pPr defTabSz="854075">
              <a:spcBef>
                <a:spcPct val="50000"/>
              </a:spcBef>
            </a:pPr>
            <a:r>
              <a:rPr lang="en-US" sz="2000" dirty="0"/>
              <a:t>                                   </a:t>
            </a:r>
          </a:p>
          <a:p>
            <a:pPr defTabSz="854075">
              <a:spcBef>
                <a:spcPct val="50000"/>
              </a:spcBef>
            </a:pPr>
            <a:r>
              <a:rPr lang="en-US" sz="1800" dirty="0"/>
              <a:t>Budget Request:</a:t>
            </a:r>
            <a:endParaRPr lang="en-US" sz="2000" dirty="0"/>
          </a:p>
          <a:p>
            <a:pPr defTabSz="854075">
              <a:spcBef>
                <a:spcPct val="50000"/>
              </a:spcBef>
            </a:pPr>
            <a:endParaRPr lang="en-US" sz="1800" dirty="0"/>
          </a:p>
        </p:txBody>
      </p:sp>
      <p:sp>
        <p:nvSpPr>
          <p:cNvPr id="472077" name="Rectangle 13"/>
          <p:cNvSpPr>
            <a:spLocks noChangeArrowheads="1"/>
          </p:cNvSpPr>
          <p:nvPr/>
        </p:nvSpPr>
        <p:spPr bwMode="auto">
          <a:xfrm>
            <a:off x="4648200" y="5105400"/>
            <a:ext cx="990600" cy="3810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78" name="Rectangle 14"/>
          <p:cNvSpPr>
            <a:spLocks noChangeArrowheads="1"/>
          </p:cNvSpPr>
          <p:nvPr/>
        </p:nvSpPr>
        <p:spPr bwMode="auto">
          <a:xfrm>
            <a:off x="6134100" y="5105400"/>
            <a:ext cx="990600" cy="3810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79" name="Rectangle 15"/>
          <p:cNvSpPr>
            <a:spLocks noChangeArrowheads="1"/>
          </p:cNvSpPr>
          <p:nvPr/>
        </p:nvSpPr>
        <p:spPr bwMode="auto">
          <a:xfrm>
            <a:off x="7620000" y="5105400"/>
            <a:ext cx="990600" cy="3810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80" name="Line 16"/>
          <p:cNvSpPr>
            <a:spLocks noChangeShapeType="1"/>
          </p:cNvSpPr>
          <p:nvPr/>
        </p:nvSpPr>
        <p:spPr bwMode="auto">
          <a:xfrm flipH="1">
            <a:off x="3886200" y="5359400"/>
            <a:ext cx="762000" cy="4191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81" name="Line 17"/>
          <p:cNvSpPr>
            <a:spLocks noChangeShapeType="1"/>
          </p:cNvSpPr>
          <p:nvPr/>
        </p:nvSpPr>
        <p:spPr bwMode="auto">
          <a:xfrm flipH="1">
            <a:off x="4013200" y="5346700"/>
            <a:ext cx="2120900" cy="4953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82" name="Line 18"/>
          <p:cNvSpPr>
            <a:spLocks noChangeShapeType="1"/>
          </p:cNvSpPr>
          <p:nvPr/>
        </p:nvSpPr>
        <p:spPr bwMode="auto">
          <a:xfrm flipH="1">
            <a:off x="4076700" y="5334000"/>
            <a:ext cx="3543300" cy="6477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83" name="Rectangle 19"/>
          <p:cNvSpPr>
            <a:spLocks noChangeArrowheads="1"/>
          </p:cNvSpPr>
          <p:nvPr/>
        </p:nvSpPr>
        <p:spPr bwMode="auto">
          <a:xfrm>
            <a:off x="3073400" y="5835650"/>
            <a:ext cx="990600" cy="3810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84" name="Line 20"/>
          <p:cNvSpPr>
            <a:spLocks noChangeShapeType="1"/>
          </p:cNvSpPr>
          <p:nvPr/>
        </p:nvSpPr>
        <p:spPr bwMode="auto">
          <a:xfrm>
            <a:off x="2667000" y="1219200"/>
            <a:ext cx="0" cy="524668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85" name="Rectangle 21"/>
          <p:cNvSpPr>
            <a:spLocks noChangeArrowheads="1"/>
          </p:cNvSpPr>
          <p:nvPr/>
        </p:nvSpPr>
        <p:spPr bwMode="auto">
          <a:xfrm>
            <a:off x="2895600" y="1371600"/>
            <a:ext cx="5905500" cy="3841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2200">
                <a:solidFill>
                  <a:schemeClr val="hlink"/>
                </a:solidFill>
              </a:rPr>
              <a:t>  FY 1		FY 2	        FY 3	    FY 4</a:t>
            </a:r>
          </a:p>
        </p:txBody>
      </p:sp>
      <p:grpSp>
        <p:nvGrpSpPr>
          <p:cNvPr id="472093" name="Group 29"/>
          <p:cNvGrpSpPr>
            <a:grpSpLocks/>
          </p:cNvGrpSpPr>
          <p:nvPr/>
        </p:nvGrpSpPr>
        <p:grpSpPr bwMode="auto">
          <a:xfrm>
            <a:off x="3035300" y="2774950"/>
            <a:ext cx="5389563" cy="381000"/>
            <a:chOff x="1912" y="1748"/>
            <a:chExt cx="3395" cy="240"/>
          </a:xfrm>
        </p:grpSpPr>
        <p:grpSp>
          <p:nvGrpSpPr>
            <p:cNvPr id="472092" name="Group 28"/>
            <p:cNvGrpSpPr>
              <a:grpSpLocks/>
            </p:cNvGrpSpPr>
            <p:nvPr/>
          </p:nvGrpSpPr>
          <p:grpSpPr bwMode="auto">
            <a:xfrm>
              <a:off x="4041" y="1776"/>
              <a:ext cx="248" cy="189"/>
              <a:chOff x="4041" y="1776"/>
              <a:chExt cx="248" cy="189"/>
            </a:xfrm>
          </p:grpSpPr>
          <p:sp>
            <p:nvSpPr>
              <p:cNvPr id="472075" name="Line 11"/>
              <p:cNvSpPr>
                <a:spLocks noChangeShapeType="1"/>
              </p:cNvSpPr>
              <p:nvPr/>
            </p:nvSpPr>
            <p:spPr bwMode="auto">
              <a:xfrm>
                <a:off x="4041" y="1788"/>
                <a:ext cx="0" cy="177"/>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76" name="Line 12"/>
              <p:cNvSpPr>
                <a:spLocks noChangeShapeType="1"/>
              </p:cNvSpPr>
              <p:nvPr/>
            </p:nvSpPr>
            <p:spPr bwMode="auto">
              <a:xfrm>
                <a:off x="4289" y="1776"/>
                <a:ext cx="0" cy="177"/>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72090" name="Group 26"/>
            <p:cNvGrpSpPr>
              <a:grpSpLocks/>
            </p:cNvGrpSpPr>
            <p:nvPr/>
          </p:nvGrpSpPr>
          <p:grpSpPr bwMode="auto">
            <a:xfrm>
              <a:off x="1912" y="1748"/>
              <a:ext cx="3395" cy="240"/>
              <a:chOff x="1912" y="1748"/>
              <a:chExt cx="3395" cy="240"/>
            </a:xfrm>
          </p:grpSpPr>
          <p:sp>
            <p:nvSpPr>
              <p:cNvPr id="472072" name="Rectangle 8"/>
              <p:cNvSpPr>
                <a:spLocks noChangeArrowheads="1"/>
              </p:cNvSpPr>
              <p:nvPr/>
            </p:nvSpPr>
            <p:spPr bwMode="auto">
              <a:xfrm>
                <a:off x="3790" y="1771"/>
                <a:ext cx="1517" cy="216"/>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1900"/>
                  <a:t> </a:t>
                </a:r>
                <a:r>
                  <a:rPr lang="en-US" sz="1800"/>
                  <a:t>2    2    3    3</a:t>
                </a:r>
                <a:endParaRPr lang="en-US" sz="1900"/>
              </a:p>
            </p:txBody>
          </p:sp>
          <p:sp>
            <p:nvSpPr>
              <p:cNvPr id="472073" name="Line 9"/>
              <p:cNvSpPr>
                <a:spLocks noChangeShapeType="1"/>
              </p:cNvSpPr>
              <p:nvPr/>
            </p:nvSpPr>
            <p:spPr bwMode="auto">
              <a:xfrm flipV="1">
                <a:off x="2312" y="1984"/>
                <a:ext cx="2464" cy="4"/>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74" name="Rectangle 10"/>
              <p:cNvSpPr>
                <a:spLocks noChangeArrowheads="1"/>
              </p:cNvSpPr>
              <p:nvPr/>
            </p:nvSpPr>
            <p:spPr bwMode="auto">
              <a:xfrm>
                <a:off x="3804" y="1785"/>
                <a:ext cx="969" cy="168"/>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86" name="AutoShape 22"/>
              <p:cNvSpPr>
                <a:spLocks noChangeArrowheads="1"/>
              </p:cNvSpPr>
              <p:nvPr/>
            </p:nvSpPr>
            <p:spPr bwMode="auto">
              <a:xfrm>
                <a:off x="1912" y="1748"/>
                <a:ext cx="420" cy="240"/>
              </a:xfrm>
              <a:prstGeom prst="flowChartExtract">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472087" name="Line 23"/>
          <p:cNvSpPr>
            <a:spLocks noChangeShapeType="1"/>
          </p:cNvSpPr>
          <p:nvPr/>
        </p:nvSpPr>
        <p:spPr bwMode="auto">
          <a:xfrm>
            <a:off x="400050" y="1866900"/>
            <a:ext cx="847725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88" name="Rectangle 24"/>
          <p:cNvSpPr>
            <a:spLocks noChangeArrowheads="1"/>
          </p:cNvSpPr>
          <p:nvPr/>
        </p:nvSpPr>
        <p:spPr bwMode="auto">
          <a:xfrm>
            <a:off x="3048000" y="5105400"/>
            <a:ext cx="990600" cy="3810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89" name="Line 25"/>
          <p:cNvSpPr>
            <a:spLocks noChangeShapeType="1"/>
          </p:cNvSpPr>
          <p:nvPr/>
        </p:nvSpPr>
        <p:spPr bwMode="auto">
          <a:xfrm flipH="1">
            <a:off x="3594100" y="5486400"/>
            <a:ext cx="0" cy="3048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94" name="Oval 30"/>
          <p:cNvSpPr>
            <a:spLocks noChangeArrowheads="1"/>
          </p:cNvSpPr>
          <p:nvPr/>
        </p:nvSpPr>
        <p:spPr bwMode="auto">
          <a:xfrm>
            <a:off x="2770188" y="2352675"/>
            <a:ext cx="5210175" cy="1270000"/>
          </a:xfrm>
          <a:prstGeom prst="ellipse">
            <a:avLst/>
          </a:prstGeom>
          <a:noFill/>
          <a:ln w="57150">
            <a:solidFill>
              <a:srgbClr val="0000FF"/>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72095" name="Text Box 31"/>
          <p:cNvSpPr txBox="1">
            <a:spLocks noChangeArrowheads="1"/>
          </p:cNvSpPr>
          <p:nvPr/>
        </p:nvSpPr>
        <p:spPr bwMode="auto">
          <a:xfrm>
            <a:off x="3024188" y="5864503"/>
            <a:ext cx="864339" cy="36933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dirty="0">
                <a:solidFill>
                  <a:srgbClr val="FF0000"/>
                </a:solidFill>
              </a:rPr>
              <a:t>$400K</a:t>
            </a:r>
          </a:p>
        </p:txBody>
      </p:sp>
      <p:sp>
        <p:nvSpPr>
          <p:cNvPr id="2" name="Slide Number Placeholder 1"/>
          <p:cNvSpPr>
            <a:spLocks noGrp="1"/>
          </p:cNvSpPr>
          <p:nvPr>
            <p:ph type="sldNum" sz="quarter" idx="10"/>
          </p:nvPr>
        </p:nvSpPr>
        <p:spPr/>
        <p:txBody>
          <a:bodyPr/>
          <a:lstStyle/>
          <a:p>
            <a:pPr>
              <a:defRPr/>
            </a:pPr>
            <a:fld id="{D2C11CDF-2888-478B-A479-38F49037F60B}" type="slidenum">
              <a:rPr lang="en-US" smtClean="0">
                <a:solidFill>
                  <a:srgbClr val="000000"/>
                </a:solidFill>
              </a:rPr>
              <a:pPr>
                <a:defRPr/>
              </a:pPr>
              <a:t>16</a:t>
            </a:fld>
            <a:endParaRPr lang="en-US">
              <a:solidFill>
                <a:srgbClr val="000000"/>
              </a:solidFill>
            </a:endParaRPr>
          </a:p>
        </p:txBody>
      </p:sp>
    </p:spTree>
    <p:extLst>
      <p:ext uri="{BB962C8B-B14F-4D97-AF65-F5344CB8AC3E}">
        <p14:creationId xmlns:p14="http://schemas.microsoft.com/office/powerpoint/2010/main" val="36018084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472093"/>
                                        </p:tgtEl>
                                        <p:attrNameLst>
                                          <p:attrName>style.visibility</p:attrName>
                                        </p:attrNameLst>
                                      </p:cBhvr>
                                      <p:to>
                                        <p:strVal val="visible"/>
                                      </p:to>
                                    </p:set>
                                    <p:anim calcmode="lin" valueType="num">
                                      <p:cBhvr additive="base">
                                        <p:cTn id="7" dur="500" fill="hold"/>
                                        <p:tgtEl>
                                          <p:spTgt spid="472093"/>
                                        </p:tgtEl>
                                        <p:attrNameLst>
                                          <p:attrName>ppt_x</p:attrName>
                                        </p:attrNameLst>
                                      </p:cBhvr>
                                      <p:tavLst>
                                        <p:tav tm="0">
                                          <p:val>
                                            <p:strVal val="1+#ppt_w/2"/>
                                          </p:val>
                                        </p:tav>
                                        <p:tav tm="100000">
                                          <p:val>
                                            <p:strVal val="#ppt_x"/>
                                          </p:val>
                                        </p:tav>
                                      </p:tavLst>
                                    </p:anim>
                                    <p:anim calcmode="lin" valueType="num">
                                      <p:cBhvr additive="base">
                                        <p:cTn id="8" dur="500" fill="hold"/>
                                        <p:tgtEl>
                                          <p:spTgt spid="47209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472094"/>
                                        </p:tgtEl>
                                        <p:attrNameLst>
                                          <p:attrName>style.visibility</p:attrName>
                                        </p:attrNameLst>
                                      </p:cBhvr>
                                      <p:to>
                                        <p:strVal val="visible"/>
                                      </p:to>
                                    </p:set>
                                    <p:animEffect transition="in" filter="wipe(left)">
                                      <p:cBhvr>
                                        <p:cTn id="13" dur="500"/>
                                        <p:tgtEl>
                                          <p:spTgt spid="472094"/>
                                        </p:tgtEl>
                                      </p:cBhvr>
                                    </p:animEffect>
                                  </p:childTnLst>
                                </p:cTn>
                              </p:par>
                            </p:childTnLst>
                          </p:cTn>
                        </p:par>
                        <p:par>
                          <p:cTn id="14" fill="hold" nodeType="afterGroup">
                            <p:stCondLst>
                              <p:cond delay="500"/>
                            </p:stCondLst>
                            <p:childTnLst>
                              <p:par>
                                <p:cTn id="15" presetID="22" presetClass="entr" presetSubtype="1" fill="hold" grpId="0" nodeType="afterEffect">
                                  <p:stCondLst>
                                    <p:cond delay="1000"/>
                                  </p:stCondLst>
                                  <p:childTnLst>
                                    <p:set>
                                      <p:cBhvr>
                                        <p:cTn id="16" dur="1" fill="hold">
                                          <p:stCondLst>
                                            <p:cond delay="0"/>
                                          </p:stCondLst>
                                        </p:cTn>
                                        <p:tgtEl>
                                          <p:spTgt spid="472071">
                                            <p:txEl>
                                              <p:pRg st="0" end="0"/>
                                            </p:txEl>
                                          </p:spTgt>
                                        </p:tgtEl>
                                        <p:attrNameLst>
                                          <p:attrName>style.visibility</p:attrName>
                                        </p:attrNameLst>
                                      </p:cBhvr>
                                      <p:to>
                                        <p:strVal val="visible"/>
                                      </p:to>
                                    </p:set>
                                    <p:animEffect transition="in" filter="wipe(up)">
                                      <p:cBhvr>
                                        <p:cTn id="17" dur="500"/>
                                        <p:tgtEl>
                                          <p:spTgt spid="472071">
                                            <p:txEl>
                                              <p:pRg st="0" end="0"/>
                                            </p:txEl>
                                          </p:spTgt>
                                        </p:tgtEl>
                                      </p:cBhvr>
                                    </p:animEffect>
                                  </p:childTnLst>
                                </p:cTn>
                              </p:par>
                            </p:childTnLst>
                          </p:cTn>
                        </p:par>
                        <p:par>
                          <p:cTn id="18" fill="hold" nodeType="afterGroup">
                            <p:stCondLst>
                              <p:cond delay="2000"/>
                            </p:stCondLst>
                            <p:childTnLst>
                              <p:par>
                                <p:cTn id="19" presetID="22" presetClass="entr" presetSubtype="1" fill="hold" grpId="0" nodeType="afterEffect">
                                  <p:stCondLst>
                                    <p:cond delay="1000"/>
                                  </p:stCondLst>
                                  <p:childTnLst>
                                    <p:set>
                                      <p:cBhvr>
                                        <p:cTn id="20" dur="1" fill="hold">
                                          <p:stCondLst>
                                            <p:cond delay="0"/>
                                          </p:stCondLst>
                                        </p:cTn>
                                        <p:tgtEl>
                                          <p:spTgt spid="472071">
                                            <p:txEl>
                                              <p:pRg st="1" end="1"/>
                                            </p:txEl>
                                          </p:spTgt>
                                        </p:tgtEl>
                                        <p:attrNameLst>
                                          <p:attrName>style.visibility</p:attrName>
                                        </p:attrNameLst>
                                      </p:cBhvr>
                                      <p:to>
                                        <p:strVal val="visible"/>
                                      </p:to>
                                    </p:set>
                                    <p:animEffect transition="in" filter="wipe(up)">
                                      <p:cBhvr>
                                        <p:cTn id="21" dur="500"/>
                                        <p:tgtEl>
                                          <p:spTgt spid="472071">
                                            <p:txEl>
                                              <p:pRg st="1" end="1"/>
                                            </p:txEl>
                                          </p:spTgt>
                                        </p:tgtEl>
                                      </p:cBhvr>
                                    </p:animEffect>
                                  </p:childTnLst>
                                </p:cTn>
                              </p:par>
                            </p:childTnLst>
                          </p:cTn>
                        </p:par>
                        <p:par>
                          <p:cTn id="22" fill="hold" nodeType="afterGroup">
                            <p:stCondLst>
                              <p:cond delay="3500"/>
                            </p:stCondLst>
                            <p:childTnLst>
                              <p:par>
                                <p:cTn id="23" presetID="22" presetClass="entr" presetSubtype="1" fill="hold" grpId="0" nodeType="afterEffect">
                                  <p:stCondLst>
                                    <p:cond delay="1000"/>
                                  </p:stCondLst>
                                  <p:childTnLst>
                                    <p:set>
                                      <p:cBhvr>
                                        <p:cTn id="24" dur="1" fill="hold">
                                          <p:stCondLst>
                                            <p:cond delay="0"/>
                                          </p:stCondLst>
                                        </p:cTn>
                                        <p:tgtEl>
                                          <p:spTgt spid="472071">
                                            <p:txEl>
                                              <p:pRg st="3" end="3"/>
                                            </p:txEl>
                                          </p:spTgt>
                                        </p:tgtEl>
                                        <p:attrNameLst>
                                          <p:attrName>style.visibility</p:attrName>
                                        </p:attrNameLst>
                                      </p:cBhvr>
                                      <p:to>
                                        <p:strVal val="visible"/>
                                      </p:to>
                                    </p:set>
                                    <p:animEffect transition="in" filter="wipe(up)">
                                      <p:cBhvr>
                                        <p:cTn id="25" dur="500"/>
                                        <p:tgtEl>
                                          <p:spTgt spid="472071">
                                            <p:txEl>
                                              <p:pRg st="3" end="3"/>
                                            </p:txEl>
                                          </p:spTgt>
                                        </p:tgtEl>
                                      </p:cBhvr>
                                    </p:animEffect>
                                  </p:childTnLst>
                                </p:cTn>
                              </p:par>
                            </p:childTnLst>
                          </p:cTn>
                        </p:par>
                        <p:par>
                          <p:cTn id="26" fill="hold" nodeType="afterGroup">
                            <p:stCondLst>
                              <p:cond delay="5000"/>
                            </p:stCondLst>
                            <p:childTnLst>
                              <p:par>
                                <p:cTn id="27" presetID="22" presetClass="entr" presetSubtype="1" fill="hold" grpId="0" nodeType="afterEffect">
                                  <p:stCondLst>
                                    <p:cond delay="1000"/>
                                  </p:stCondLst>
                                  <p:childTnLst>
                                    <p:set>
                                      <p:cBhvr>
                                        <p:cTn id="28" dur="1" fill="hold">
                                          <p:stCondLst>
                                            <p:cond delay="0"/>
                                          </p:stCondLst>
                                        </p:cTn>
                                        <p:tgtEl>
                                          <p:spTgt spid="472071">
                                            <p:txEl>
                                              <p:pRg st="4" end="4"/>
                                            </p:txEl>
                                          </p:spTgt>
                                        </p:tgtEl>
                                        <p:attrNameLst>
                                          <p:attrName>style.visibility</p:attrName>
                                        </p:attrNameLst>
                                      </p:cBhvr>
                                      <p:to>
                                        <p:strVal val="visible"/>
                                      </p:to>
                                    </p:set>
                                    <p:animEffect transition="in" filter="wipe(up)">
                                      <p:cBhvr>
                                        <p:cTn id="29" dur="500"/>
                                        <p:tgtEl>
                                          <p:spTgt spid="472071">
                                            <p:txEl>
                                              <p:pRg st="4" end="4"/>
                                            </p:txEl>
                                          </p:spTgt>
                                        </p:tgtEl>
                                      </p:cBhvr>
                                    </p:animEffect>
                                  </p:childTnLst>
                                </p:cTn>
                              </p:par>
                            </p:childTnLst>
                          </p:cTn>
                        </p:par>
                        <p:par>
                          <p:cTn id="30" fill="hold" nodeType="afterGroup">
                            <p:stCondLst>
                              <p:cond delay="6500"/>
                            </p:stCondLst>
                            <p:childTnLst>
                              <p:par>
                                <p:cTn id="31" presetID="22" presetClass="entr" presetSubtype="1" fill="hold" grpId="0" nodeType="afterEffect">
                                  <p:stCondLst>
                                    <p:cond delay="1000"/>
                                  </p:stCondLst>
                                  <p:childTnLst>
                                    <p:set>
                                      <p:cBhvr>
                                        <p:cTn id="32" dur="1" fill="hold">
                                          <p:stCondLst>
                                            <p:cond delay="0"/>
                                          </p:stCondLst>
                                        </p:cTn>
                                        <p:tgtEl>
                                          <p:spTgt spid="472071">
                                            <p:txEl>
                                              <p:pRg st="5" end="5"/>
                                            </p:txEl>
                                          </p:spTgt>
                                        </p:tgtEl>
                                        <p:attrNameLst>
                                          <p:attrName>style.visibility</p:attrName>
                                        </p:attrNameLst>
                                      </p:cBhvr>
                                      <p:to>
                                        <p:strVal val="visible"/>
                                      </p:to>
                                    </p:set>
                                    <p:animEffect transition="in" filter="wipe(up)">
                                      <p:cBhvr>
                                        <p:cTn id="33" dur="500"/>
                                        <p:tgtEl>
                                          <p:spTgt spid="472071">
                                            <p:txEl>
                                              <p:pRg st="5" end="5"/>
                                            </p:txEl>
                                          </p:spTgt>
                                        </p:tgtEl>
                                      </p:cBhvr>
                                    </p:animEffect>
                                  </p:childTnLst>
                                </p:cTn>
                              </p:par>
                            </p:childTnLst>
                          </p:cTn>
                        </p:par>
                        <p:par>
                          <p:cTn id="34" fill="hold" nodeType="afterGroup">
                            <p:stCondLst>
                              <p:cond delay="8000"/>
                            </p:stCondLst>
                            <p:childTnLst>
                              <p:par>
                                <p:cTn id="35" presetID="22" presetClass="entr" presetSubtype="1" fill="hold" grpId="0" nodeType="afterEffect">
                                  <p:stCondLst>
                                    <p:cond delay="1000"/>
                                  </p:stCondLst>
                                  <p:childTnLst>
                                    <p:set>
                                      <p:cBhvr>
                                        <p:cTn id="36" dur="1" fill="hold">
                                          <p:stCondLst>
                                            <p:cond delay="0"/>
                                          </p:stCondLst>
                                        </p:cTn>
                                        <p:tgtEl>
                                          <p:spTgt spid="472071">
                                            <p:txEl>
                                              <p:pRg st="6" end="6"/>
                                            </p:txEl>
                                          </p:spTgt>
                                        </p:tgtEl>
                                        <p:attrNameLst>
                                          <p:attrName>style.visibility</p:attrName>
                                        </p:attrNameLst>
                                      </p:cBhvr>
                                      <p:to>
                                        <p:strVal val="visible"/>
                                      </p:to>
                                    </p:set>
                                    <p:animEffect transition="in" filter="wipe(up)">
                                      <p:cBhvr>
                                        <p:cTn id="37" dur="500"/>
                                        <p:tgtEl>
                                          <p:spTgt spid="472071">
                                            <p:txEl>
                                              <p:pRg st="6" end="6"/>
                                            </p:txEl>
                                          </p:spTgt>
                                        </p:tgtEl>
                                      </p:cBhvr>
                                    </p:animEffect>
                                  </p:childTnLst>
                                </p:cTn>
                              </p:par>
                            </p:childTnLst>
                          </p:cTn>
                        </p:par>
                        <p:par>
                          <p:cTn id="38" fill="hold" nodeType="afterGroup">
                            <p:stCondLst>
                              <p:cond delay="9500"/>
                            </p:stCondLst>
                            <p:childTnLst>
                              <p:par>
                                <p:cTn id="39" presetID="22" presetClass="entr" presetSubtype="1" fill="hold" grpId="0" nodeType="afterEffect">
                                  <p:stCondLst>
                                    <p:cond delay="1000"/>
                                  </p:stCondLst>
                                  <p:childTnLst>
                                    <p:set>
                                      <p:cBhvr>
                                        <p:cTn id="40" dur="1" fill="hold">
                                          <p:stCondLst>
                                            <p:cond delay="0"/>
                                          </p:stCondLst>
                                        </p:cTn>
                                        <p:tgtEl>
                                          <p:spTgt spid="472071">
                                            <p:txEl>
                                              <p:pRg st="7" end="7"/>
                                            </p:txEl>
                                          </p:spTgt>
                                        </p:tgtEl>
                                        <p:attrNameLst>
                                          <p:attrName>style.visibility</p:attrName>
                                        </p:attrNameLst>
                                      </p:cBhvr>
                                      <p:to>
                                        <p:strVal val="visible"/>
                                      </p:to>
                                    </p:set>
                                    <p:animEffect transition="in" filter="wipe(up)">
                                      <p:cBhvr>
                                        <p:cTn id="41" dur="500"/>
                                        <p:tgtEl>
                                          <p:spTgt spid="472071">
                                            <p:txEl>
                                              <p:pRg st="7" end="7"/>
                                            </p:txEl>
                                          </p:spTgt>
                                        </p:tgtEl>
                                      </p:cBhvr>
                                    </p:animEffect>
                                  </p:childTnLst>
                                </p:cTn>
                              </p:par>
                            </p:childTnLst>
                          </p:cTn>
                        </p:par>
                        <p:par>
                          <p:cTn id="42" fill="hold" nodeType="afterGroup">
                            <p:stCondLst>
                              <p:cond delay="11000"/>
                            </p:stCondLst>
                            <p:childTnLst>
                              <p:par>
                                <p:cTn id="43" presetID="17" presetClass="entr" presetSubtype="1" fill="hold" grpId="0" nodeType="afterEffect">
                                  <p:stCondLst>
                                    <p:cond delay="1000"/>
                                  </p:stCondLst>
                                  <p:childTnLst>
                                    <p:set>
                                      <p:cBhvr>
                                        <p:cTn id="44" dur="1" fill="hold">
                                          <p:stCondLst>
                                            <p:cond delay="0"/>
                                          </p:stCondLst>
                                        </p:cTn>
                                        <p:tgtEl>
                                          <p:spTgt spid="472089"/>
                                        </p:tgtEl>
                                        <p:attrNameLst>
                                          <p:attrName>style.visibility</p:attrName>
                                        </p:attrNameLst>
                                      </p:cBhvr>
                                      <p:to>
                                        <p:strVal val="visible"/>
                                      </p:to>
                                    </p:set>
                                    <p:anim calcmode="lin" valueType="num">
                                      <p:cBhvr>
                                        <p:cTn id="45" dur="500" fill="hold"/>
                                        <p:tgtEl>
                                          <p:spTgt spid="472089"/>
                                        </p:tgtEl>
                                        <p:attrNameLst>
                                          <p:attrName>ppt_x</p:attrName>
                                        </p:attrNameLst>
                                      </p:cBhvr>
                                      <p:tavLst>
                                        <p:tav tm="0">
                                          <p:val>
                                            <p:strVal val="#ppt_x"/>
                                          </p:val>
                                        </p:tav>
                                        <p:tav tm="100000">
                                          <p:val>
                                            <p:strVal val="#ppt_x"/>
                                          </p:val>
                                        </p:tav>
                                      </p:tavLst>
                                    </p:anim>
                                    <p:anim calcmode="lin" valueType="num">
                                      <p:cBhvr>
                                        <p:cTn id="46" dur="500" fill="hold"/>
                                        <p:tgtEl>
                                          <p:spTgt spid="472089"/>
                                        </p:tgtEl>
                                        <p:attrNameLst>
                                          <p:attrName>ppt_y</p:attrName>
                                        </p:attrNameLst>
                                      </p:cBhvr>
                                      <p:tavLst>
                                        <p:tav tm="0">
                                          <p:val>
                                            <p:strVal val="#ppt_y-#ppt_h/2"/>
                                          </p:val>
                                        </p:tav>
                                        <p:tav tm="100000">
                                          <p:val>
                                            <p:strVal val="#ppt_y"/>
                                          </p:val>
                                        </p:tav>
                                      </p:tavLst>
                                    </p:anim>
                                    <p:anim calcmode="lin" valueType="num">
                                      <p:cBhvr>
                                        <p:cTn id="47" dur="500" fill="hold"/>
                                        <p:tgtEl>
                                          <p:spTgt spid="472089"/>
                                        </p:tgtEl>
                                        <p:attrNameLst>
                                          <p:attrName>ppt_w</p:attrName>
                                        </p:attrNameLst>
                                      </p:cBhvr>
                                      <p:tavLst>
                                        <p:tav tm="0">
                                          <p:val>
                                            <p:strVal val="#ppt_w"/>
                                          </p:val>
                                        </p:tav>
                                        <p:tav tm="100000">
                                          <p:val>
                                            <p:strVal val="#ppt_w"/>
                                          </p:val>
                                        </p:tav>
                                      </p:tavLst>
                                    </p:anim>
                                    <p:anim calcmode="lin" valueType="num">
                                      <p:cBhvr>
                                        <p:cTn id="48" dur="500" fill="hold"/>
                                        <p:tgtEl>
                                          <p:spTgt spid="472089"/>
                                        </p:tgtEl>
                                        <p:attrNameLst>
                                          <p:attrName>ppt_h</p:attrName>
                                        </p:attrNameLst>
                                      </p:cBhvr>
                                      <p:tavLst>
                                        <p:tav tm="0">
                                          <p:val>
                                            <p:fltVal val="0"/>
                                          </p:val>
                                        </p:tav>
                                        <p:tav tm="100000">
                                          <p:val>
                                            <p:strVal val="#ppt_h"/>
                                          </p:val>
                                        </p:tav>
                                      </p:tavLst>
                                    </p:anim>
                                  </p:childTnLst>
                                </p:cTn>
                              </p:par>
                            </p:childTnLst>
                          </p:cTn>
                        </p:par>
                        <p:par>
                          <p:cTn id="49" fill="hold" nodeType="afterGroup">
                            <p:stCondLst>
                              <p:cond delay="12500"/>
                            </p:stCondLst>
                            <p:childTnLst>
                              <p:par>
                                <p:cTn id="50" presetID="17" presetClass="entr" presetSubtype="1" fill="hold" grpId="0" nodeType="afterEffect">
                                  <p:stCondLst>
                                    <p:cond delay="0"/>
                                  </p:stCondLst>
                                  <p:childTnLst>
                                    <p:set>
                                      <p:cBhvr>
                                        <p:cTn id="51" dur="1" fill="hold">
                                          <p:stCondLst>
                                            <p:cond delay="0"/>
                                          </p:stCondLst>
                                        </p:cTn>
                                        <p:tgtEl>
                                          <p:spTgt spid="472080"/>
                                        </p:tgtEl>
                                        <p:attrNameLst>
                                          <p:attrName>style.visibility</p:attrName>
                                        </p:attrNameLst>
                                      </p:cBhvr>
                                      <p:to>
                                        <p:strVal val="visible"/>
                                      </p:to>
                                    </p:set>
                                    <p:anim calcmode="lin" valueType="num">
                                      <p:cBhvr>
                                        <p:cTn id="52" dur="500" fill="hold"/>
                                        <p:tgtEl>
                                          <p:spTgt spid="472080"/>
                                        </p:tgtEl>
                                        <p:attrNameLst>
                                          <p:attrName>ppt_x</p:attrName>
                                        </p:attrNameLst>
                                      </p:cBhvr>
                                      <p:tavLst>
                                        <p:tav tm="0">
                                          <p:val>
                                            <p:strVal val="#ppt_x"/>
                                          </p:val>
                                        </p:tav>
                                        <p:tav tm="100000">
                                          <p:val>
                                            <p:strVal val="#ppt_x"/>
                                          </p:val>
                                        </p:tav>
                                      </p:tavLst>
                                    </p:anim>
                                    <p:anim calcmode="lin" valueType="num">
                                      <p:cBhvr>
                                        <p:cTn id="53" dur="500" fill="hold"/>
                                        <p:tgtEl>
                                          <p:spTgt spid="472080"/>
                                        </p:tgtEl>
                                        <p:attrNameLst>
                                          <p:attrName>ppt_y</p:attrName>
                                        </p:attrNameLst>
                                      </p:cBhvr>
                                      <p:tavLst>
                                        <p:tav tm="0">
                                          <p:val>
                                            <p:strVal val="#ppt_y-#ppt_h/2"/>
                                          </p:val>
                                        </p:tav>
                                        <p:tav tm="100000">
                                          <p:val>
                                            <p:strVal val="#ppt_y"/>
                                          </p:val>
                                        </p:tav>
                                      </p:tavLst>
                                    </p:anim>
                                    <p:anim calcmode="lin" valueType="num">
                                      <p:cBhvr>
                                        <p:cTn id="54" dur="500" fill="hold"/>
                                        <p:tgtEl>
                                          <p:spTgt spid="472080"/>
                                        </p:tgtEl>
                                        <p:attrNameLst>
                                          <p:attrName>ppt_w</p:attrName>
                                        </p:attrNameLst>
                                      </p:cBhvr>
                                      <p:tavLst>
                                        <p:tav tm="0">
                                          <p:val>
                                            <p:strVal val="#ppt_w"/>
                                          </p:val>
                                        </p:tav>
                                        <p:tav tm="100000">
                                          <p:val>
                                            <p:strVal val="#ppt_w"/>
                                          </p:val>
                                        </p:tav>
                                      </p:tavLst>
                                    </p:anim>
                                    <p:anim calcmode="lin" valueType="num">
                                      <p:cBhvr>
                                        <p:cTn id="55" dur="500" fill="hold"/>
                                        <p:tgtEl>
                                          <p:spTgt spid="472080"/>
                                        </p:tgtEl>
                                        <p:attrNameLst>
                                          <p:attrName>ppt_h</p:attrName>
                                        </p:attrNameLst>
                                      </p:cBhvr>
                                      <p:tavLst>
                                        <p:tav tm="0">
                                          <p:val>
                                            <p:fltVal val="0"/>
                                          </p:val>
                                        </p:tav>
                                        <p:tav tm="100000">
                                          <p:val>
                                            <p:strVal val="#ppt_h"/>
                                          </p:val>
                                        </p:tav>
                                      </p:tavLst>
                                    </p:anim>
                                  </p:childTnLst>
                                </p:cTn>
                              </p:par>
                            </p:childTnLst>
                          </p:cTn>
                        </p:par>
                        <p:par>
                          <p:cTn id="56" fill="hold" nodeType="afterGroup">
                            <p:stCondLst>
                              <p:cond delay="13000"/>
                            </p:stCondLst>
                            <p:childTnLst>
                              <p:par>
                                <p:cTn id="57" presetID="17" presetClass="entr" presetSubtype="1" fill="hold" grpId="0" nodeType="afterEffect">
                                  <p:stCondLst>
                                    <p:cond delay="0"/>
                                  </p:stCondLst>
                                  <p:childTnLst>
                                    <p:set>
                                      <p:cBhvr>
                                        <p:cTn id="58" dur="1" fill="hold">
                                          <p:stCondLst>
                                            <p:cond delay="0"/>
                                          </p:stCondLst>
                                        </p:cTn>
                                        <p:tgtEl>
                                          <p:spTgt spid="472081"/>
                                        </p:tgtEl>
                                        <p:attrNameLst>
                                          <p:attrName>style.visibility</p:attrName>
                                        </p:attrNameLst>
                                      </p:cBhvr>
                                      <p:to>
                                        <p:strVal val="visible"/>
                                      </p:to>
                                    </p:set>
                                    <p:anim calcmode="lin" valueType="num">
                                      <p:cBhvr>
                                        <p:cTn id="59" dur="500" fill="hold"/>
                                        <p:tgtEl>
                                          <p:spTgt spid="472081"/>
                                        </p:tgtEl>
                                        <p:attrNameLst>
                                          <p:attrName>ppt_x</p:attrName>
                                        </p:attrNameLst>
                                      </p:cBhvr>
                                      <p:tavLst>
                                        <p:tav tm="0">
                                          <p:val>
                                            <p:strVal val="#ppt_x"/>
                                          </p:val>
                                        </p:tav>
                                        <p:tav tm="100000">
                                          <p:val>
                                            <p:strVal val="#ppt_x"/>
                                          </p:val>
                                        </p:tav>
                                      </p:tavLst>
                                    </p:anim>
                                    <p:anim calcmode="lin" valueType="num">
                                      <p:cBhvr>
                                        <p:cTn id="60" dur="500" fill="hold"/>
                                        <p:tgtEl>
                                          <p:spTgt spid="472081"/>
                                        </p:tgtEl>
                                        <p:attrNameLst>
                                          <p:attrName>ppt_y</p:attrName>
                                        </p:attrNameLst>
                                      </p:cBhvr>
                                      <p:tavLst>
                                        <p:tav tm="0">
                                          <p:val>
                                            <p:strVal val="#ppt_y-#ppt_h/2"/>
                                          </p:val>
                                        </p:tav>
                                        <p:tav tm="100000">
                                          <p:val>
                                            <p:strVal val="#ppt_y"/>
                                          </p:val>
                                        </p:tav>
                                      </p:tavLst>
                                    </p:anim>
                                    <p:anim calcmode="lin" valueType="num">
                                      <p:cBhvr>
                                        <p:cTn id="61" dur="500" fill="hold"/>
                                        <p:tgtEl>
                                          <p:spTgt spid="472081"/>
                                        </p:tgtEl>
                                        <p:attrNameLst>
                                          <p:attrName>ppt_w</p:attrName>
                                        </p:attrNameLst>
                                      </p:cBhvr>
                                      <p:tavLst>
                                        <p:tav tm="0">
                                          <p:val>
                                            <p:strVal val="#ppt_w"/>
                                          </p:val>
                                        </p:tav>
                                        <p:tav tm="100000">
                                          <p:val>
                                            <p:strVal val="#ppt_w"/>
                                          </p:val>
                                        </p:tav>
                                      </p:tavLst>
                                    </p:anim>
                                    <p:anim calcmode="lin" valueType="num">
                                      <p:cBhvr>
                                        <p:cTn id="62" dur="500" fill="hold"/>
                                        <p:tgtEl>
                                          <p:spTgt spid="472081"/>
                                        </p:tgtEl>
                                        <p:attrNameLst>
                                          <p:attrName>ppt_h</p:attrName>
                                        </p:attrNameLst>
                                      </p:cBhvr>
                                      <p:tavLst>
                                        <p:tav tm="0">
                                          <p:val>
                                            <p:fltVal val="0"/>
                                          </p:val>
                                        </p:tav>
                                        <p:tav tm="100000">
                                          <p:val>
                                            <p:strVal val="#ppt_h"/>
                                          </p:val>
                                        </p:tav>
                                      </p:tavLst>
                                    </p:anim>
                                  </p:childTnLst>
                                </p:cTn>
                              </p:par>
                            </p:childTnLst>
                          </p:cTn>
                        </p:par>
                        <p:par>
                          <p:cTn id="63" fill="hold" nodeType="afterGroup">
                            <p:stCondLst>
                              <p:cond delay="13500"/>
                            </p:stCondLst>
                            <p:childTnLst>
                              <p:par>
                                <p:cTn id="64" presetID="17" presetClass="entr" presetSubtype="1" fill="hold" grpId="0" nodeType="afterEffect">
                                  <p:stCondLst>
                                    <p:cond delay="0"/>
                                  </p:stCondLst>
                                  <p:childTnLst>
                                    <p:set>
                                      <p:cBhvr>
                                        <p:cTn id="65" dur="1" fill="hold">
                                          <p:stCondLst>
                                            <p:cond delay="0"/>
                                          </p:stCondLst>
                                        </p:cTn>
                                        <p:tgtEl>
                                          <p:spTgt spid="472082"/>
                                        </p:tgtEl>
                                        <p:attrNameLst>
                                          <p:attrName>style.visibility</p:attrName>
                                        </p:attrNameLst>
                                      </p:cBhvr>
                                      <p:to>
                                        <p:strVal val="visible"/>
                                      </p:to>
                                    </p:set>
                                    <p:anim calcmode="lin" valueType="num">
                                      <p:cBhvr>
                                        <p:cTn id="66" dur="500" fill="hold"/>
                                        <p:tgtEl>
                                          <p:spTgt spid="472082"/>
                                        </p:tgtEl>
                                        <p:attrNameLst>
                                          <p:attrName>ppt_x</p:attrName>
                                        </p:attrNameLst>
                                      </p:cBhvr>
                                      <p:tavLst>
                                        <p:tav tm="0">
                                          <p:val>
                                            <p:strVal val="#ppt_x"/>
                                          </p:val>
                                        </p:tav>
                                        <p:tav tm="100000">
                                          <p:val>
                                            <p:strVal val="#ppt_x"/>
                                          </p:val>
                                        </p:tav>
                                      </p:tavLst>
                                    </p:anim>
                                    <p:anim calcmode="lin" valueType="num">
                                      <p:cBhvr>
                                        <p:cTn id="67" dur="500" fill="hold"/>
                                        <p:tgtEl>
                                          <p:spTgt spid="472082"/>
                                        </p:tgtEl>
                                        <p:attrNameLst>
                                          <p:attrName>ppt_y</p:attrName>
                                        </p:attrNameLst>
                                      </p:cBhvr>
                                      <p:tavLst>
                                        <p:tav tm="0">
                                          <p:val>
                                            <p:strVal val="#ppt_y-#ppt_h/2"/>
                                          </p:val>
                                        </p:tav>
                                        <p:tav tm="100000">
                                          <p:val>
                                            <p:strVal val="#ppt_y"/>
                                          </p:val>
                                        </p:tav>
                                      </p:tavLst>
                                    </p:anim>
                                    <p:anim calcmode="lin" valueType="num">
                                      <p:cBhvr>
                                        <p:cTn id="68" dur="500" fill="hold"/>
                                        <p:tgtEl>
                                          <p:spTgt spid="472082"/>
                                        </p:tgtEl>
                                        <p:attrNameLst>
                                          <p:attrName>ppt_w</p:attrName>
                                        </p:attrNameLst>
                                      </p:cBhvr>
                                      <p:tavLst>
                                        <p:tav tm="0">
                                          <p:val>
                                            <p:strVal val="#ppt_w"/>
                                          </p:val>
                                        </p:tav>
                                        <p:tav tm="100000">
                                          <p:val>
                                            <p:strVal val="#ppt_w"/>
                                          </p:val>
                                        </p:tav>
                                      </p:tavLst>
                                    </p:anim>
                                    <p:anim calcmode="lin" valueType="num">
                                      <p:cBhvr>
                                        <p:cTn id="69" dur="500" fill="hold"/>
                                        <p:tgtEl>
                                          <p:spTgt spid="472082"/>
                                        </p:tgtEl>
                                        <p:attrNameLst>
                                          <p:attrName>ppt_h</p:attrName>
                                        </p:attrNameLst>
                                      </p:cBhvr>
                                      <p:tavLst>
                                        <p:tav tm="0">
                                          <p:val>
                                            <p:fltVal val="0"/>
                                          </p:val>
                                        </p:tav>
                                        <p:tav tm="100000">
                                          <p:val>
                                            <p:strVal val="#ppt_h"/>
                                          </p:val>
                                        </p:tav>
                                      </p:tavLst>
                                    </p:anim>
                                  </p:childTnLst>
                                </p:cTn>
                              </p:par>
                            </p:childTnLst>
                          </p:cTn>
                        </p:par>
                      </p:childTnLst>
                    </p:cTn>
                  </p:par>
                  <p:par>
                    <p:cTn id="70" fill="hold" nodeType="clickPar">
                      <p:stCondLst>
                        <p:cond delay="indefinite"/>
                      </p:stCondLst>
                      <p:childTnLst>
                        <p:par>
                          <p:cTn id="71" fill="hold" nodeType="withGroup">
                            <p:stCondLst>
                              <p:cond delay="0"/>
                            </p:stCondLst>
                            <p:childTnLst>
                              <p:par>
                                <p:cTn id="72" presetID="9" presetClass="entr" presetSubtype="0" fill="hold" grpId="0" nodeType="clickEffect">
                                  <p:stCondLst>
                                    <p:cond delay="0"/>
                                  </p:stCondLst>
                                  <p:childTnLst>
                                    <p:set>
                                      <p:cBhvr>
                                        <p:cTn id="73" dur="1" fill="hold">
                                          <p:stCondLst>
                                            <p:cond delay="0"/>
                                          </p:stCondLst>
                                        </p:cTn>
                                        <p:tgtEl>
                                          <p:spTgt spid="472095"/>
                                        </p:tgtEl>
                                        <p:attrNameLst>
                                          <p:attrName>style.visibility</p:attrName>
                                        </p:attrNameLst>
                                      </p:cBhvr>
                                      <p:to>
                                        <p:strVal val="visible"/>
                                      </p:to>
                                    </p:set>
                                    <p:animEffect transition="in" filter="dissolve">
                                      <p:cBhvr>
                                        <p:cTn id="74" dur="500"/>
                                        <p:tgtEl>
                                          <p:spTgt spid="4720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071" grpId="0" build="p" autoUpdateAnimBg="0" advAuto="1000"/>
      <p:bldP spid="472080" grpId="0" animBg="1"/>
      <p:bldP spid="472081" grpId="0" animBg="1"/>
      <p:bldP spid="472082" grpId="0" animBg="1"/>
      <p:bldP spid="472089" grpId="0" animBg="1"/>
      <p:bldP spid="472094" grpId="0" animBg="1"/>
      <p:bldP spid="472095"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2050"/>
          <p:cNvSpPr>
            <a:spLocks noGrp="1" noChangeArrowheads="1"/>
          </p:cNvSpPr>
          <p:nvPr>
            <p:ph type="title"/>
          </p:nvPr>
        </p:nvSpPr>
        <p:spPr>
          <a:xfrm>
            <a:off x="1104900" y="201613"/>
            <a:ext cx="7205663" cy="731837"/>
          </a:xfrm>
          <a:noFill/>
          <a:ln/>
        </p:spPr>
        <p:txBody>
          <a:bodyPr lIns="84452" tIns="42967" rIns="84452" bIns="42967" anchor="ctr"/>
          <a:lstStyle/>
          <a:p>
            <a:pPr>
              <a:lnSpc>
                <a:spcPct val="90000"/>
              </a:lnSpc>
            </a:pPr>
            <a:r>
              <a:rPr lang="en-US" dirty="0">
                <a:solidFill>
                  <a:srgbClr val="0066CC"/>
                </a:solidFill>
              </a:rPr>
              <a:t>Full Funding Policy</a:t>
            </a:r>
          </a:p>
        </p:txBody>
      </p:sp>
      <p:sp>
        <p:nvSpPr>
          <p:cNvPr id="473091" name="Line 2051"/>
          <p:cNvSpPr>
            <a:spLocks noChangeShapeType="1"/>
          </p:cNvSpPr>
          <p:nvPr/>
        </p:nvSpPr>
        <p:spPr bwMode="auto">
          <a:xfrm>
            <a:off x="355600" y="2822575"/>
            <a:ext cx="8404225"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092" name="Line 2052"/>
          <p:cNvSpPr>
            <a:spLocks noChangeShapeType="1"/>
          </p:cNvSpPr>
          <p:nvPr/>
        </p:nvSpPr>
        <p:spPr bwMode="auto">
          <a:xfrm>
            <a:off x="361950" y="3954463"/>
            <a:ext cx="8353425"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093" name="Line 2053"/>
          <p:cNvSpPr>
            <a:spLocks noChangeShapeType="1"/>
          </p:cNvSpPr>
          <p:nvPr/>
        </p:nvSpPr>
        <p:spPr bwMode="auto">
          <a:xfrm flipV="1">
            <a:off x="355600" y="5100638"/>
            <a:ext cx="8350250" cy="635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094" name="Rectangle 2054"/>
          <p:cNvSpPr>
            <a:spLocks noChangeArrowheads="1"/>
          </p:cNvSpPr>
          <p:nvPr/>
        </p:nvSpPr>
        <p:spPr bwMode="auto">
          <a:xfrm>
            <a:off x="433388" y="5233988"/>
            <a:ext cx="1625600" cy="68580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algn="ctr" defTabSz="854075">
              <a:spcBef>
                <a:spcPct val="50000"/>
              </a:spcBef>
            </a:pPr>
            <a:r>
              <a:rPr lang="en-US" sz="2200"/>
              <a:t>Budget Request</a:t>
            </a:r>
          </a:p>
        </p:txBody>
      </p:sp>
      <p:sp>
        <p:nvSpPr>
          <p:cNvPr id="473095" name="Rectangle 2055"/>
          <p:cNvSpPr>
            <a:spLocks noChangeArrowheads="1"/>
          </p:cNvSpPr>
          <p:nvPr/>
        </p:nvSpPr>
        <p:spPr bwMode="auto">
          <a:xfrm>
            <a:off x="482600" y="1793875"/>
            <a:ext cx="1081088" cy="34290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1900">
                <a:solidFill>
                  <a:srgbClr val="FC0128"/>
                </a:solidFill>
              </a:rPr>
              <a:t>$ 400 K</a:t>
            </a:r>
          </a:p>
        </p:txBody>
      </p:sp>
      <p:sp>
        <p:nvSpPr>
          <p:cNvPr id="473096" name="Rectangle 2056"/>
          <p:cNvSpPr>
            <a:spLocks noChangeArrowheads="1"/>
          </p:cNvSpPr>
          <p:nvPr/>
        </p:nvSpPr>
        <p:spPr bwMode="auto">
          <a:xfrm>
            <a:off x="473075" y="2895600"/>
            <a:ext cx="1420813" cy="34290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1900">
                <a:solidFill>
                  <a:srgbClr val="FC0128"/>
                </a:solidFill>
              </a:rPr>
              <a:t>$ 600 K</a:t>
            </a:r>
          </a:p>
        </p:txBody>
      </p:sp>
      <p:sp>
        <p:nvSpPr>
          <p:cNvPr id="473097" name="Rectangle 2057"/>
          <p:cNvSpPr>
            <a:spLocks noChangeArrowheads="1"/>
          </p:cNvSpPr>
          <p:nvPr/>
        </p:nvSpPr>
        <p:spPr bwMode="auto">
          <a:xfrm>
            <a:off x="1998663" y="5246688"/>
            <a:ext cx="1003300" cy="3841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2200"/>
              <a:t>$</a:t>
            </a:r>
          </a:p>
        </p:txBody>
      </p:sp>
      <p:sp>
        <p:nvSpPr>
          <p:cNvPr id="473098" name="Rectangle 2058"/>
          <p:cNvSpPr>
            <a:spLocks noChangeArrowheads="1"/>
          </p:cNvSpPr>
          <p:nvPr/>
        </p:nvSpPr>
        <p:spPr bwMode="auto">
          <a:xfrm>
            <a:off x="4792663" y="5246688"/>
            <a:ext cx="1003300" cy="3841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2200"/>
              <a:t>$</a:t>
            </a:r>
          </a:p>
        </p:txBody>
      </p:sp>
      <p:sp>
        <p:nvSpPr>
          <p:cNvPr id="473099" name="Rectangle 2059"/>
          <p:cNvSpPr>
            <a:spLocks noChangeArrowheads="1"/>
          </p:cNvSpPr>
          <p:nvPr/>
        </p:nvSpPr>
        <p:spPr bwMode="auto">
          <a:xfrm>
            <a:off x="6242050" y="5259388"/>
            <a:ext cx="1001713" cy="3841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2200"/>
              <a:t>$</a:t>
            </a:r>
          </a:p>
        </p:txBody>
      </p:sp>
      <p:sp>
        <p:nvSpPr>
          <p:cNvPr id="473100" name="Rectangle 2060"/>
          <p:cNvSpPr>
            <a:spLocks noChangeArrowheads="1"/>
          </p:cNvSpPr>
          <p:nvPr/>
        </p:nvSpPr>
        <p:spPr bwMode="auto">
          <a:xfrm>
            <a:off x="3371850" y="5233988"/>
            <a:ext cx="1003300" cy="3841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2200"/>
              <a:t>$</a:t>
            </a:r>
          </a:p>
        </p:txBody>
      </p:sp>
      <p:grpSp>
        <p:nvGrpSpPr>
          <p:cNvPr id="473101" name="Group 2061"/>
          <p:cNvGrpSpPr>
            <a:grpSpLocks/>
          </p:cNvGrpSpPr>
          <p:nvPr/>
        </p:nvGrpSpPr>
        <p:grpSpPr bwMode="auto">
          <a:xfrm>
            <a:off x="6551613" y="3309938"/>
            <a:ext cx="1319212" cy="295275"/>
            <a:chOff x="3895" y="2477"/>
            <a:chExt cx="831" cy="186"/>
          </a:xfrm>
        </p:grpSpPr>
        <p:sp>
          <p:nvSpPr>
            <p:cNvPr id="473102" name="Rectangle 2062"/>
            <p:cNvSpPr>
              <a:spLocks noChangeArrowheads="1"/>
            </p:cNvSpPr>
            <p:nvPr/>
          </p:nvSpPr>
          <p:spPr bwMode="auto">
            <a:xfrm>
              <a:off x="3895" y="2477"/>
              <a:ext cx="831" cy="181"/>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03" name="Line 2063"/>
            <p:cNvSpPr>
              <a:spLocks noChangeShapeType="1"/>
            </p:cNvSpPr>
            <p:nvPr/>
          </p:nvSpPr>
          <p:spPr bwMode="auto">
            <a:xfrm>
              <a:off x="4097" y="2488"/>
              <a:ext cx="1" cy="17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04" name="Line 2064"/>
            <p:cNvSpPr>
              <a:spLocks noChangeShapeType="1"/>
            </p:cNvSpPr>
            <p:nvPr/>
          </p:nvSpPr>
          <p:spPr bwMode="auto">
            <a:xfrm>
              <a:off x="4301" y="2488"/>
              <a:ext cx="1" cy="17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05" name="Line 2065"/>
            <p:cNvSpPr>
              <a:spLocks noChangeShapeType="1"/>
            </p:cNvSpPr>
            <p:nvPr/>
          </p:nvSpPr>
          <p:spPr bwMode="auto">
            <a:xfrm>
              <a:off x="4517" y="2488"/>
              <a:ext cx="1" cy="17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73106" name="Line 2066"/>
          <p:cNvSpPr>
            <a:spLocks noChangeShapeType="1"/>
          </p:cNvSpPr>
          <p:nvPr/>
        </p:nvSpPr>
        <p:spPr bwMode="auto">
          <a:xfrm>
            <a:off x="7531100" y="1238250"/>
            <a:ext cx="0" cy="498475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07" name="Rectangle 2067"/>
          <p:cNvSpPr>
            <a:spLocks noChangeArrowheads="1"/>
          </p:cNvSpPr>
          <p:nvPr/>
        </p:nvSpPr>
        <p:spPr bwMode="auto">
          <a:xfrm>
            <a:off x="381000" y="1206500"/>
            <a:ext cx="8356600" cy="4997450"/>
          </a:xfrm>
          <a:prstGeom prst="rect">
            <a:avLst/>
          </a:prstGeom>
          <a:noFill/>
          <a:ln w="50800">
            <a:solidFill>
              <a:schemeClr val="tx1"/>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08" name="Line 2068"/>
          <p:cNvSpPr>
            <a:spLocks noChangeShapeType="1"/>
          </p:cNvSpPr>
          <p:nvPr/>
        </p:nvSpPr>
        <p:spPr bwMode="auto">
          <a:xfrm>
            <a:off x="4648200" y="1231900"/>
            <a:ext cx="0" cy="496570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09" name="Line 2069"/>
          <p:cNvSpPr>
            <a:spLocks noChangeShapeType="1"/>
          </p:cNvSpPr>
          <p:nvPr/>
        </p:nvSpPr>
        <p:spPr bwMode="auto">
          <a:xfrm>
            <a:off x="6057900" y="1257300"/>
            <a:ext cx="0" cy="4945063"/>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10" name="Line 2070"/>
          <p:cNvSpPr>
            <a:spLocks noChangeShapeType="1"/>
          </p:cNvSpPr>
          <p:nvPr/>
        </p:nvSpPr>
        <p:spPr bwMode="auto">
          <a:xfrm>
            <a:off x="2727325" y="2643188"/>
            <a:ext cx="3683000" cy="15875"/>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11" name="Line 2071"/>
          <p:cNvSpPr>
            <a:spLocks noChangeShapeType="1"/>
          </p:cNvSpPr>
          <p:nvPr/>
        </p:nvSpPr>
        <p:spPr bwMode="auto">
          <a:xfrm>
            <a:off x="3251200" y="1231900"/>
            <a:ext cx="0" cy="4979988"/>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12" name="Rectangle 2072"/>
          <p:cNvSpPr>
            <a:spLocks noChangeArrowheads="1"/>
          </p:cNvSpPr>
          <p:nvPr/>
        </p:nvSpPr>
        <p:spPr bwMode="auto">
          <a:xfrm>
            <a:off x="1346200" y="1270000"/>
            <a:ext cx="7797800" cy="3841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2200">
                <a:solidFill>
                  <a:schemeClr val="hlink"/>
                </a:solidFill>
              </a:rPr>
              <a:t>           FY1            FY 2	   FY 3		FY4        FY 5</a:t>
            </a:r>
          </a:p>
        </p:txBody>
      </p:sp>
      <p:sp>
        <p:nvSpPr>
          <p:cNvPr id="473113" name="AutoShape 2073"/>
          <p:cNvSpPr>
            <a:spLocks noChangeArrowheads="1"/>
          </p:cNvSpPr>
          <p:nvPr/>
        </p:nvSpPr>
        <p:spPr bwMode="auto">
          <a:xfrm>
            <a:off x="2255838" y="2268538"/>
            <a:ext cx="514350" cy="368300"/>
          </a:xfrm>
          <a:prstGeom prst="flowChartExtract">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14" name="Rectangle 2074"/>
          <p:cNvSpPr>
            <a:spLocks noChangeArrowheads="1"/>
          </p:cNvSpPr>
          <p:nvPr/>
        </p:nvSpPr>
        <p:spPr bwMode="auto">
          <a:xfrm>
            <a:off x="5019675" y="2238375"/>
            <a:ext cx="1379538" cy="255588"/>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15" name="Rectangle 2075"/>
          <p:cNvSpPr>
            <a:spLocks noChangeArrowheads="1"/>
          </p:cNvSpPr>
          <p:nvPr/>
        </p:nvSpPr>
        <p:spPr bwMode="auto">
          <a:xfrm>
            <a:off x="6538913" y="3292475"/>
            <a:ext cx="1846262" cy="33020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1800"/>
              <a:t>5   5    5   5</a:t>
            </a:r>
            <a:endParaRPr lang="en-US" sz="1900"/>
          </a:p>
        </p:txBody>
      </p:sp>
      <p:sp>
        <p:nvSpPr>
          <p:cNvPr id="473116" name="AutoShape 2076"/>
          <p:cNvSpPr>
            <a:spLocks noChangeArrowheads="1"/>
          </p:cNvSpPr>
          <p:nvPr/>
        </p:nvSpPr>
        <p:spPr bwMode="auto">
          <a:xfrm>
            <a:off x="3533775" y="3303588"/>
            <a:ext cx="565150" cy="393700"/>
          </a:xfrm>
          <a:prstGeom prst="flowChartExtract">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17" name="Line 2077"/>
          <p:cNvSpPr>
            <a:spLocks noChangeShapeType="1"/>
          </p:cNvSpPr>
          <p:nvPr/>
        </p:nvSpPr>
        <p:spPr bwMode="auto">
          <a:xfrm flipV="1">
            <a:off x="3756025" y="3657600"/>
            <a:ext cx="4140200" cy="7938"/>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18" name="Rectangle 2078"/>
          <p:cNvSpPr>
            <a:spLocks noChangeArrowheads="1"/>
          </p:cNvSpPr>
          <p:nvPr/>
        </p:nvSpPr>
        <p:spPr bwMode="auto">
          <a:xfrm>
            <a:off x="7935913" y="4432300"/>
            <a:ext cx="703262" cy="317500"/>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19" name="Rectangle 2079"/>
          <p:cNvSpPr>
            <a:spLocks noChangeArrowheads="1"/>
          </p:cNvSpPr>
          <p:nvPr/>
        </p:nvSpPr>
        <p:spPr bwMode="auto">
          <a:xfrm>
            <a:off x="7870825" y="4400550"/>
            <a:ext cx="858838" cy="34290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1900"/>
              <a:t> </a:t>
            </a:r>
            <a:r>
              <a:rPr lang="en-US" sz="1800"/>
              <a:t>8   10</a:t>
            </a:r>
            <a:endParaRPr lang="en-US" sz="1900"/>
          </a:p>
        </p:txBody>
      </p:sp>
      <p:sp>
        <p:nvSpPr>
          <p:cNvPr id="473120" name="AutoShape 2080"/>
          <p:cNvSpPr>
            <a:spLocks noChangeArrowheads="1"/>
          </p:cNvSpPr>
          <p:nvPr/>
        </p:nvSpPr>
        <p:spPr bwMode="auto">
          <a:xfrm>
            <a:off x="5006975" y="4484688"/>
            <a:ext cx="552450" cy="393700"/>
          </a:xfrm>
          <a:prstGeom prst="flowChartExtract">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21" name="Line 2081"/>
          <p:cNvSpPr>
            <a:spLocks noChangeShapeType="1"/>
          </p:cNvSpPr>
          <p:nvPr/>
        </p:nvSpPr>
        <p:spPr bwMode="auto">
          <a:xfrm>
            <a:off x="5051425" y="4846638"/>
            <a:ext cx="3543300" cy="3175"/>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22" name="Line 2082"/>
          <p:cNvSpPr>
            <a:spLocks noChangeShapeType="1"/>
          </p:cNvSpPr>
          <p:nvPr/>
        </p:nvSpPr>
        <p:spPr bwMode="auto">
          <a:xfrm>
            <a:off x="8278813" y="4429125"/>
            <a:ext cx="0" cy="3429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23" name="Line 2083"/>
          <p:cNvSpPr>
            <a:spLocks noChangeShapeType="1"/>
          </p:cNvSpPr>
          <p:nvPr/>
        </p:nvSpPr>
        <p:spPr bwMode="auto">
          <a:xfrm>
            <a:off x="5715000" y="2244725"/>
            <a:ext cx="0" cy="25558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24" name="Line 2084"/>
          <p:cNvSpPr>
            <a:spLocks noChangeShapeType="1"/>
          </p:cNvSpPr>
          <p:nvPr/>
        </p:nvSpPr>
        <p:spPr bwMode="auto">
          <a:xfrm flipH="1">
            <a:off x="1930400" y="1257300"/>
            <a:ext cx="0" cy="4954588"/>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25" name="Line 2085"/>
          <p:cNvSpPr>
            <a:spLocks noChangeShapeType="1"/>
          </p:cNvSpPr>
          <p:nvPr/>
        </p:nvSpPr>
        <p:spPr bwMode="auto">
          <a:xfrm>
            <a:off x="381000" y="1663700"/>
            <a:ext cx="8331200" cy="0"/>
          </a:xfrm>
          <a:prstGeom prst="line">
            <a:avLst/>
          </a:prstGeom>
          <a:noFill/>
          <a:ln w="63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26" name="Text Box 2086"/>
          <p:cNvSpPr txBox="1">
            <a:spLocks noChangeArrowheads="1"/>
          </p:cNvSpPr>
          <p:nvPr/>
        </p:nvSpPr>
        <p:spPr bwMode="auto">
          <a:xfrm>
            <a:off x="555625" y="2119313"/>
            <a:ext cx="1098550" cy="671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00000"/>
              </a:lnSpc>
            </a:pPr>
            <a:r>
              <a:rPr lang="en-US" sz="2000"/>
              <a:t>LOT 1</a:t>
            </a:r>
          </a:p>
          <a:p>
            <a:pPr>
              <a:lnSpc>
                <a:spcPct val="100000"/>
              </a:lnSpc>
            </a:pPr>
            <a:r>
              <a:rPr lang="en-US" sz="1800"/>
              <a:t>10 Items</a:t>
            </a:r>
          </a:p>
        </p:txBody>
      </p:sp>
      <p:sp>
        <p:nvSpPr>
          <p:cNvPr id="473127" name="Line 2087"/>
          <p:cNvSpPr>
            <a:spLocks noChangeShapeType="1"/>
          </p:cNvSpPr>
          <p:nvPr/>
        </p:nvSpPr>
        <p:spPr bwMode="auto">
          <a:xfrm>
            <a:off x="5368925" y="2238375"/>
            <a:ext cx="0" cy="28098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28" name="Rectangle 2088"/>
          <p:cNvSpPr>
            <a:spLocks noChangeArrowheads="1"/>
          </p:cNvSpPr>
          <p:nvPr/>
        </p:nvSpPr>
        <p:spPr bwMode="auto">
          <a:xfrm>
            <a:off x="4867275" y="2190750"/>
            <a:ext cx="2235200" cy="34290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1900"/>
              <a:t>  </a:t>
            </a:r>
            <a:r>
              <a:rPr lang="en-US" sz="1800"/>
              <a:t>2    2   3    3</a:t>
            </a:r>
            <a:endParaRPr lang="en-US" sz="1900"/>
          </a:p>
        </p:txBody>
      </p:sp>
      <p:sp>
        <p:nvSpPr>
          <p:cNvPr id="473129" name="Line 2089"/>
          <p:cNvSpPr>
            <a:spLocks noChangeShapeType="1"/>
          </p:cNvSpPr>
          <p:nvPr/>
        </p:nvSpPr>
        <p:spPr bwMode="auto">
          <a:xfrm>
            <a:off x="6054725" y="2244725"/>
            <a:ext cx="0" cy="29368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30" name="Text Box 2090"/>
          <p:cNvSpPr txBox="1">
            <a:spLocks noChangeArrowheads="1"/>
          </p:cNvSpPr>
          <p:nvPr/>
        </p:nvSpPr>
        <p:spPr bwMode="auto">
          <a:xfrm>
            <a:off x="581025" y="3211513"/>
            <a:ext cx="1098550" cy="671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00000"/>
              </a:lnSpc>
            </a:pPr>
            <a:r>
              <a:rPr lang="en-US" sz="2000"/>
              <a:t>LOT 2</a:t>
            </a:r>
          </a:p>
          <a:p>
            <a:pPr>
              <a:lnSpc>
                <a:spcPct val="100000"/>
              </a:lnSpc>
            </a:pPr>
            <a:r>
              <a:rPr lang="en-US" sz="1800"/>
              <a:t>20 Items</a:t>
            </a:r>
          </a:p>
        </p:txBody>
      </p:sp>
      <p:sp>
        <p:nvSpPr>
          <p:cNvPr id="473131" name="Text Box 2091"/>
          <p:cNvSpPr txBox="1">
            <a:spLocks noChangeArrowheads="1"/>
          </p:cNvSpPr>
          <p:nvPr/>
        </p:nvSpPr>
        <p:spPr bwMode="auto">
          <a:xfrm>
            <a:off x="581025" y="4329113"/>
            <a:ext cx="1098550" cy="671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00000"/>
              </a:lnSpc>
            </a:pPr>
            <a:r>
              <a:rPr lang="en-US" sz="2000"/>
              <a:t>LOT 3</a:t>
            </a:r>
          </a:p>
          <a:p>
            <a:pPr>
              <a:lnSpc>
                <a:spcPct val="100000"/>
              </a:lnSpc>
            </a:pPr>
            <a:r>
              <a:rPr lang="en-US" sz="1800"/>
              <a:t>18 Items</a:t>
            </a:r>
          </a:p>
        </p:txBody>
      </p:sp>
      <p:sp>
        <p:nvSpPr>
          <p:cNvPr id="473132" name="Rectangle 2092"/>
          <p:cNvSpPr>
            <a:spLocks noChangeArrowheads="1"/>
          </p:cNvSpPr>
          <p:nvPr/>
        </p:nvSpPr>
        <p:spPr bwMode="auto">
          <a:xfrm>
            <a:off x="473075" y="4013200"/>
            <a:ext cx="1420813" cy="34290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1900">
                <a:solidFill>
                  <a:srgbClr val="FC0128"/>
                </a:solidFill>
              </a:rPr>
              <a:t>$ 500 K</a:t>
            </a:r>
          </a:p>
        </p:txBody>
      </p:sp>
      <p:sp>
        <p:nvSpPr>
          <p:cNvPr id="473133" name="Rectangle 2093"/>
          <p:cNvSpPr>
            <a:spLocks noChangeArrowheads="1"/>
          </p:cNvSpPr>
          <p:nvPr/>
        </p:nvSpPr>
        <p:spPr bwMode="auto">
          <a:xfrm>
            <a:off x="7626350" y="5272088"/>
            <a:ext cx="1001713" cy="3841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2200"/>
              <a:t>$</a:t>
            </a:r>
          </a:p>
        </p:txBody>
      </p:sp>
      <p:sp>
        <p:nvSpPr>
          <p:cNvPr id="473134" name="Text Box 2094"/>
          <p:cNvSpPr txBox="1">
            <a:spLocks noChangeArrowheads="1"/>
          </p:cNvSpPr>
          <p:nvPr/>
        </p:nvSpPr>
        <p:spPr bwMode="auto">
          <a:xfrm>
            <a:off x="2174875" y="1798638"/>
            <a:ext cx="6419850" cy="33972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1371600" algn="l"/>
                <a:tab pos="2806700" algn="l"/>
                <a:tab pos="4292600" algn="l"/>
              </a:tabLst>
              <a:defRPr sz="2400">
                <a:solidFill>
                  <a:schemeClr val="tx1"/>
                </a:solidFill>
                <a:latin typeface="Arial" pitchFamily="34" charset="0"/>
              </a:defRPr>
            </a:lvl1pPr>
            <a:lvl2pPr>
              <a:tabLst>
                <a:tab pos="1371600" algn="l"/>
                <a:tab pos="2806700" algn="l"/>
                <a:tab pos="4292600" algn="l"/>
              </a:tabLst>
              <a:defRPr sz="2400">
                <a:solidFill>
                  <a:schemeClr val="tx1"/>
                </a:solidFill>
                <a:latin typeface="Arial" pitchFamily="34" charset="0"/>
              </a:defRPr>
            </a:lvl2pPr>
            <a:lvl3pPr>
              <a:tabLst>
                <a:tab pos="1371600" algn="l"/>
                <a:tab pos="2806700" algn="l"/>
                <a:tab pos="4292600" algn="l"/>
              </a:tabLst>
              <a:defRPr sz="2400">
                <a:solidFill>
                  <a:schemeClr val="tx1"/>
                </a:solidFill>
                <a:latin typeface="Arial" pitchFamily="34" charset="0"/>
              </a:defRPr>
            </a:lvl3pPr>
            <a:lvl4pPr>
              <a:tabLst>
                <a:tab pos="1371600" algn="l"/>
                <a:tab pos="2806700" algn="l"/>
                <a:tab pos="4292600" algn="l"/>
              </a:tabLst>
              <a:defRPr sz="2400">
                <a:solidFill>
                  <a:schemeClr val="tx1"/>
                </a:solidFill>
                <a:latin typeface="Arial" pitchFamily="34" charset="0"/>
              </a:defRPr>
            </a:lvl4pPr>
            <a:lvl5pPr>
              <a:tabLst>
                <a:tab pos="1371600" algn="l"/>
                <a:tab pos="2806700" algn="l"/>
                <a:tab pos="4292600" algn="l"/>
              </a:tabLst>
              <a:defRPr sz="2400">
                <a:solidFill>
                  <a:schemeClr val="tx1"/>
                </a:solidFill>
                <a:latin typeface="Arial" pitchFamily="34" charset="0"/>
              </a:defRPr>
            </a:lvl5pPr>
            <a:lvl6pPr eaLnBrk="0" fontAlgn="base" hangingPunct="0">
              <a:spcBef>
                <a:spcPct val="0"/>
              </a:spcBef>
              <a:spcAft>
                <a:spcPct val="0"/>
              </a:spcAft>
              <a:tabLst>
                <a:tab pos="1371600" algn="l"/>
                <a:tab pos="2806700" algn="l"/>
                <a:tab pos="4292600" algn="l"/>
              </a:tabLst>
              <a:defRPr sz="2400">
                <a:solidFill>
                  <a:schemeClr val="tx1"/>
                </a:solidFill>
                <a:latin typeface="Arial" pitchFamily="34" charset="0"/>
              </a:defRPr>
            </a:lvl6pPr>
            <a:lvl7pPr eaLnBrk="0" fontAlgn="base" hangingPunct="0">
              <a:spcBef>
                <a:spcPct val="0"/>
              </a:spcBef>
              <a:spcAft>
                <a:spcPct val="0"/>
              </a:spcAft>
              <a:tabLst>
                <a:tab pos="1371600" algn="l"/>
                <a:tab pos="2806700" algn="l"/>
                <a:tab pos="4292600" algn="l"/>
              </a:tabLst>
              <a:defRPr sz="2400">
                <a:solidFill>
                  <a:schemeClr val="tx1"/>
                </a:solidFill>
                <a:latin typeface="Arial" pitchFamily="34" charset="0"/>
              </a:defRPr>
            </a:lvl7pPr>
            <a:lvl8pPr eaLnBrk="0" fontAlgn="base" hangingPunct="0">
              <a:spcBef>
                <a:spcPct val="0"/>
              </a:spcBef>
              <a:spcAft>
                <a:spcPct val="0"/>
              </a:spcAft>
              <a:tabLst>
                <a:tab pos="1371600" algn="l"/>
                <a:tab pos="2806700" algn="l"/>
                <a:tab pos="4292600" algn="l"/>
              </a:tabLst>
              <a:defRPr sz="2400">
                <a:solidFill>
                  <a:schemeClr val="tx1"/>
                </a:solidFill>
                <a:latin typeface="Arial" pitchFamily="34" charset="0"/>
              </a:defRPr>
            </a:lvl8pPr>
            <a:lvl9pPr eaLnBrk="0" fontAlgn="base" hangingPunct="0">
              <a:spcBef>
                <a:spcPct val="0"/>
              </a:spcBef>
              <a:spcAft>
                <a:spcPct val="0"/>
              </a:spcAft>
              <a:tabLst>
                <a:tab pos="1371600" algn="l"/>
                <a:tab pos="2806700" algn="l"/>
                <a:tab pos="4292600" algn="l"/>
              </a:tabLst>
              <a:defRPr sz="2400">
                <a:solidFill>
                  <a:schemeClr val="tx1"/>
                </a:solidFill>
                <a:latin typeface="Arial" pitchFamily="34" charset="0"/>
              </a:defRPr>
            </a:lvl9pPr>
          </a:lstStyle>
          <a:p>
            <a:r>
              <a:rPr lang="en-US" sz="1800">
                <a:solidFill>
                  <a:schemeClr val="accent1"/>
                </a:solidFill>
              </a:rPr>
              <a:t>$70K	$140K	$140K	$50K</a:t>
            </a:r>
          </a:p>
        </p:txBody>
      </p:sp>
      <p:sp>
        <p:nvSpPr>
          <p:cNvPr id="473135" name="Text Box 2095"/>
          <p:cNvSpPr txBox="1">
            <a:spLocks noChangeArrowheads="1"/>
          </p:cNvSpPr>
          <p:nvPr/>
        </p:nvSpPr>
        <p:spPr bwMode="auto">
          <a:xfrm>
            <a:off x="3613150" y="2916238"/>
            <a:ext cx="5149850" cy="33972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1371600" algn="l"/>
                <a:tab pos="2806700" algn="l"/>
                <a:tab pos="4064000" algn="l"/>
              </a:tabLst>
              <a:defRPr sz="2400">
                <a:solidFill>
                  <a:schemeClr val="tx1"/>
                </a:solidFill>
                <a:latin typeface="Arial" pitchFamily="34" charset="0"/>
              </a:defRPr>
            </a:lvl1pPr>
            <a:lvl2pPr>
              <a:tabLst>
                <a:tab pos="1371600" algn="l"/>
                <a:tab pos="2806700" algn="l"/>
                <a:tab pos="4064000" algn="l"/>
              </a:tabLst>
              <a:defRPr sz="2400">
                <a:solidFill>
                  <a:schemeClr val="tx1"/>
                </a:solidFill>
                <a:latin typeface="Arial" pitchFamily="34" charset="0"/>
              </a:defRPr>
            </a:lvl2pPr>
            <a:lvl3pPr>
              <a:tabLst>
                <a:tab pos="1371600" algn="l"/>
                <a:tab pos="2806700" algn="l"/>
                <a:tab pos="4064000" algn="l"/>
              </a:tabLst>
              <a:defRPr sz="2400">
                <a:solidFill>
                  <a:schemeClr val="tx1"/>
                </a:solidFill>
                <a:latin typeface="Arial" pitchFamily="34" charset="0"/>
              </a:defRPr>
            </a:lvl3pPr>
            <a:lvl4pPr>
              <a:tabLst>
                <a:tab pos="1371600" algn="l"/>
                <a:tab pos="2806700" algn="l"/>
                <a:tab pos="4064000" algn="l"/>
              </a:tabLst>
              <a:defRPr sz="2400">
                <a:solidFill>
                  <a:schemeClr val="tx1"/>
                </a:solidFill>
                <a:latin typeface="Arial" pitchFamily="34" charset="0"/>
              </a:defRPr>
            </a:lvl4pPr>
            <a:lvl5pPr>
              <a:tabLst>
                <a:tab pos="1371600" algn="l"/>
                <a:tab pos="2806700" algn="l"/>
                <a:tab pos="4064000" algn="l"/>
              </a:tabLst>
              <a:defRPr sz="2400">
                <a:solidFill>
                  <a:schemeClr val="tx1"/>
                </a:solidFill>
                <a:latin typeface="Arial" pitchFamily="34" charset="0"/>
              </a:defRPr>
            </a:lvl5pPr>
            <a:lvl6pPr eaLnBrk="0" fontAlgn="base" hangingPunct="0">
              <a:spcBef>
                <a:spcPct val="0"/>
              </a:spcBef>
              <a:spcAft>
                <a:spcPct val="0"/>
              </a:spcAft>
              <a:tabLst>
                <a:tab pos="1371600" algn="l"/>
                <a:tab pos="2806700" algn="l"/>
                <a:tab pos="4064000" algn="l"/>
              </a:tabLst>
              <a:defRPr sz="2400">
                <a:solidFill>
                  <a:schemeClr val="tx1"/>
                </a:solidFill>
                <a:latin typeface="Arial" pitchFamily="34" charset="0"/>
              </a:defRPr>
            </a:lvl6pPr>
            <a:lvl7pPr eaLnBrk="0" fontAlgn="base" hangingPunct="0">
              <a:spcBef>
                <a:spcPct val="0"/>
              </a:spcBef>
              <a:spcAft>
                <a:spcPct val="0"/>
              </a:spcAft>
              <a:tabLst>
                <a:tab pos="1371600" algn="l"/>
                <a:tab pos="2806700" algn="l"/>
                <a:tab pos="4064000" algn="l"/>
              </a:tabLst>
              <a:defRPr sz="2400">
                <a:solidFill>
                  <a:schemeClr val="tx1"/>
                </a:solidFill>
                <a:latin typeface="Arial" pitchFamily="34" charset="0"/>
              </a:defRPr>
            </a:lvl7pPr>
            <a:lvl8pPr eaLnBrk="0" fontAlgn="base" hangingPunct="0">
              <a:spcBef>
                <a:spcPct val="0"/>
              </a:spcBef>
              <a:spcAft>
                <a:spcPct val="0"/>
              </a:spcAft>
              <a:tabLst>
                <a:tab pos="1371600" algn="l"/>
                <a:tab pos="2806700" algn="l"/>
                <a:tab pos="4064000" algn="l"/>
              </a:tabLst>
              <a:defRPr sz="2400">
                <a:solidFill>
                  <a:schemeClr val="tx1"/>
                </a:solidFill>
                <a:latin typeface="Arial" pitchFamily="34" charset="0"/>
              </a:defRPr>
            </a:lvl8pPr>
            <a:lvl9pPr eaLnBrk="0" fontAlgn="base" hangingPunct="0">
              <a:spcBef>
                <a:spcPct val="0"/>
              </a:spcBef>
              <a:spcAft>
                <a:spcPct val="0"/>
              </a:spcAft>
              <a:tabLst>
                <a:tab pos="1371600" algn="l"/>
                <a:tab pos="2806700" algn="l"/>
                <a:tab pos="4064000" algn="l"/>
              </a:tabLst>
              <a:defRPr sz="2400">
                <a:solidFill>
                  <a:schemeClr val="tx1"/>
                </a:solidFill>
                <a:latin typeface="Arial" pitchFamily="34" charset="0"/>
              </a:defRPr>
            </a:lvl9pPr>
          </a:lstStyle>
          <a:p>
            <a:r>
              <a:rPr lang="en-US" sz="1800">
                <a:solidFill>
                  <a:schemeClr val="accent1"/>
                </a:solidFill>
              </a:rPr>
              <a:t>$120K	$200K	$200K	$80K</a:t>
            </a:r>
          </a:p>
        </p:txBody>
      </p:sp>
      <p:sp>
        <p:nvSpPr>
          <p:cNvPr id="473136" name="Text Box 2096"/>
          <p:cNvSpPr txBox="1">
            <a:spLocks noChangeArrowheads="1"/>
          </p:cNvSpPr>
          <p:nvPr/>
        </p:nvSpPr>
        <p:spPr bwMode="auto">
          <a:xfrm>
            <a:off x="5006975" y="4046538"/>
            <a:ext cx="3765550" cy="33972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1371600" algn="l"/>
                <a:tab pos="2692400" algn="l"/>
                <a:tab pos="4292600" algn="l"/>
              </a:tabLst>
              <a:defRPr sz="2400">
                <a:solidFill>
                  <a:schemeClr val="tx1"/>
                </a:solidFill>
                <a:latin typeface="Arial" pitchFamily="34" charset="0"/>
              </a:defRPr>
            </a:lvl1pPr>
            <a:lvl2pPr>
              <a:tabLst>
                <a:tab pos="1371600" algn="l"/>
                <a:tab pos="2692400" algn="l"/>
                <a:tab pos="4292600" algn="l"/>
              </a:tabLst>
              <a:defRPr sz="2400">
                <a:solidFill>
                  <a:schemeClr val="tx1"/>
                </a:solidFill>
                <a:latin typeface="Arial" pitchFamily="34" charset="0"/>
              </a:defRPr>
            </a:lvl2pPr>
            <a:lvl3pPr>
              <a:tabLst>
                <a:tab pos="1371600" algn="l"/>
                <a:tab pos="2692400" algn="l"/>
                <a:tab pos="4292600" algn="l"/>
              </a:tabLst>
              <a:defRPr sz="2400">
                <a:solidFill>
                  <a:schemeClr val="tx1"/>
                </a:solidFill>
                <a:latin typeface="Arial" pitchFamily="34" charset="0"/>
              </a:defRPr>
            </a:lvl3pPr>
            <a:lvl4pPr>
              <a:tabLst>
                <a:tab pos="1371600" algn="l"/>
                <a:tab pos="2692400" algn="l"/>
                <a:tab pos="4292600" algn="l"/>
              </a:tabLst>
              <a:defRPr sz="2400">
                <a:solidFill>
                  <a:schemeClr val="tx1"/>
                </a:solidFill>
                <a:latin typeface="Arial" pitchFamily="34" charset="0"/>
              </a:defRPr>
            </a:lvl4pPr>
            <a:lvl5pPr>
              <a:tabLst>
                <a:tab pos="1371600" algn="l"/>
                <a:tab pos="2692400" algn="l"/>
                <a:tab pos="4292600" algn="l"/>
              </a:tabLst>
              <a:defRPr sz="2400">
                <a:solidFill>
                  <a:schemeClr val="tx1"/>
                </a:solidFill>
                <a:latin typeface="Arial" pitchFamily="34" charset="0"/>
              </a:defRPr>
            </a:lvl5pPr>
            <a:lvl6pPr eaLnBrk="0" fontAlgn="base" hangingPunct="0">
              <a:spcBef>
                <a:spcPct val="0"/>
              </a:spcBef>
              <a:spcAft>
                <a:spcPct val="0"/>
              </a:spcAft>
              <a:tabLst>
                <a:tab pos="1371600" algn="l"/>
                <a:tab pos="2692400" algn="l"/>
                <a:tab pos="4292600" algn="l"/>
              </a:tabLst>
              <a:defRPr sz="2400">
                <a:solidFill>
                  <a:schemeClr val="tx1"/>
                </a:solidFill>
                <a:latin typeface="Arial" pitchFamily="34" charset="0"/>
              </a:defRPr>
            </a:lvl6pPr>
            <a:lvl7pPr eaLnBrk="0" fontAlgn="base" hangingPunct="0">
              <a:spcBef>
                <a:spcPct val="0"/>
              </a:spcBef>
              <a:spcAft>
                <a:spcPct val="0"/>
              </a:spcAft>
              <a:tabLst>
                <a:tab pos="1371600" algn="l"/>
                <a:tab pos="2692400" algn="l"/>
                <a:tab pos="4292600" algn="l"/>
              </a:tabLst>
              <a:defRPr sz="2400">
                <a:solidFill>
                  <a:schemeClr val="tx1"/>
                </a:solidFill>
                <a:latin typeface="Arial" pitchFamily="34" charset="0"/>
              </a:defRPr>
            </a:lvl7pPr>
            <a:lvl8pPr eaLnBrk="0" fontAlgn="base" hangingPunct="0">
              <a:spcBef>
                <a:spcPct val="0"/>
              </a:spcBef>
              <a:spcAft>
                <a:spcPct val="0"/>
              </a:spcAft>
              <a:tabLst>
                <a:tab pos="1371600" algn="l"/>
                <a:tab pos="2692400" algn="l"/>
                <a:tab pos="4292600" algn="l"/>
              </a:tabLst>
              <a:defRPr sz="2400">
                <a:solidFill>
                  <a:schemeClr val="tx1"/>
                </a:solidFill>
                <a:latin typeface="Arial" pitchFamily="34" charset="0"/>
              </a:defRPr>
            </a:lvl8pPr>
            <a:lvl9pPr eaLnBrk="0" fontAlgn="base" hangingPunct="0">
              <a:spcBef>
                <a:spcPct val="0"/>
              </a:spcBef>
              <a:spcAft>
                <a:spcPct val="0"/>
              </a:spcAft>
              <a:tabLst>
                <a:tab pos="1371600" algn="l"/>
                <a:tab pos="2692400" algn="l"/>
                <a:tab pos="4292600" algn="l"/>
              </a:tabLst>
              <a:defRPr sz="2400">
                <a:solidFill>
                  <a:schemeClr val="tx1"/>
                </a:solidFill>
                <a:latin typeface="Arial" pitchFamily="34" charset="0"/>
              </a:defRPr>
            </a:lvl9pPr>
          </a:lstStyle>
          <a:p>
            <a:r>
              <a:rPr lang="en-US" sz="1800">
                <a:solidFill>
                  <a:schemeClr val="accent1"/>
                </a:solidFill>
              </a:rPr>
              <a:t>$90K	$230K	$180K</a:t>
            </a:r>
          </a:p>
        </p:txBody>
      </p:sp>
      <p:sp>
        <p:nvSpPr>
          <p:cNvPr id="473137" name="Text Box 2097"/>
          <p:cNvSpPr txBox="1">
            <a:spLocks noChangeArrowheads="1"/>
          </p:cNvSpPr>
          <p:nvPr/>
        </p:nvSpPr>
        <p:spPr bwMode="auto">
          <a:xfrm>
            <a:off x="2195513" y="5238750"/>
            <a:ext cx="998537" cy="420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solidFill>
                  <a:srgbClr val="0000FF"/>
                </a:solidFill>
              </a:rPr>
              <a:t>400 K</a:t>
            </a:r>
          </a:p>
        </p:txBody>
      </p:sp>
      <p:sp>
        <p:nvSpPr>
          <p:cNvPr id="473138" name="Text Box 2098"/>
          <p:cNvSpPr txBox="1">
            <a:spLocks noChangeArrowheads="1"/>
          </p:cNvSpPr>
          <p:nvPr/>
        </p:nvSpPr>
        <p:spPr bwMode="auto">
          <a:xfrm>
            <a:off x="3562350" y="5238750"/>
            <a:ext cx="998538" cy="420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solidFill>
                  <a:srgbClr val="0000FF"/>
                </a:solidFill>
              </a:rPr>
              <a:t>600 K</a:t>
            </a:r>
          </a:p>
        </p:txBody>
      </p:sp>
      <p:sp>
        <p:nvSpPr>
          <p:cNvPr id="473139" name="Text Box 2099"/>
          <p:cNvSpPr txBox="1">
            <a:spLocks noChangeArrowheads="1"/>
          </p:cNvSpPr>
          <p:nvPr/>
        </p:nvSpPr>
        <p:spPr bwMode="auto">
          <a:xfrm>
            <a:off x="4991100" y="5238750"/>
            <a:ext cx="998538" cy="420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solidFill>
                  <a:srgbClr val="0000FF"/>
                </a:solidFill>
              </a:rPr>
              <a:t>500 K</a:t>
            </a:r>
          </a:p>
        </p:txBody>
      </p:sp>
      <p:sp>
        <p:nvSpPr>
          <p:cNvPr id="473140" name="Oval 2100"/>
          <p:cNvSpPr>
            <a:spLocks noChangeArrowheads="1"/>
          </p:cNvSpPr>
          <p:nvPr/>
        </p:nvSpPr>
        <p:spPr bwMode="auto">
          <a:xfrm>
            <a:off x="514350" y="1733550"/>
            <a:ext cx="1066800" cy="419100"/>
          </a:xfrm>
          <a:prstGeom prst="ellipse">
            <a:avLst/>
          </a:prstGeom>
          <a:noFill/>
          <a:ln w="38100">
            <a:solidFill>
              <a:srgbClr val="0000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41" name="Line 2101"/>
          <p:cNvSpPr>
            <a:spLocks noChangeShapeType="1"/>
          </p:cNvSpPr>
          <p:nvPr/>
        </p:nvSpPr>
        <p:spPr bwMode="auto">
          <a:xfrm>
            <a:off x="1543050" y="2057400"/>
            <a:ext cx="971550" cy="31623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42" name="Oval 2102"/>
          <p:cNvSpPr>
            <a:spLocks noChangeArrowheads="1"/>
          </p:cNvSpPr>
          <p:nvPr/>
        </p:nvSpPr>
        <p:spPr bwMode="auto">
          <a:xfrm>
            <a:off x="457200" y="2838450"/>
            <a:ext cx="1066800" cy="419100"/>
          </a:xfrm>
          <a:prstGeom prst="ellipse">
            <a:avLst/>
          </a:prstGeom>
          <a:noFill/>
          <a:ln w="38100">
            <a:solidFill>
              <a:srgbClr val="0000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43" name="Oval 2103"/>
          <p:cNvSpPr>
            <a:spLocks noChangeArrowheads="1"/>
          </p:cNvSpPr>
          <p:nvPr/>
        </p:nvSpPr>
        <p:spPr bwMode="auto">
          <a:xfrm>
            <a:off x="419100" y="3962400"/>
            <a:ext cx="1066800" cy="419100"/>
          </a:xfrm>
          <a:prstGeom prst="ellipse">
            <a:avLst/>
          </a:prstGeom>
          <a:noFill/>
          <a:ln w="38100">
            <a:solidFill>
              <a:srgbClr val="0000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44" name="Line 2104"/>
          <p:cNvSpPr>
            <a:spLocks noChangeShapeType="1"/>
          </p:cNvSpPr>
          <p:nvPr/>
        </p:nvSpPr>
        <p:spPr bwMode="auto">
          <a:xfrm>
            <a:off x="1504950" y="3143250"/>
            <a:ext cx="2443163" cy="2066925"/>
          </a:xfrm>
          <a:prstGeom prst="line">
            <a:avLst/>
          </a:prstGeom>
          <a:noFill/>
          <a:ln w="38100">
            <a:solidFill>
              <a:srgbClr val="0000FF"/>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3145" name="Line 2105"/>
          <p:cNvSpPr>
            <a:spLocks noChangeShapeType="1"/>
          </p:cNvSpPr>
          <p:nvPr/>
        </p:nvSpPr>
        <p:spPr bwMode="auto">
          <a:xfrm>
            <a:off x="1428750" y="4210050"/>
            <a:ext cx="3735388" cy="985838"/>
          </a:xfrm>
          <a:prstGeom prst="line">
            <a:avLst/>
          </a:prstGeom>
          <a:noFill/>
          <a:ln w="38100">
            <a:solidFill>
              <a:srgbClr val="0000FF"/>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 name="Slide Number Placeholder 1"/>
          <p:cNvSpPr>
            <a:spLocks noGrp="1"/>
          </p:cNvSpPr>
          <p:nvPr>
            <p:ph type="sldNum" sz="quarter" idx="10"/>
          </p:nvPr>
        </p:nvSpPr>
        <p:spPr/>
        <p:txBody>
          <a:bodyPr/>
          <a:lstStyle/>
          <a:p>
            <a:pPr>
              <a:defRPr/>
            </a:pPr>
            <a:fld id="{05E42FFD-7792-4C02-BC5B-DC7B38A40767}" type="slidenum">
              <a:rPr lang="en-US" smtClean="0">
                <a:solidFill>
                  <a:srgbClr val="000000"/>
                </a:solidFill>
              </a:rPr>
              <a:pPr>
                <a:defRPr/>
              </a:pPr>
              <a:t>17</a:t>
            </a:fld>
            <a:endParaRPr lang="en-US">
              <a:solidFill>
                <a:srgbClr val="000000"/>
              </a:solidFill>
            </a:endParaRPr>
          </a:p>
        </p:txBody>
      </p:sp>
    </p:spTree>
    <p:extLst>
      <p:ext uri="{BB962C8B-B14F-4D97-AF65-F5344CB8AC3E}">
        <p14:creationId xmlns:p14="http://schemas.microsoft.com/office/powerpoint/2010/main" val="35548354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73140"/>
                                        </p:tgtEl>
                                        <p:attrNameLst>
                                          <p:attrName>style.visibility</p:attrName>
                                        </p:attrNameLst>
                                      </p:cBhvr>
                                      <p:to>
                                        <p:strVal val="visible"/>
                                      </p:to>
                                    </p:set>
                                    <p:anim calcmode="lin" valueType="num">
                                      <p:cBhvr additive="base">
                                        <p:cTn id="7" dur="500" fill="hold"/>
                                        <p:tgtEl>
                                          <p:spTgt spid="473140"/>
                                        </p:tgtEl>
                                        <p:attrNameLst>
                                          <p:attrName>ppt_x</p:attrName>
                                        </p:attrNameLst>
                                      </p:cBhvr>
                                      <p:tavLst>
                                        <p:tav tm="0">
                                          <p:val>
                                            <p:strVal val="0-#ppt_w/2"/>
                                          </p:val>
                                        </p:tav>
                                        <p:tav tm="100000">
                                          <p:val>
                                            <p:strVal val="#ppt_x"/>
                                          </p:val>
                                        </p:tav>
                                      </p:tavLst>
                                    </p:anim>
                                    <p:anim calcmode="lin" valueType="num">
                                      <p:cBhvr additive="base">
                                        <p:cTn id="8" dur="500" fill="hold"/>
                                        <p:tgtEl>
                                          <p:spTgt spid="47314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473141"/>
                                        </p:tgtEl>
                                        <p:attrNameLst>
                                          <p:attrName>style.visibility</p:attrName>
                                        </p:attrNameLst>
                                      </p:cBhvr>
                                      <p:to>
                                        <p:strVal val="visible"/>
                                      </p:to>
                                    </p:set>
                                    <p:animEffect transition="in" filter="wipe(up)">
                                      <p:cBhvr>
                                        <p:cTn id="13" dur="500"/>
                                        <p:tgtEl>
                                          <p:spTgt spid="473141"/>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9" fill="hold" grpId="0" nodeType="clickEffect">
                                  <p:stCondLst>
                                    <p:cond delay="0"/>
                                  </p:stCondLst>
                                  <p:childTnLst>
                                    <p:set>
                                      <p:cBhvr>
                                        <p:cTn id="17" dur="1" fill="hold">
                                          <p:stCondLst>
                                            <p:cond delay="0"/>
                                          </p:stCondLst>
                                        </p:cTn>
                                        <p:tgtEl>
                                          <p:spTgt spid="473137"/>
                                        </p:tgtEl>
                                        <p:attrNameLst>
                                          <p:attrName>style.visibility</p:attrName>
                                        </p:attrNameLst>
                                      </p:cBhvr>
                                      <p:to>
                                        <p:strVal val="visible"/>
                                      </p:to>
                                    </p:set>
                                    <p:anim calcmode="lin" valueType="num">
                                      <p:cBhvr additive="base">
                                        <p:cTn id="18" dur="500" fill="hold"/>
                                        <p:tgtEl>
                                          <p:spTgt spid="473137"/>
                                        </p:tgtEl>
                                        <p:attrNameLst>
                                          <p:attrName>ppt_x</p:attrName>
                                        </p:attrNameLst>
                                      </p:cBhvr>
                                      <p:tavLst>
                                        <p:tav tm="0">
                                          <p:val>
                                            <p:strVal val="0-#ppt_w/2"/>
                                          </p:val>
                                        </p:tav>
                                        <p:tav tm="100000">
                                          <p:val>
                                            <p:strVal val="#ppt_x"/>
                                          </p:val>
                                        </p:tav>
                                      </p:tavLst>
                                    </p:anim>
                                    <p:anim calcmode="lin" valueType="num">
                                      <p:cBhvr additive="base">
                                        <p:cTn id="19" dur="500" fill="hold"/>
                                        <p:tgtEl>
                                          <p:spTgt spid="473137"/>
                                        </p:tgtEl>
                                        <p:attrNameLst>
                                          <p:attrName>ppt_y</p:attrName>
                                        </p:attrNameLst>
                                      </p:cBhvr>
                                      <p:tavLst>
                                        <p:tav tm="0">
                                          <p:val>
                                            <p:strVal val="0-#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473142"/>
                                        </p:tgtEl>
                                        <p:attrNameLst>
                                          <p:attrName>style.visibility</p:attrName>
                                        </p:attrNameLst>
                                      </p:cBhvr>
                                      <p:to>
                                        <p:strVal val="visible"/>
                                      </p:to>
                                    </p:set>
                                    <p:anim calcmode="lin" valueType="num">
                                      <p:cBhvr additive="base">
                                        <p:cTn id="24" dur="500" fill="hold"/>
                                        <p:tgtEl>
                                          <p:spTgt spid="473142"/>
                                        </p:tgtEl>
                                        <p:attrNameLst>
                                          <p:attrName>ppt_x</p:attrName>
                                        </p:attrNameLst>
                                      </p:cBhvr>
                                      <p:tavLst>
                                        <p:tav tm="0">
                                          <p:val>
                                            <p:strVal val="0-#ppt_w/2"/>
                                          </p:val>
                                        </p:tav>
                                        <p:tav tm="100000">
                                          <p:val>
                                            <p:strVal val="#ppt_x"/>
                                          </p:val>
                                        </p:tav>
                                      </p:tavLst>
                                    </p:anim>
                                    <p:anim calcmode="lin" valueType="num">
                                      <p:cBhvr additive="base">
                                        <p:cTn id="25" dur="500" fill="hold"/>
                                        <p:tgtEl>
                                          <p:spTgt spid="473142"/>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473144"/>
                                        </p:tgtEl>
                                        <p:attrNameLst>
                                          <p:attrName>style.visibility</p:attrName>
                                        </p:attrNameLst>
                                      </p:cBhvr>
                                      <p:to>
                                        <p:strVal val="visible"/>
                                      </p:to>
                                    </p:set>
                                    <p:animEffect transition="in" filter="wipe(left)">
                                      <p:cBhvr>
                                        <p:cTn id="30" dur="500"/>
                                        <p:tgtEl>
                                          <p:spTgt spid="47314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4" presetClass="entr" presetSubtype="32" fill="hold" grpId="0" nodeType="clickEffect">
                                  <p:stCondLst>
                                    <p:cond delay="0"/>
                                  </p:stCondLst>
                                  <p:childTnLst>
                                    <p:set>
                                      <p:cBhvr>
                                        <p:cTn id="34" dur="1" fill="hold">
                                          <p:stCondLst>
                                            <p:cond delay="0"/>
                                          </p:stCondLst>
                                        </p:cTn>
                                        <p:tgtEl>
                                          <p:spTgt spid="473138"/>
                                        </p:tgtEl>
                                        <p:attrNameLst>
                                          <p:attrName>style.visibility</p:attrName>
                                        </p:attrNameLst>
                                      </p:cBhvr>
                                      <p:to>
                                        <p:strVal val="visible"/>
                                      </p:to>
                                    </p:set>
                                    <p:animEffect transition="in" filter="box(out)">
                                      <p:cBhvr>
                                        <p:cTn id="35" dur="500"/>
                                        <p:tgtEl>
                                          <p:spTgt spid="473138"/>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473143"/>
                                        </p:tgtEl>
                                        <p:attrNameLst>
                                          <p:attrName>style.visibility</p:attrName>
                                        </p:attrNameLst>
                                      </p:cBhvr>
                                      <p:to>
                                        <p:strVal val="visible"/>
                                      </p:to>
                                    </p:set>
                                    <p:anim calcmode="lin" valueType="num">
                                      <p:cBhvr additive="base">
                                        <p:cTn id="40" dur="500" fill="hold"/>
                                        <p:tgtEl>
                                          <p:spTgt spid="473143"/>
                                        </p:tgtEl>
                                        <p:attrNameLst>
                                          <p:attrName>ppt_x</p:attrName>
                                        </p:attrNameLst>
                                      </p:cBhvr>
                                      <p:tavLst>
                                        <p:tav tm="0">
                                          <p:val>
                                            <p:strVal val="0-#ppt_w/2"/>
                                          </p:val>
                                        </p:tav>
                                        <p:tav tm="100000">
                                          <p:val>
                                            <p:strVal val="#ppt_x"/>
                                          </p:val>
                                        </p:tav>
                                      </p:tavLst>
                                    </p:anim>
                                    <p:anim calcmode="lin" valueType="num">
                                      <p:cBhvr additive="base">
                                        <p:cTn id="41" dur="500" fill="hold"/>
                                        <p:tgtEl>
                                          <p:spTgt spid="473143"/>
                                        </p:tgtEl>
                                        <p:attrNameLst>
                                          <p:attrName>ppt_y</p:attrName>
                                        </p:attrNameLst>
                                      </p:cBhvr>
                                      <p:tavLst>
                                        <p:tav tm="0">
                                          <p:val>
                                            <p:strVal val="#ppt_y"/>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473145"/>
                                        </p:tgtEl>
                                        <p:attrNameLst>
                                          <p:attrName>style.visibility</p:attrName>
                                        </p:attrNameLst>
                                      </p:cBhvr>
                                      <p:to>
                                        <p:strVal val="visible"/>
                                      </p:to>
                                    </p:set>
                                    <p:animEffect transition="in" filter="wipe(left)">
                                      <p:cBhvr>
                                        <p:cTn id="46" dur="500"/>
                                        <p:tgtEl>
                                          <p:spTgt spid="473145"/>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4" presetClass="entr" presetSubtype="32" fill="hold" grpId="0" nodeType="clickEffect">
                                  <p:stCondLst>
                                    <p:cond delay="0"/>
                                  </p:stCondLst>
                                  <p:childTnLst>
                                    <p:set>
                                      <p:cBhvr>
                                        <p:cTn id="50" dur="1" fill="hold">
                                          <p:stCondLst>
                                            <p:cond delay="0"/>
                                          </p:stCondLst>
                                        </p:cTn>
                                        <p:tgtEl>
                                          <p:spTgt spid="473139"/>
                                        </p:tgtEl>
                                        <p:attrNameLst>
                                          <p:attrName>style.visibility</p:attrName>
                                        </p:attrNameLst>
                                      </p:cBhvr>
                                      <p:to>
                                        <p:strVal val="visible"/>
                                      </p:to>
                                    </p:set>
                                    <p:animEffect transition="in" filter="box(out)">
                                      <p:cBhvr>
                                        <p:cTn id="51" dur="500"/>
                                        <p:tgtEl>
                                          <p:spTgt spid="473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3137" grpId="0" autoUpdateAnimBg="0"/>
      <p:bldP spid="473138" grpId="0" autoUpdateAnimBg="0"/>
      <p:bldP spid="473139" grpId="0" autoUpdateAnimBg="0"/>
      <p:bldP spid="473140" grpId="0" animBg="1"/>
      <p:bldP spid="473141" grpId="0" animBg="1"/>
      <p:bldP spid="473142" grpId="0" animBg="1"/>
      <p:bldP spid="473143" grpId="0" animBg="1"/>
      <p:bldP spid="473144" grpId="0" animBg="1"/>
      <p:bldP spid="47314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1104900" y="609600"/>
            <a:ext cx="7205663" cy="533400"/>
          </a:xfrm>
          <a:noFill/>
          <a:ln/>
        </p:spPr>
        <p:txBody>
          <a:bodyPr wrap="none" lIns="84452" tIns="42967" rIns="84452" bIns="42967"/>
          <a:lstStyle/>
          <a:p>
            <a:r>
              <a:rPr lang="en-US" dirty="0">
                <a:solidFill>
                  <a:srgbClr val="0066CC"/>
                </a:solidFill>
              </a:rPr>
              <a:t>Advance Procurement</a:t>
            </a:r>
            <a:br>
              <a:rPr lang="en-US" dirty="0">
                <a:solidFill>
                  <a:srgbClr val="0066CC"/>
                </a:solidFill>
              </a:rPr>
            </a:br>
            <a:r>
              <a:rPr lang="en-US" sz="2200" dirty="0">
                <a:solidFill>
                  <a:srgbClr val="0066CC"/>
                </a:solidFill>
              </a:rPr>
              <a:t>Long  Lead  Items</a:t>
            </a:r>
            <a:endParaRPr lang="en-US" sz="2400" dirty="0">
              <a:solidFill>
                <a:srgbClr val="0066CC"/>
              </a:solidFill>
            </a:endParaRPr>
          </a:p>
        </p:txBody>
      </p:sp>
      <p:sp>
        <p:nvSpPr>
          <p:cNvPr id="181251" name="Rectangle 3"/>
          <p:cNvSpPr>
            <a:spLocks noGrp="1" noChangeArrowheads="1"/>
          </p:cNvSpPr>
          <p:nvPr>
            <p:ph type="body" idx="1"/>
          </p:nvPr>
        </p:nvSpPr>
        <p:spPr bwMode="auto">
          <a:xfrm>
            <a:off x="531813" y="1200150"/>
            <a:ext cx="8169275" cy="52974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84452" tIns="42967" rIns="84452" bIns="42967" numCol="1" anchor="t" anchorCtr="0" compatLnSpc="1">
            <a:prstTxWarp prst="textNoShape">
              <a:avLst/>
            </a:prstTxWarp>
          </a:bodyPr>
          <a:lstStyle/>
          <a:p>
            <a:r>
              <a:rPr lang="en-US" sz="2400" b="1"/>
              <a:t>Exception to Full Funding Policy</a:t>
            </a:r>
          </a:p>
          <a:p>
            <a:pPr lvl="1"/>
            <a:r>
              <a:rPr lang="en-US" sz="2000" b="1"/>
              <a:t>Contained in Acquisition Strategy</a:t>
            </a:r>
          </a:p>
          <a:p>
            <a:pPr lvl="1"/>
            <a:r>
              <a:rPr lang="en-US" sz="2000" b="1"/>
              <a:t>Approved in Milestone Decision</a:t>
            </a:r>
          </a:p>
          <a:p>
            <a:pPr lvl="1"/>
            <a:r>
              <a:rPr lang="en-US" sz="2000" b="1"/>
              <a:t>Separate initial contract  </a:t>
            </a:r>
          </a:p>
          <a:p>
            <a:r>
              <a:rPr lang="en-US" sz="1400" b="1"/>
              <a:t> </a:t>
            </a:r>
            <a:r>
              <a:rPr lang="en-US" sz="2400" b="1"/>
              <a:t>Finances Long Lead (Recurring) Components</a:t>
            </a:r>
            <a:r>
              <a:rPr lang="en-US" sz="2800" b="1"/>
              <a:t>  </a:t>
            </a:r>
          </a:p>
          <a:p>
            <a:pPr lvl="1"/>
            <a:r>
              <a:rPr lang="en-US" sz="2000" b="1"/>
              <a:t>To protect production schedule   </a:t>
            </a:r>
          </a:p>
          <a:p>
            <a:pPr lvl="1"/>
            <a:r>
              <a:rPr lang="en-US" sz="2000" b="1"/>
              <a:t>To maintain a critical skill in the workforce </a:t>
            </a:r>
          </a:p>
          <a:p>
            <a:pPr lvl="1">
              <a:buFontTx/>
              <a:buNone/>
            </a:pPr>
            <a:endParaRPr lang="en-US" sz="2000" b="1"/>
          </a:p>
          <a:p>
            <a:r>
              <a:rPr lang="en-US" sz="1400" b="1"/>
              <a:t> </a:t>
            </a:r>
            <a:r>
              <a:rPr lang="en-US" sz="2400" b="1"/>
              <a:t>Generally, Budget Authority requested / granted one Fiscal Year in advance of the related end item contract</a:t>
            </a:r>
          </a:p>
          <a:p>
            <a:r>
              <a:rPr lang="en-US" sz="2400" b="1"/>
              <a:t>Shown as a separate line item on the budget request.  </a:t>
            </a:r>
          </a:p>
          <a:p>
            <a:pPr>
              <a:buFontTx/>
              <a:buNone/>
            </a:pPr>
            <a:r>
              <a:rPr lang="en-US" sz="2400" b="1"/>
              <a:t>   </a:t>
            </a:r>
          </a:p>
          <a:p>
            <a:endParaRPr lang="en-US" sz="3100"/>
          </a:p>
        </p:txBody>
      </p:sp>
      <p:graphicFrame>
        <p:nvGraphicFramePr>
          <p:cNvPr id="181252" name="Object 4"/>
          <p:cNvGraphicFramePr>
            <a:graphicFrameLocks noChangeAspect="1"/>
          </p:cNvGraphicFramePr>
          <p:nvPr/>
        </p:nvGraphicFramePr>
        <p:xfrm>
          <a:off x="6705600" y="1295400"/>
          <a:ext cx="1676400" cy="1447800"/>
        </p:xfrm>
        <a:graphic>
          <a:graphicData uri="http://schemas.openxmlformats.org/presentationml/2006/ole">
            <mc:AlternateContent xmlns:mc="http://schemas.openxmlformats.org/markup-compatibility/2006">
              <mc:Choice xmlns:v="urn:schemas-microsoft-com:vml" Requires="v">
                <p:oleObj spid="_x0000_s210998" name="Clip" r:id="rId4" imgW="3452400" imgH="2766600" progId="MS_ClipArt_Gallery.2">
                  <p:embed/>
                </p:oleObj>
              </mc:Choice>
              <mc:Fallback>
                <p:oleObj name="Clip" r:id="rId4" imgW="3452400" imgH="2766600" progId="MS_ClipArt_Gallery.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1295400"/>
                        <a:ext cx="1676400" cy="144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1253" name="AutoShape 5"/>
          <p:cNvSpPr>
            <a:spLocks noChangeArrowheads="1"/>
          </p:cNvSpPr>
          <p:nvPr/>
        </p:nvSpPr>
        <p:spPr bwMode="auto">
          <a:xfrm rot="18330738" flipH="1">
            <a:off x="6157912" y="1236663"/>
            <a:ext cx="1744663" cy="1062038"/>
          </a:xfrm>
          <a:prstGeom prst="curvedDownArrow">
            <a:avLst>
              <a:gd name="adj1" fmla="val 26482"/>
              <a:gd name="adj2" fmla="val 65710"/>
              <a:gd name="adj3" fmla="val 56042"/>
            </a:avLst>
          </a:prstGeom>
          <a:solidFill>
            <a:schemeClr val="bg2"/>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 name="Slide Number Placeholder 1"/>
          <p:cNvSpPr>
            <a:spLocks noGrp="1"/>
          </p:cNvSpPr>
          <p:nvPr>
            <p:ph type="sldNum" sz="quarter" idx="10"/>
          </p:nvPr>
        </p:nvSpPr>
        <p:spPr/>
        <p:txBody>
          <a:bodyPr/>
          <a:lstStyle/>
          <a:p>
            <a:pPr>
              <a:defRPr/>
            </a:pPr>
            <a:fld id="{05E42FFD-7792-4C02-BC5B-DC7B38A40767}" type="slidenum">
              <a:rPr lang="en-US" smtClean="0">
                <a:solidFill>
                  <a:srgbClr val="000000"/>
                </a:solidFill>
              </a:rPr>
              <a:pPr>
                <a:defRPr/>
              </a:pPr>
              <a:t>18</a:t>
            </a:fld>
            <a:endParaRPr lang="en-US">
              <a:solidFill>
                <a:srgbClr val="000000"/>
              </a:solidFill>
            </a:endParaRPr>
          </a:p>
        </p:txBody>
      </p:sp>
    </p:spTree>
    <p:extLst>
      <p:ext uri="{BB962C8B-B14F-4D97-AF65-F5344CB8AC3E}">
        <p14:creationId xmlns:p14="http://schemas.microsoft.com/office/powerpoint/2010/main" val="3402514599"/>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1104900" y="347663"/>
            <a:ext cx="6934200" cy="381000"/>
          </a:xfrm>
        </p:spPr>
        <p:txBody>
          <a:bodyPr/>
          <a:lstStyle/>
          <a:p>
            <a:r>
              <a:rPr lang="en-US" dirty="0">
                <a:solidFill>
                  <a:srgbClr val="0066CC"/>
                </a:solidFill>
              </a:rPr>
              <a:t>Advance Procurement</a:t>
            </a:r>
            <a:endParaRPr lang="en-US" b="0" dirty="0">
              <a:solidFill>
                <a:srgbClr val="0066CC"/>
              </a:solidFill>
            </a:endParaRPr>
          </a:p>
        </p:txBody>
      </p:sp>
      <p:sp>
        <p:nvSpPr>
          <p:cNvPr id="497667" name="Rectangle 3"/>
          <p:cNvSpPr>
            <a:spLocks noChangeArrowheads="1"/>
          </p:cNvSpPr>
          <p:nvPr/>
        </p:nvSpPr>
        <p:spPr bwMode="auto">
          <a:xfrm>
            <a:off x="609600" y="1219200"/>
            <a:ext cx="7913688" cy="5119688"/>
          </a:xfrm>
          <a:prstGeom prst="rect">
            <a:avLst/>
          </a:prstGeom>
          <a:noFill/>
          <a:ln w="50800">
            <a:solidFill>
              <a:schemeClr val="tx1"/>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7668" name="Line 4"/>
          <p:cNvSpPr>
            <a:spLocks noChangeShapeType="1"/>
          </p:cNvSpPr>
          <p:nvPr/>
        </p:nvSpPr>
        <p:spPr bwMode="auto">
          <a:xfrm>
            <a:off x="4191000" y="1219200"/>
            <a:ext cx="0" cy="510222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7669" name="Line 5"/>
          <p:cNvSpPr>
            <a:spLocks noChangeShapeType="1"/>
          </p:cNvSpPr>
          <p:nvPr/>
        </p:nvSpPr>
        <p:spPr bwMode="auto">
          <a:xfrm>
            <a:off x="5638800" y="1219200"/>
            <a:ext cx="0" cy="51435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7670" name="Line 6"/>
          <p:cNvSpPr>
            <a:spLocks noChangeShapeType="1"/>
          </p:cNvSpPr>
          <p:nvPr/>
        </p:nvSpPr>
        <p:spPr bwMode="auto">
          <a:xfrm>
            <a:off x="7067550" y="1219200"/>
            <a:ext cx="0" cy="514508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7671" name="Rectangle 7"/>
          <p:cNvSpPr>
            <a:spLocks noChangeArrowheads="1"/>
          </p:cNvSpPr>
          <p:nvPr/>
        </p:nvSpPr>
        <p:spPr bwMode="auto">
          <a:xfrm>
            <a:off x="666750" y="1712913"/>
            <a:ext cx="2073275" cy="71596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1800"/>
              <a:t>LOT 2</a:t>
            </a:r>
            <a:endParaRPr lang="en-US" sz="1900">
              <a:solidFill>
                <a:srgbClr val="FC0128"/>
              </a:solidFill>
            </a:endParaRPr>
          </a:p>
          <a:p>
            <a:pPr defTabSz="854075">
              <a:spcBef>
                <a:spcPct val="50000"/>
              </a:spcBef>
            </a:pPr>
            <a:r>
              <a:rPr lang="en-US" sz="1800"/>
              <a:t>20  ITEMS </a:t>
            </a:r>
            <a:endParaRPr lang="en-US" sz="3200"/>
          </a:p>
        </p:txBody>
      </p:sp>
      <p:sp>
        <p:nvSpPr>
          <p:cNvPr id="497672" name="Rectangle 8"/>
          <p:cNvSpPr>
            <a:spLocks noChangeArrowheads="1"/>
          </p:cNvSpPr>
          <p:nvPr/>
        </p:nvSpPr>
        <p:spPr bwMode="auto">
          <a:xfrm>
            <a:off x="6221412" y="1752600"/>
            <a:ext cx="2236788" cy="34290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1900" dirty="0"/>
              <a:t> </a:t>
            </a:r>
            <a:r>
              <a:rPr lang="en-US" sz="1800" dirty="0"/>
              <a:t>5     5    5    5</a:t>
            </a:r>
            <a:endParaRPr lang="en-US" sz="1900" dirty="0"/>
          </a:p>
        </p:txBody>
      </p:sp>
      <p:sp>
        <p:nvSpPr>
          <p:cNvPr id="497673" name="Line 9"/>
          <p:cNvSpPr>
            <a:spLocks noChangeShapeType="1"/>
          </p:cNvSpPr>
          <p:nvPr/>
        </p:nvSpPr>
        <p:spPr bwMode="auto">
          <a:xfrm flipV="1">
            <a:off x="5280025" y="2179638"/>
            <a:ext cx="2405063" cy="6350"/>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7674" name="Rectangle 10"/>
          <p:cNvSpPr>
            <a:spLocks noChangeArrowheads="1"/>
          </p:cNvSpPr>
          <p:nvPr/>
        </p:nvSpPr>
        <p:spPr bwMode="auto">
          <a:xfrm>
            <a:off x="6248400" y="1752600"/>
            <a:ext cx="1627188" cy="296863"/>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7675" name="Line 11"/>
          <p:cNvSpPr>
            <a:spLocks noChangeShapeType="1"/>
          </p:cNvSpPr>
          <p:nvPr/>
        </p:nvSpPr>
        <p:spPr bwMode="auto">
          <a:xfrm>
            <a:off x="6629400" y="1752600"/>
            <a:ext cx="0" cy="29527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7676" name="Line 12"/>
          <p:cNvSpPr>
            <a:spLocks noChangeShapeType="1"/>
          </p:cNvSpPr>
          <p:nvPr/>
        </p:nvSpPr>
        <p:spPr bwMode="auto">
          <a:xfrm flipH="1">
            <a:off x="7467600" y="1752600"/>
            <a:ext cx="0" cy="29527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7677" name="Rectangle 13"/>
          <p:cNvSpPr>
            <a:spLocks noChangeArrowheads="1"/>
          </p:cNvSpPr>
          <p:nvPr/>
        </p:nvSpPr>
        <p:spPr bwMode="auto">
          <a:xfrm>
            <a:off x="4373563" y="2460625"/>
            <a:ext cx="1071562" cy="37147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pPr>
            <a:r>
              <a:rPr lang="en-US" sz="2000">
                <a:solidFill>
                  <a:srgbClr val="0000FF"/>
                </a:solidFill>
              </a:rPr>
              <a:t>$100M</a:t>
            </a:r>
          </a:p>
        </p:txBody>
      </p:sp>
      <p:sp>
        <p:nvSpPr>
          <p:cNvPr id="497678" name="Rectangle 14"/>
          <p:cNvSpPr>
            <a:spLocks noChangeArrowheads="1"/>
          </p:cNvSpPr>
          <p:nvPr/>
        </p:nvSpPr>
        <p:spPr bwMode="auto">
          <a:xfrm>
            <a:off x="5819775" y="2478088"/>
            <a:ext cx="1071563" cy="37147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pPr>
            <a:r>
              <a:rPr lang="en-US" sz="2000">
                <a:solidFill>
                  <a:srgbClr val="0000FF"/>
                </a:solidFill>
              </a:rPr>
              <a:t>$300M</a:t>
            </a:r>
          </a:p>
        </p:txBody>
      </p:sp>
      <p:sp>
        <p:nvSpPr>
          <p:cNvPr id="497679" name="Line 15"/>
          <p:cNvSpPr>
            <a:spLocks noChangeShapeType="1"/>
          </p:cNvSpPr>
          <p:nvPr/>
        </p:nvSpPr>
        <p:spPr bwMode="auto">
          <a:xfrm>
            <a:off x="4848225" y="2846388"/>
            <a:ext cx="0" cy="354012"/>
          </a:xfrm>
          <a:prstGeom prst="line">
            <a:avLst/>
          </a:prstGeom>
          <a:noFill/>
          <a:ln w="571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7680" name="Line 16"/>
          <p:cNvSpPr>
            <a:spLocks noChangeShapeType="1"/>
          </p:cNvSpPr>
          <p:nvPr/>
        </p:nvSpPr>
        <p:spPr bwMode="auto">
          <a:xfrm flipH="1">
            <a:off x="5140325" y="2863850"/>
            <a:ext cx="655638" cy="388938"/>
          </a:xfrm>
          <a:prstGeom prst="line">
            <a:avLst/>
          </a:prstGeom>
          <a:noFill/>
          <a:ln w="571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7681" name="Line 17"/>
          <p:cNvSpPr>
            <a:spLocks noChangeShapeType="1"/>
          </p:cNvSpPr>
          <p:nvPr/>
        </p:nvSpPr>
        <p:spPr bwMode="auto">
          <a:xfrm flipH="1">
            <a:off x="5461000" y="2871788"/>
            <a:ext cx="1763713" cy="592137"/>
          </a:xfrm>
          <a:prstGeom prst="line">
            <a:avLst/>
          </a:prstGeom>
          <a:noFill/>
          <a:ln w="571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7682" name="Rectangle 18"/>
          <p:cNvSpPr>
            <a:spLocks noChangeArrowheads="1"/>
          </p:cNvSpPr>
          <p:nvPr/>
        </p:nvSpPr>
        <p:spPr bwMode="auto">
          <a:xfrm>
            <a:off x="4359275" y="3284538"/>
            <a:ext cx="1073150" cy="369887"/>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pPr>
            <a:r>
              <a:rPr lang="en-US" sz="2000">
                <a:solidFill>
                  <a:srgbClr val="990099"/>
                </a:solidFill>
              </a:rPr>
              <a:t>$600M</a:t>
            </a:r>
          </a:p>
        </p:txBody>
      </p:sp>
      <p:sp>
        <p:nvSpPr>
          <p:cNvPr id="497683" name="Line 19"/>
          <p:cNvSpPr>
            <a:spLocks noChangeShapeType="1"/>
          </p:cNvSpPr>
          <p:nvPr/>
        </p:nvSpPr>
        <p:spPr bwMode="auto">
          <a:xfrm>
            <a:off x="2743200" y="1219200"/>
            <a:ext cx="0" cy="5103813"/>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7684" name="Rectangle 20"/>
          <p:cNvSpPr>
            <a:spLocks noChangeArrowheads="1"/>
          </p:cNvSpPr>
          <p:nvPr/>
        </p:nvSpPr>
        <p:spPr bwMode="auto">
          <a:xfrm>
            <a:off x="2944813" y="1231900"/>
            <a:ext cx="5483225" cy="3841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2200"/>
              <a:t>  FY 1	         FY 2	      FY 3	   FY 4</a:t>
            </a:r>
          </a:p>
        </p:txBody>
      </p:sp>
      <p:sp>
        <p:nvSpPr>
          <p:cNvPr id="497685" name="Line 21"/>
          <p:cNvSpPr>
            <a:spLocks noChangeShapeType="1"/>
          </p:cNvSpPr>
          <p:nvPr/>
        </p:nvSpPr>
        <p:spPr bwMode="auto">
          <a:xfrm flipH="1">
            <a:off x="4837113" y="3679825"/>
            <a:ext cx="0" cy="422275"/>
          </a:xfrm>
          <a:prstGeom prst="line">
            <a:avLst/>
          </a:prstGeom>
          <a:noFill/>
          <a:ln w="5715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7686" name="Rectangle 22"/>
          <p:cNvSpPr>
            <a:spLocks noChangeArrowheads="1"/>
          </p:cNvSpPr>
          <p:nvPr/>
        </p:nvSpPr>
        <p:spPr bwMode="auto">
          <a:xfrm>
            <a:off x="4349750" y="4133850"/>
            <a:ext cx="1090613" cy="38893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pPr>
            <a:r>
              <a:rPr lang="en-US" sz="2000">
                <a:solidFill>
                  <a:schemeClr val="accent1"/>
                </a:solidFill>
              </a:rPr>
              <a:t>- $50M</a:t>
            </a:r>
          </a:p>
        </p:txBody>
      </p:sp>
      <p:sp>
        <p:nvSpPr>
          <p:cNvPr id="497687" name="Line 23"/>
          <p:cNvSpPr>
            <a:spLocks noChangeShapeType="1"/>
          </p:cNvSpPr>
          <p:nvPr/>
        </p:nvSpPr>
        <p:spPr bwMode="auto">
          <a:xfrm flipH="1">
            <a:off x="4838700" y="4511675"/>
            <a:ext cx="0" cy="554038"/>
          </a:xfrm>
          <a:prstGeom prst="line">
            <a:avLst/>
          </a:prstGeom>
          <a:noFill/>
          <a:ln w="5715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7688" name="Rectangle 24"/>
          <p:cNvSpPr>
            <a:spLocks noChangeArrowheads="1"/>
          </p:cNvSpPr>
          <p:nvPr/>
        </p:nvSpPr>
        <p:spPr bwMode="auto">
          <a:xfrm>
            <a:off x="4352925" y="5056188"/>
            <a:ext cx="1147763" cy="388937"/>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pPr>
            <a:endParaRPr lang="en-US" sz="2000"/>
          </a:p>
        </p:txBody>
      </p:sp>
      <p:sp>
        <p:nvSpPr>
          <p:cNvPr id="497689" name="Line 25"/>
          <p:cNvSpPr>
            <a:spLocks noChangeShapeType="1"/>
          </p:cNvSpPr>
          <p:nvPr/>
        </p:nvSpPr>
        <p:spPr bwMode="auto">
          <a:xfrm flipH="1">
            <a:off x="3738563" y="4511675"/>
            <a:ext cx="598487" cy="1009650"/>
          </a:xfrm>
          <a:prstGeom prst="line">
            <a:avLst/>
          </a:prstGeom>
          <a:noFill/>
          <a:ln w="5715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7690" name="Rectangle 26"/>
          <p:cNvSpPr>
            <a:spLocks noChangeArrowheads="1"/>
          </p:cNvSpPr>
          <p:nvPr/>
        </p:nvSpPr>
        <p:spPr bwMode="auto">
          <a:xfrm>
            <a:off x="2917825" y="5588000"/>
            <a:ext cx="1149350" cy="37147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pPr>
            <a:endParaRPr lang="en-US" sz="2000"/>
          </a:p>
        </p:txBody>
      </p:sp>
      <p:sp>
        <p:nvSpPr>
          <p:cNvPr id="497691" name="AutoShape 27"/>
          <p:cNvSpPr>
            <a:spLocks noChangeArrowheads="1"/>
          </p:cNvSpPr>
          <p:nvPr/>
        </p:nvSpPr>
        <p:spPr bwMode="auto">
          <a:xfrm>
            <a:off x="4678363" y="1844675"/>
            <a:ext cx="619125" cy="369888"/>
          </a:xfrm>
          <a:prstGeom prst="flowChartExtract">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7692" name="AutoShape 28"/>
          <p:cNvSpPr>
            <a:spLocks noChangeArrowheads="1"/>
          </p:cNvSpPr>
          <p:nvPr/>
        </p:nvSpPr>
        <p:spPr bwMode="auto">
          <a:xfrm>
            <a:off x="3094038" y="4103688"/>
            <a:ext cx="619125" cy="328612"/>
          </a:xfrm>
          <a:prstGeom prst="flowChartExtract">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7693" name="Rectangle 29"/>
          <p:cNvSpPr>
            <a:spLocks noChangeArrowheads="1"/>
          </p:cNvSpPr>
          <p:nvPr/>
        </p:nvSpPr>
        <p:spPr bwMode="auto">
          <a:xfrm>
            <a:off x="7210425" y="2487613"/>
            <a:ext cx="1130300" cy="388937"/>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pPr>
            <a:r>
              <a:rPr lang="en-US" sz="2000">
                <a:solidFill>
                  <a:srgbClr val="0000FF"/>
                </a:solidFill>
              </a:rPr>
              <a:t>$200M</a:t>
            </a:r>
          </a:p>
        </p:txBody>
      </p:sp>
      <p:sp>
        <p:nvSpPr>
          <p:cNvPr id="497694" name="Line 30"/>
          <p:cNvSpPr>
            <a:spLocks noChangeShapeType="1"/>
          </p:cNvSpPr>
          <p:nvPr/>
        </p:nvSpPr>
        <p:spPr bwMode="auto">
          <a:xfrm>
            <a:off x="627063" y="1547813"/>
            <a:ext cx="7907337" cy="317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7695" name="Text Box 31"/>
          <p:cNvSpPr txBox="1">
            <a:spLocks noChangeArrowheads="1"/>
          </p:cNvSpPr>
          <p:nvPr/>
        </p:nvSpPr>
        <p:spPr bwMode="auto">
          <a:xfrm>
            <a:off x="661988" y="4002088"/>
            <a:ext cx="2011362" cy="5873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800">
                <a:solidFill>
                  <a:schemeClr val="accent1"/>
                </a:solidFill>
              </a:rPr>
              <a:t>   Less Advance </a:t>
            </a:r>
          </a:p>
          <a:p>
            <a:r>
              <a:rPr lang="en-US" sz="1800">
                <a:solidFill>
                  <a:schemeClr val="accent1"/>
                </a:solidFill>
              </a:rPr>
              <a:t>   Procurement:</a:t>
            </a:r>
          </a:p>
        </p:txBody>
      </p:sp>
      <p:sp>
        <p:nvSpPr>
          <p:cNvPr id="497696" name="Text Box 32"/>
          <p:cNvSpPr txBox="1">
            <a:spLocks noChangeArrowheads="1"/>
          </p:cNvSpPr>
          <p:nvPr/>
        </p:nvSpPr>
        <p:spPr bwMode="auto">
          <a:xfrm>
            <a:off x="609600" y="4800600"/>
            <a:ext cx="2098675" cy="1163638"/>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rgbClr val="9900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5000"/>
              </a:lnSpc>
              <a:spcBef>
                <a:spcPct val="50000"/>
              </a:spcBef>
            </a:pPr>
            <a:r>
              <a:rPr lang="en-US" sz="1800" dirty="0">
                <a:solidFill>
                  <a:srgbClr val="990099"/>
                </a:solidFill>
              </a:rPr>
              <a:t>Budget Request System:</a:t>
            </a:r>
          </a:p>
          <a:p>
            <a:pPr>
              <a:lnSpc>
                <a:spcPct val="85000"/>
              </a:lnSpc>
              <a:spcBef>
                <a:spcPct val="50000"/>
              </a:spcBef>
            </a:pPr>
            <a:r>
              <a:rPr lang="en-US" sz="1800" dirty="0">
                <a:solidFill>
                  <a:srgbClr val="FF0000"/>
                </a:solidFill>
              </a:rPr>
              <a:t>Budget Request </a:t>
            </a:r>
            <a:r>
              <a:rPr lang="en-US" sz="1800" dirty="0" err="1">
                <a:solidFill>
                  <a:srgbClr val="FF0000"/>
                </a:solidFill>
              </a:rPr>
              <a:t>Adv</a:t>
            </a:r>
            <a:r>
              <a:rPr lang="en-US" sz="1800" dirty="0">
                <a:solidFill>
                  <a:srgbClr val="FF0000"/>
                </a:solidFill>
              </a:rPr>
              <a:t> </a:t>
            </a:r>
            <a:r>
              <a:rPr lang="en-US" sz="1800" dirty="0" err="1">
                <a:solidFill>
                  <a:srgbClr val="FF0000"/>
                </a:solidFill>
              </a:rPr>
              <a:t>Proc</a:t>
            </a:r>
            <a:r>
              <a:rPr lang="en-US" sz="1800" dirty="0">
                <a:solidFill>
                  <a:srgbClr val="FF0000"/>
                </a:solidFill>
              </a:rPr>
              <a:t>:</a:t>
            </a:r>
          </a:p>
        </p:txBody>
      </p:sp>
      <p:sp>
        <p:nvSpPr>
          <p:cNvPr id="497697" name="Line 33"/>
          <p:cNvSpPr>
            <a:spLocks noChangeShapeType="1"/>
          </p:cNvSpPr>
          <p:nvPr/>
        </p:nvSpPr>
        <p:spPr bwMode="auto">
          <a:xfrm>
            <a:off x="1703388" y="5275263"/>
            <a:ext cx="2598737" cy="0"/>
          </a:xfrm>
          <a:prstGeom prst="line">
            <a:avLst/>
          </a:prstGeom>
          <a:noFill/>
          <a:ln w="254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7698" name="Line 34"/>
          <p:cNvSpPr>
            <a:spLocks noChangeShapeType="1"/>
          </p:cNvSpPr>
          <p:nvPr/>
        </p:nvSpPr>
        <p:spPr bwMode="auto">
          <a:xfrm>
            <a:off x="1828800" y="5867400"/>
            <a:ext cx="1066800" cy="0"/>
          </a:xfrm>
          <a:prstGeom prst="line">
            <a:avLst/>
          </a:prstGeom>
          <a:noFill/>
          <a:ln w="254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7699" name="Text Box 35"/>
          <p:cNvSpPr txBox="1">
            <a:spLocks noChangeArrowheads="1"/>
          </p:cNvSpPr>
          <p:nvPr/>
        </p:nvSpPr>
        <p:spPr bwMode="auto">
          <a:xfrm>
            <a:off x="3111317" y="5599113"/>
            <a:ext cx="825867" cy="40011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dirty="0">
                <a:solidFill>
                  <a:srgbClr val="FF0000"/>
                </a:solidFill>
              </a:rPr>
              <a:t>$50M</a:t>
            </a:r>
          </a:p>
        </p:txBody>
      </p:sp>
      <p:sp>
        <p:nvSpPr>
          <p:cNvPr id="497700" name="Text Box 36"/>
          <p:cNvSpPr txBox="1">
            <a:spLocks noChangeArrowheads="1"/>
          </p:cNvSpPr>
          <p:nvPr/>
        </p:nvSpPr>
        <p:spPr bwMode="auto">
          <a:xfrm>
            <a:off x="4457700" y="5084763"/>
            <a:ext cx="960438" cy="36671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a:solidFill>
                  <a:srgbClr val="990099"/>
                </a:solidFill>
              </a:rPr>
              <a:t>$550M</a:t>
            </a:r>
          </a:p>
        </p:txBody>
      </p:sp>
      <p:sp>
        <p:nvSpPr>
          <p:cNvPr id="2" name="Slide Number Placeholder 1"/>
          <p:cNvSpPr>
            <a:spLocks noGrp="1"/>
          </p:cNvSpPr>
          <p:nvPr>
            <p:ph type="sldNum" sz="quarter" idx="10"/>
          </p:nvPr>
        </p:nvSpPr>
        <p:spPr/>
        <p:txBody>
          <a:bodyPr/>
          <a:lstStyle/>
          <a:p>
            <a:pPr>
              <a:defRPr/>
            </a:pPr>
            <a:fld id="{D2C11CDF-2888-478B-A479-38F49037F60B}" type="slidenum">
              <a:rPr lang="en-US" smtClean="0">
                <a:solidFill>
                  <a:srgbClr val="000000"/>
                </a:solidFill>
              </a:rPr>
              <a:pPr>
                <a:defRPr/>
              </a:pPr>
              <a:t>19</a:t>
            </a:fld>
            <a:endParaRPr lang="en-US">
              <a:solidFill>
                <a:srgbClr val="000000"/>
              </a:solidFill>
            </a:endParaRPr>
          </a:p>
        </p:txBody>
      </p:sp>
    </p:spTree>
    <p:extLst>
      <p:ext uri="{BB962C8B-B14F-4D97-AF65-F5344CB8AC3E}">
        <p14:creationId xmlns:p14="http://schemas.microsoft.com/office/powerpoint/2010/main" val="40234797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97679"/>
                                        </p:tgtEl>
                                        <p:attrNameLst>
                                          <p:attrName>style.visibility</p:attrName>
                                        </p:attrNameLst>
                                      </p:cBhvr>
                                      <p:to>
                                        <p:strVal val="visible"/>
                                      </p:to>
                                    </p:set>
                                    <p:animEffect transition="in" filter="wipe(up)">
                                      <p:cBhvr>
                                        <p:cTn id="7" dur="500"/>
                                        <p:tgtEl>
                                          <p:spTgt spid="497679"/>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97680"/>
                                        </p:tgtEl>
                                        <p:attrNameLst>
                                          <p:attrName>style.visibility</p:attrName>
                                        </p:attrNameLst>
                                      </p:cBhvr>
                                      <p:to>
                                        <p:strVal val="visible"/>
                                      </p:to>
                                    </p:set>
                                    <p:animEffect transition="in" filter="wipe(up)">
                                      <p:cBhvr>
                                        <p:cTn id="11" dur="500"/>
                                        <p:tgtEl>
                                          <p:spTgt spid="497680"/>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97681"/>
                                        </p:tgtEl>
                                        <p:attrNameLst>
                                          <p:attrName>style.visibility</p:attrName>
                                        </p:attrNameLst>
                                      </p:cBhvr>
                                      <p:to>
                                        <p:strVal val="visible"/>
                                      </p:to>
                                    </p:set>
                                    <p:animEffect transition="in" filter="wipe(up)">
                                      <p:cBhvr>
                                        <p:cTn id="15" dur="500"/>
                                        <p:tgtEl>
                                          <p:spTgt spid="497681"/>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97685"/>
                                        </p:tgtEl>
                                        <p:attrNameLst>
                                          <p:attrName>style.visibility</p:attrName>
                                        </p:attrNameLst>
                                      </p:cBhvr>
                                      <p:to>
                                        <p:strVal val="visible"/>
                                      </p:to>
                                    </p:set>
                                    <p:animEffect transition="in" filter="wipe(up)">
                                      <p:cBhvr>
                                        <p:cTn id="19" dur="500"/>
                                        <p:tgtEl>
                                          <p:spTgt spid="49768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497687"/>
                                        </p:tgtEl>
                                        <p:attrNameLst>
                                          <p:attrName>style.visibility</p:attrName>
                                        </p:attrNameLst>
                                      </p:cBhvr>
                                      <p:to>
                                        <p:strVal val="visible"/>
                                      </p:to>
                                    </p:set>
                                    <p:animEffect transition="in" filter="wipe(up)">
                                      <p:cBhvr>
                                        <p:cTn id="24" dur="500"/>
                                        <p:tgtEl>
                                          <p:spTgt spid="49768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497700"/>
                                        </p:tgtEl>
                                        <p:attrNameLst>
                                          <p:attrName>style.visibility</p:attrName>
                                        </p:attrNameLst>
                                      </p:cBhvr>
                                      <p:to>
                                        <p:strVal val="visible"/>
                                      </p:to>
                                    </p:set>
                                    <p:animEffect transition="in" filter="dissolve">
                                      <p:cBhvr>
                                        <p:cTn id="29" dur="500"/>
                                        <p:tgtEl>
                                          <p:spTgt spid="497700"/>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497689"/>
                                        </p:tgtEl>
                                        <p:attrNameLst>
                                          <p:attrName>style.visibility</p:attrName>
                                        </p:attrNameLst>
                                      </p:cBhvr>
                                      <p:to>
                                        <p:strVal val="visible"/>
                                      </p:to>
                                    </p:set>
                                    <p:animEffect transition="in" filter="wipe(up)">
                                      <p:cBhvr>
                                        <p:cTn id="34" dur="500"/>
                                        <p:tgtEl>
                                          <p:spTgt spid="497689"/>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497699"/>
                                        </p:tgtEl>
                                        <p:attrNameLst>
                                          <p:attrName>style.visibility</p:attrName>
                                        </p:attrNameLst>
                                      </p:cBhvr>
                                      <p:to>
                                        <p:strVal val="visible"/>
                                      </p:to>
                                    </p:set>
                                    <p:animEffect transition="in" filter="dissolve">
                                      <p:cBhvr>
                                        <p:cTn id="39" dur="500"/>
                                        <p:tgtEl>
                                          <p:spTgt spid="497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7679" grpId="0" animBg="1"/>
      <p:bldP spid="497680" grpId="0" animBg="1"/>
      <p:bldP spid="497681" grpId="0" animBg="1"/>
      <p:bldP spid="497685" grpId="0" animBg="1"/>
      <p:bldP spid="497687" grpId="0" animBg="1"/>
      <p:bldP spid="497689" grpId="0" animBg="1"/>
      <p:bldP spid="497699" grpId="0" autoUpdateAnimBg="0"/>
      <p:bldP spid="49770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Rectangle 2"/>
          <p:cNvSpPr>
            <a:spLocks noGrp="1" noChangeArrowheads="1"/>
          </p:cNvSpPr>
          <p:nvPr>
            <p:ph type="title"/>
          </p:nvPr>
        </p:nvSpPr>
        <p:spPr>
          <a:xfrm>
            <a:off x="685800" y="381000"/>
            <a:ext cx="7924800" cy="685800"/>
          </a:xfrm>
        </p:spPr>
        <p:txBody>
          <a:bodyPr/>
          <a:lstStyle/>
          <a:p>
            <a:r>
              <a:rPr lang="en-US" dirty="0">
                <a:solidFill>
                  <a:srgbClr val="0066CC"/>
                </a:solidFill>
              </a:rPr>
              <a:t>Advance Procurement (cont.)</a:t>
            </a:r>
          </a:p>
        </p:txBody>
      </p:sp>
      <p:sp>
        <p:nvSpPr>
          <p:cNvPr id="499715" name="Rectangle 3"/>
          <p:cNvSpPr>
            <a:spLocks noChangeArrowheads="1"/>
          </p:cNvSpPr>
          <p:nvPr/>
        </p:nvSpPr>
        <p:spPr bwMode="auto">
          <a:xfrm>
            <a:off x="266700" y="1314450"/>
            <a:ext cx="8629650" cy="5118100"/>
          </a:xfrm>
          <a:prstGeom prst="rect">
            <a:avLst/>
          </a:prstGeom>
          <a:noFill/>
          <a:ln w="50800">
            <a:solidFill>
              <a:schemeClr val="tx1"/>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16" name="Line 4"/>
          <p:cNvSpPr>
            <a:spLocks noChangeShapeType="1"/>
          </p:cNvSpPr>
          <p:nvPr/>
        </p:nvSpPr>
        <p:spPr bwMode="auto">
          <a:xfrm>
            <a:off x="3702050" y="1339850"/>
            <a:ext cx="0" cy="507523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17" name="Line 5"/>
          <p:cNvSpPr>
            <a:spLocks noChangeShapeType="1"/>
          </p:cNvSpPr>
          <p:nvPr/>
        </p:nvSpPr>
        <p:spPr bwMode="auto">
          <a:xfrm>
            <a:off x="5056188" y="1339850"/>
            <a:ext cx="0" cy="507682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18" name="Line 6"/>
          <p:cNvSpPr>
            <a:spLocks noChangeShapeType="1"/>
          </p:cNvSpPr>
          <p:nvPr/>
        </p:nvSpPr>
        <p:spPr bwMode="auto">
          <a:xfrm>
            <a:off x="7653338" y="1336675"/>
            <a:ext cx="0" cy="512762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19" name="Rectangle 7"/>
          <p:cNvSpPr>
            <a:spLocks noChangeArrowheads="1"/>
          </p:cNvSpPr>
          <p:nvPr/>
        </p:nvSpPr>
        <p:spPr bwMode="auto">
          <a:xfrm>
            <a:off x="312738" y="5235575"/>
            <a:ext cx="2071687" cy="1138238"/>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lnSpc>
                <a:spcPct val="95000"/>
              </a:lnSpc>
              <a:spcBef>
                <a:spcPct val="5000"/>
              </a:spcBef>
            </a:pPr>
            <a:r>
              <a:rPr lang="en-US" sz="1800">
                <a:solidFill>
                  <a:srgbClr val="990099"/>
                </a:solidFill>
              </a:rPr>
              <a:t>Budget Request System:</a:t>
            </a:r>
          </a:p>
          <a:p>
            <a:pPr defTabSz="854075">
              <a:lnSpc>
                <a:spcPct val="95000"/>
              </a:lnSpc>
              <a:spcBef>
                <a:spcPct val="5000"/>
              </a:spcBef>
            </a:pPr>
            <a:r>
              <a:rPr lang="en-US" sz="1800">
                <a:solidFill>
                  <a:schemeClr val="accent1"/>
                </a:solidFill>
              </a:rPr>
              <a:t>Budget Request Adv Proc (PY):</a:t>
            </a:r>
            <a:r>
              <a:rPr lang="en-US" sz="2000"/>
              <a:t>                                              </a:t>
            </a:r>
            <a:endParaRPr lang="en-US" sz="1800"/>
          </a:p>
        </p:txBody>
      </p:sp>
      <p:sp>
        <p:nvSpPr>
          <p:cNvPr id="499720" name="Rectangle 8"/>
          <p:cNvSpPr>
            <a:spLocks noChangeArrowheads="1"/>
          </p:cNvSpPr>
          <p:nvPr/>
        </p:nvSpPr>
        <p:spPr bwMode="auto">
          <a:xfrm>
            <a:off x="5683250" y="1776413"/>
            <a:ext cx="2230438" cy="34290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1900"/>
              <a:t> </a:t>
            </a:r>
            <a:r>
              <a:rPr lang="en-US" sz="1800"/>
              <a:t>5    5   5    5</a:t>
            </a:r>
            <a:endParaRPr lang="en-US" sz="1900"/>
          </a:p>
        </p:txBody>
      </p:sp>
      <p:sp>
        <p:nvSpPr>
          <p:cNvPr id="499721" name="Line 9"/>
          <p:cNvSpPr>
            <a:spLocks noChangeShapeType="1"/>
          </p:cNvSpPr>
          <p:nvPr/>
        </p:nvSpPr>
        <p:spPr bwMode="auto">
          <a:xfrm flipV="1">
            <a:off x="4740275" y="2133600"/>
            <a:ext cx="2505075" cy="6350"/>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22" name="Rectangle 10"/>
          <p:cNvSpPr>
            <a:spLocks noChangeArrowheads="1"/>
          </p:cNvSpPr>
          <p:nvPr/>
        </p:nvSpPr>
        <p:spPr bwMode="auto">
          <a:xfrm>
            <a:off x="5759450" y="1776413"/>
            <a:ext cx="1374775" cy="307975"/>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23" name="Line 11"/>
          <p:cNvSpPr>
            <a:spLocks noChangeShapeType="1"/>
          </p:cNvSpPr>
          <p:nvPr/>
        </p:nvSpPr>
        <p:spPr bwMode="auto">
          <a:xfrm flipH="1">
            <a:off x="6100763" y="1771650"/>
            <a:ext cx="0" cy="28892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24" name="Rectangle 12"/>
          <p:cNvSpPr>
            <a:spLocks noChangeArrowheads="1"/>
          </p:cNvSpPr>
          <p:nvPr/>
        </p:nvSpPr>
        <p:spPr bwMode="auto">
          <a:xfrm>
            <a:off x="3952875" y="2211388"/>
            <a:ext cx="917575" cy="36195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pPr>
            <a:r>
              <a:rPr lang="en-US" sz="2000">
                <a:solidFill>
                  <a:srgbClr val="990099"/>
                </a:solidFill>
              </a:rPr>
              <a:t>$600M</a:t>
            </a:r>
          </a:p>
        </p:txBody>
      </p:sp>
      <p:sp>
        <p:nvSpPr>
          <p:cNvPr id="499725" name="Rectangle 13"/>
          <p:cNvSpPr>
            <a:spLocks noChangeArrowheads="1"/>
          </p:cNvSpPr>
          <p:nvPr/>
        </p:nvSpPr>
        <p:spPr bwMode="auto">
          <a:xfrm>
            <a:off x="3970338" y="2825750"/>
            <a:ext cx="900112" cy="36353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pPr>
            <a:r>
              <a:rPr lang="en-US" sz="2000">
                <a:solidFill>
                  <a:schemeClr val="accent1"/>
                </a:solidFill>
              </a:rPr>
              <a:t>-$50M</a:t>
            </a:r>
            <a:endParaRPr lang="en-US" sz="2000" b="0">
              <a:solidFill>
                <a:schemeClr val="accent1"/>
              </a:solidFill>
            </a:endParaRPr>
          </a:p>
        </p:txBody>
      </p:sp>
      <p:sp>
        <p:nvSpPr>
          <p:cNvPr id="499726" name="Line 14"/>
          <p:cNvSpPr>
            <a:spLocks noChangeShapeType="1"/>
          </p:cNvSpPr>
          <p:nvPr/>
        </p:nvSpPr>
        <p:spPr bwMode="auto">
          <a:xfrm flipH="1">
            <a:off x="2422525" y="1325563"/>
            <a:ext cx="0" cy="5091112"/>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27" name="Rectangle 15"/>
          <p:cNvSpPr>
            <a:spLocks noChangeArrowheads="1"/>
          </p:cNvSpPr>
          <p:nvPr/>
        </p:nvSpPr>
        <p:spPr bwMode="auto">
          <a:xfrm>
            <a:off x="2538413" y="1322388"/>
            <a:ext cx="6605587" cy="3841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2200"/>
              <a:t>  FY 1         FY 2	   FY 3         FY 4         FY5</a:t>
            </a:r>
          </a:p>
        </p:txBody>
      </p:sp>
      <p:sp>
        <p:nvSpPr>
          <p:cNvPr id="499728" name="AutoShape 16"/>
          <p:cNvSpPr>
            <a:spLocks noChangeArrowheads="1"/>
          </p:cNvSpPr>
          <p:nvPr/>
        </p:nvSpPr>
        <p:spPr bwMode="auto">
          <a:xfrm>
            <a:off x="4138613" y="1785938"/>
            <a:ext cx="617537" cy="361950"/>
          </a:xfrm>
          <a:prstGeom prst="flowChartExtract">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29" name="AutoShape 17"/>
          <p:cNvSpPr>
            <a:spLocks noChangeArrowheads="1"/>
          </p:cNvSpPr>
          <p:nvPr/>
        </p:nvSpPr>
        <p:spPr bwMode="auto">
          <a:xfrm>
            <a:off x="5457825" y="3200400"/>
            <a:ext cx="617538" cy="363538"/>
          </a:xfrm>
          <a:prstGeom prst="flowChartExtract">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30" name="Rectangle 18"/>
          <p:cNvSpPr>
            <a:spLocks noChangeArrowheads="1"/>
          </p:cNvSpPr>
          <p:nvPr/>
        </p:nvSpPr>
        <p:spPr bwMode="auto">
          <a:xfrm>
            <a:off x="7086600" y="3163888"/>
            <a:ext cx="1598613" cy="360779"/>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452" tIns="41485" rIns="84452" bIns="41485">
            <a:spAutoFit/>
          </a:bodyPr>
          <a:lstStyle/>
          <a:p>
            <a:pPr defTabSz="854075">
              <a:spcBef>
                <a:spcPct val="50000"/>
              </a:spcBef>
            </a:pPr>
            <a:r>
              <a:rPr lang="en-US" sz="1800" dirty="0"/>
              <a:t>8  10 </a:t>
            </a:r>
            <a:r>
              <a:rPr lang="en-US" sz="1800" dirty="0" smtClean="0"/>
              <a:t>10 </a:t>
            </a:r>
            <a:r>
              <a:rPr lang="en-US" sz="1800" dirty="0"/>
              <a:t>12</a:t>
            </a:r>
          </a:p>
        </p:txBody>
      </p:sp>
      <p:sp>
        <p:nvSpPr>
          <p:cNvPr id="499731" name="Line 19"/>
          <p:cNvSpPr>
            <a:spLocks noChangeShapeType="1"/>
          </p:cNvSpPr>
          <p:nvPr/>
        </p:nvSpPr>
        <p:spPr bwMode="auto">
          <a:xfrm>
            <a:off x="6019800" y="3544888"/>
            <a:ext cx="2344738" cy="1587"/>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32" name="Rectangle 20"/>
          <p:cNvSpPr>
            <a:spLocks noChangeArrowheads="1"/>
          </p:cNvSpPr>
          <p:nvPr/>
        </p:nvSpPr>
        <p:spPr bwMode="auto">
          <a:xfrm>
            <a:off x="7162800" y="3163888"/>
            <a:ext cx="1201738" cy="306387"/>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33" name="Rectangle 21"/>
          <p:cNvSpPr>
            <a:spLocks noChangeArrowheads="1"/>
          </p:cNvSpPr>
          <p:nvPr/>
        </p:nvSpPr>
        <p:spPr bwMode="auto">
          <a:xfrm>
            <a:off x="5321300" y="3640138"/>
            <a:ext cx="917575" cy="363537"/>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pPr>
            <a:r>
              <a:rPr lang="en-US" sz="2000">
                <a:solidFill>
                  <a:srgbClr val="990099"/>
                </a:solidFill>
              </a:rPr>
              <a:t>$900M</a:t>
            </a:r>
          </a:p>
        </p:txBody>
      </p:sp>
      <p:sp>
        <p:nvSpPr>
          <p:cNvPr id="499734" name="Rectangle 22"/>
          <p:cNvSpPr>
            <a:spLocks noChangeArrowheads="1"/>
          </p:cNvSpPr>
          <p:nvPr/>
        </p:nvSpPr>
        <p:spPr bwMode="auto">
          <a:xfrm>
            <a:off x="5319713" y="4287838"/>
            <a:ext cx="919162" cy="36195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pPr>
            <a:r>
              <a:rPr lang="en-US" sz="2000">
                <a:solidFill>
                  <a:schemeClr val="accent1"/>
                </a:solidFill>
              </a:rPr>
              <a:t>-$75M</a:t>
            </a:r>
          </a:p>
        </p:txBody>
      </p:sp>
      <p:sp>
        <p:nvSpPr>
          <p:cNvPr id="499735" name="Line 23"/>
          <p:cNvSpPr>
            <a:spLocks noChangeShapeType="1"/>
          </p:cNvSpPr>
          <p:nvPr/>
        </p:nvSpPr>
        <p:spPr bwMode="auto">
          <a:xfrm flipH="1">
            <a:off x="5764213" y="4051300"/>
            <a:ext cx="7937" cy="211138"/>
          </a:xfrm>
          <a:prstGeom prst="line">
            <a:avLst/>
          </a:prstGeom>
          <a:noFill/>
          <a:ln w="3810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36" name="Rectangle 24"/>
          <p:cNvSpPr>
            <a:spLocks noChangeArrowheads="1"/>
          </p:cNvSpPr>
          <p:nvPr/>
        </p:nvSpPr>
        <p:spPr bwMode="auto">
          <a:xfrm>
            <a:off x="5205413" y="5416550"/>
            <a:ext cx="1089025" cy="36353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pPr>
            <a:endParaRPr lang="en-US" sz="2000"/>
          </a:p>
        </p:txBody>
      </p:sp>
      <p:sp>
        <p:nvSpPr>
          <p:cNvPr id="499737" name="Rectangle 25"/>
          <p:cNvSpPr>
            <a:spLocks noChangeArrowheads="1"/>
          </p:cNvSpPr>
          <p:nvPr/>
        </p:nvSpPr>
        <p:spPr bwMode="auto">
          <a:xfrm>
            <a:off x="3875088" y="5418138"/>
            <a:ext cx="1031875" cy="36195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pPr>
            <a:endParaRPr lang="en-US" sz="2000"/>
          </a:p>
        </p:txBody>
      </p:sp>
      <p:sp>
        <p:nvSpPr>
          <p:cNvPr id="499738" name="Rectangle 26"/>
          <p:cNvSpPr>
            <a:spLocks noChangeArrowheads="1"/>
          </p:cNvSpPr>
          <p:nvPr/>
        </p:nvSpPr>
        <p:spPr bwMode="auto">
          <a:xfrm>
            <a:off x="3875088" y="5983288"/>
            <a:ext cx="995362" cy="36195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pPr>
            <a:endParaRPr lang="en-US" sz="2000"/>
          </a:p>
        </p:txBody>
      </p:sp>
      <p:sp>
        <p:nvSpPr>
          <p:cNvPr id="499739" name="Line 27"/>
          <p:cNvSpPr>
            <a:spLocks noChangeShapeType="1"/>
          </p:cNvSpPr>
          <p:nvPr/>
        </p:nvSpPr>
        <p:spPr bwMode="auto">
          <a:xfrm flipH="1">
            <a:off x="4394200" y="2597150"/>
            <a:ext cx="7938" cy="228600"/>
          </a:xfrm>
          <a:prstGeom prst="line">
            <a:avLst/>
          </a:prstGeom>
          <a:noFill/>
          <a:ln w="3810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40" name="Line 28"/>
          <p:cNvSpPr>
            <a:spLocks noChangeShapeType="1"/>
          </p:cNvSpPr>
          <p:nvPr/>
        </p:nvSpPr>
        <p:spPr bwMode="auto">
          <a:xfrm flipH="1">
            <a:off x="3400425" y="3201988"/>
            <a:ext cx="606425" cy="2730500"/>
          </a:xfrm>
          <a:prstGeom prst="line">
            <a:avLst/>
          </a:prstGeom>
          <a:noFill/>
          <a:ln w="381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41" name="Line 29"/>
          <p:cNvSpPr>
            <a:spLocks noChangeShapeType="1"/>
          </p:cNvSpPr>
          <p:nvPr/>
        </p:nvSpPr>
        <p:spPr bwMode="auto">
          <a:xfrm>
            <a:off x="8077200" y="3173413"/>
            <a:ext cx="0" cy="290512"/>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42" name="Rectangle 30"/>
          <p:cNvSpPr>
            <a:spLocks noChangeArrowheads="1"/>
          </p:cNvSpPr>
          <p:nvPr/>
        </p:nvSpPr>
        <p:spPr bwMode="auto">
          <a:xfrm>
            <a:off x="2571750" y="6002338"/>
            <a:ext cx="1014413" cy="36195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pPr>
            <a:endParaRPr lang="en-US" sz="2000"/>
          </a:p>
        </p:txBody>
      </p:sp>
      <p:sp>
        <p:nvSpPr>
          <p:cNvPr id="499743" name="Line 31"/>
          <p:cNvSpPr>
            <a:spLocks noChangeShapeType="1"/>
          </p:cNvSpPr>
          <p:nvPr/>
        </p:nvSpPr>
        <p:spPr bwMode="auto">
          <a:xfrm>
            <a:off x="1395413" y="5700713"/>
            <a:ext cx="2409825" cy="0"/>
          </a:xfrm>
          <a:prstGeom prst="line">
            <a:avLst/>
          </a:prstGeom>
          <a:noFill/>
          <a:ln w="25400" cap="rnd">
            <a:solidFill>
              <a:srgbClr val="990099"/>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44" name="Text Box 32"/>
          <p:cNvSpPr txBox="1">
            <a:spLocks noChangeArrowheads="1"/>
          </p:cNvSpPr>
          <p:nvPr/>
        </p:nvSpPr>
        <p:spPr bwMode="auto">
          <a:xfrm>
            <a:off x="360363" y="1763713"/>
            <a:ext cx="1911350" cy="3113087"/>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00000"/>
              </a:lnSpc>
            </a:pPr>
            <a:r>
              <a:rPr lang="en-US" sz="1800"/>
              <a:t>LOT 2 </a:t>
            </a:r>
          </a:p>
          <a:p>
            <a:pPr>
              <a:lnSpc>
                <a:spcPct val="100000"/>
              </a:lnSpc>
            </a:pPr>
            <a:r>
              <a:rPr lang="en-US" sz="1800"/>
              <a:t>20 Items</a:t>
            </a:r>
          </a:p>
          <a:p>
            <a:pPr>
              <a:lnSpc>
                <a:spcPct val="100000"/>
              </a:lnSpc>
            </a:pPr>
            <a:endParaRPr lang="en-US" sz="1800"/>
          </a:p>
          <a:p>
            <a:pPr>
              <a:lnSpc>
                <a:spcPct val="100000"/>
              </a:lnSpc>
            </a:pPr>
            <a:r>
              <a:rPr lang="en-US" sz="1800"/>
              <a:t>   Less Advance</a:t>
            </a:r>
          </a:p>
          <a:p>
            <a:pPr>
              <a:lnSpc>
                <a:spcPct val="100000"/>
              </a:lnSpc>
            </a:pPr>
            <a:r>
              <a:rPr lang="en-US" sz="1800"/>
              <a:t>   Procurement:</a:t>
            </a:r>
          </a:p>
          <a:p>
            <a:pPr>
              <a:lnSpc>
                <a:spcPct val="100000"/>
              </a:lnSpc>
            </a:pPr>
            <a:endParaRPr lang="en-US" sz="1800"/>
          </a:p>
          <a:p>
            <a:pPr>
              <a:lnSpc>
                <a:spcPct val="100000"/>
              </a:lnSpc>
            </a:pPr>
            <a:r>
              <a:rPr lang="en-US" sz="1800"/>
              <a:t>LOT 3</a:t>
            </a:r>
          </a:p>
          <a:p>
            <a:pPr>
              <a:lnSpc>
                <a:spcPct val="100000"/>
              </a:lnSpc>
            </a:pPr>
            <a:r>
              <a:rPr lang="en-US" sz="1800"/>
              <a:t>40 Items</a:t>
            </a:r>
          </a:p>
          <a:p>
            <a:pPr>
              <a:lnSpc>
                <a:spcPct val="100000"/>
              </a:lnSpc>
            </a:pPr>
            <a:endParaRPr lang="en-US" sz="1800"/>
          </a:p>
          <a:p>
            <a:pPr>
              <a:lnSpc>
                <a:spcPct val="100000"/>
              </a:lnSpc>
            </a:pPr>
            <a:r>
              <a:rPr lang="en-US" sz="1800"/>
              <a:t>   Less Advance</a:t>
            </a:r>
          </a:p>
          <a:p>
            <a:pPr>
              <a:lnSpc>
                <a:spcPct val="100000"/>
              </a:lnSpc>
            </a:pPr>
            <a:r>
              <a:rPr lang="en-US" sz="1800"/>
              <a:t>   Procurement:</a:t>
            </a:r>
          </a:p>
        </p:txBody>
      </p:sp>
      <p:sp>
        <p:nvSpPr>
          <p:cNvPr id="499745" name="Line 33"/>
          <p:cNvSpPr>
            <a:spLocks noChangeShapeType="1"/>
          </p:cNvSpPr>
          <p:nvPr/>
        </p:nvSpPr>
        <p:spPr bwMode="auto">
          <a:xfrm>
            <a:off x="2054225" y="6305550"/>
            <a:ext cx="531813" cy="0"/>
          </a:xfrm>
          <a:prstGeom prst="line">
            <a:avLst/>
          </a:prstGeom>
          <a:noFill/>
          <a:ln w="25400">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46" name="Line 34"/>
          <p:cNvSpPr>
            <a:spLocks noChangeShapeType="1"/>
          </p:cNvSpPr>
          <p:nvPr/>
        </p:nvSpPr>
        <p:spPr bwMode="auto">
          <a:xfrm flipH="1">
            <a:off x="4846638" y="4667250"/>
            <a:ext cx="531812" cy="1333500"/>
          </a:xfrm>
          <a:prstGeom prst="line">
            <a:avLst/>
          </a:prstGeom>
          <a:noFill/>
          <a:ln w="381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47" name="Line 35"/>
          <p:cNvSpPr>
            <a:spLocks noChangeShapeType="1"/>
          </p:cNvSpPr>
          <p:nvPr/>
        </p:nvSpPr>
        <p:spPr bwMode="auto">
          <a:xfrm>
            <a:off x="6396038" y="1317625"/>
            <a:ext cx="0" cy="512762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48" name="Line 36"/>
          <p:cNvSpPr>
            <a:spLocks noChangeShapeType="1"/>
          </p:cNvSpPr>
          <p:nvPr/>
        </p:nvSpPr>
        <p:spPr bwMode="auto">
          <a:xfrm>
            <a:off x="266700" y="1657350"/>
            <a:ext cx="86106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49" name="Line 37"/>
          <p:cNvSpPr>
            <a:spLocks noChangeShapeType="1"/>
          </p:cNvSpPr>
          <p:nvPr/>
        </p:nvSpPr>
        <p:spPr bwMode="auto">
          <a:xfrm>
            <a:off x="7391400" y="3173413"/>
            <a:ext cx="0" cy="290512"/>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50" name="Line 38"/>
          <p:cNvSpPr>
            <a:spLocks noChangeShapeType="1"/>
          </p:cNvSpPr>
          <p:nvPr/>
        </p:nvSpPr>
        <p:spPr bwMode="auto">
          <a:xfrm flipH="1">
            <a:off x="6786563" y="1771650"/>
            <a:ext cx="0" cy="28892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51" name="Line 39"/>
          <p:cNvSpPr>
            <a:spLocks noChangeShapeType="1"/>
          </p:cNvSpPr>
          <p:nvPr/>
        </p:nvSpPr>
        <p:spPr bwMode="auto">
          <a:xfrm>
            <a:off x="4400550" y="3200400"/>
            <a:ext cx="0" cy="2190750"/>
          </a:xfrm>
          <a:prstGeom prst="line">
            <a:avLst/>
          </a:prstGeom>
          <a:noFill/>
          <a:ln w="3810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52" name="Line 40"/>
          <p:cNvSpPr>
            <a:spLocks noChangeShapeType="1"/>
          </p:cNvSpPr>
          <p:nvPr/>
        </p:nvSpPr>
        <p:spPr bwMode="auto">
          <a:xfrm>
            <a:off x="5753100" y="4648200"/>
            <a:ext cx="0" cy="742950"/>
          </a:xfrm>
          <a:prstGeom prst="line">
            <a:avLst/>
          </a:prstGeom>
          <a:noFill/>
          <a:ln w="38100">
            <a:solidFill>
              <a:srgbClr val="99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9753" name="Text Box 41"/>
          <p:cNvSpPr txBox="1">
            <a:spLocks noChangeArrowheads="1"/>
          </p:cNvSpPr>
          <p:nvPr/>
        </p:nvSpPr>
        <p:spPr bwMode="auto">
          <a:xfrm>
            <a:off x="2679700" y="6018213"/>
            <a:ext cx="819150" cy="36671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a:solidFill>
                  <a:schemeClr val="accent1"/>
                </a:solidFill>
              </a:rPr>
              <a:t>$50M</a:t>
            </a:r>
          </a:p>
        </p:txBody>
      </p:sp>
      <p:sp>
        <p:nvSpPr>
          <p:cNvPr id="499754" name="Text Box 42"/>
          <p:cNvSpPr txBox="1">
            <a:spLocks noChangeArrowheads="1"/>
          </p:cNvSpPr>
          <p:nvPr/>
        </p:nvSpPr>
        <p:spPr bwMode="auto">
          <a:xfrm>
            <a:off x="3924300" y="5446713"/>
            <a:ext cx="960438" cy="36671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a:solidFill>
                  <a:srgbClr val="990099"/>
                </a:solidFill>
              </a:rPr>
              <a:t>$550M</a:t>
            </a:r>
          </a:p>
        </p:txBody>
      </p:sp>
      <p:sp>
        <p:nvSpPr>
          <p:cNvPr id="499755" name="Text Box 43"/>
          <p:cNvSpPr txBox="1">
            <a:spLocks noChangeArrowheads="1"/>
          </p:cNvSpPr>
          <p:nvPr/>
        </p:nvSpPr>
        <p:spPr bwMode="auto">
          <a:xfrm>
            <a:off x="3994150" y="5999163"/>
            <a:ext cx="819150" cy="36671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a:solidFill>
                  <a:schemeClr val="accent1"/>
                </a:solidFill>
              </a:rPr>
              <a:t>$75M</a:t>
            </a:r>
          </a:p>
        </p:txBody>
      </p:sp>
      <p:sp>
        <p:nvSpPr>
          <p:cNvPr id="499756" name="Text Box 44"/>
          <p:cNvSpPr txBox="1">
            <a:spLocks noChangeArrowheads="1"/>
          </p:cNvSpPr>
          <p:nvPr/>
        </p:nvSpPr>
        <p:spPr bwMode="auto">
          <a:xfrm>
            <a:off x="5276850" y="5427663"/>
            <a:ext cx="960438" cy="36671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a:solidFill>
                  <a:srgbClr val="990099"/>
                </a:solidFill>
              </a:rPr>
              <a:t>$825M</a:t>
            </a:r>
          </a:p>
        </p:txBody>
      </p:sp>
      <p:sp>
        <p:nvSpPr>
          <p:cNvPr id="2" name="Slide Number Placeholder 1"/>
          <p:cNvSpPr>
            <a:spLocks noGrp="1"/>
          </p:cNvSpPr>
          <p:nvPr>
            <p:ph type="sldNum" sz="quarter" idx="10"/>
          </p:nvPr>
        </p:nvSpPr>
        <p:spPr/>
        <p:txBody>
          <a:bodyPr/>
          <a:lstStyle/>
          <a:p>
            <a:pPr>
              <a:defRPr/>
            </a:pPr>
            <a:fld id="{D2C11CDF-2888-478B-A479-38F49037F60B}" type="slidenum">
              <a:rPr lang="en-US" smtClean="0">
                <a:solidFill>
                  <a:srgbClr val="000000"/>
                </a:solidFill>
              </a:rPr>
              <a:pPr>
                <a:defRPr/>
              </a:pPr>
              <a:t>20</a:t>
            </a:fld>
            <a:endParaRPr lang="en-US">
              <a:solidFill>
                <a:srgbClr val="000000"/>
              </a:solidFill>
            </a:endParaRPr>
          </a:p>
        </p:txBody>
      </p:sp>
    </p:spTree>
    <p:extLst>
      <p:ext uri="{BB962C8B-B14F-4D97-AF65-F5344CB8AC3E}">
        <p14:creationId xmlns:p14="http://schemas.microsoft.com/office/powerpoint/2010/main" val="41592975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99739"/>
                                        </p:tgtEl>
                                        <p:attrNameLst>
                                          <p:attrName>style.visibility</p:attrName>
                                        </p:attrNameLst>
                                      </p:cBhvr>
                                      <p:to>
                                        <p:strVal val="visible"/>
                                      </p:to>
                                    </p:set>
                                    <p:animEffect transition="in" filter="wipe(up)">
                                      <p:cBhvr>
                                        <p:cTn id="7" dur="500"/>
                                        <p:tgtEl>
                                          <p:spTgt spid="4997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99751"/>
                                        </p:tgtEl>
                                        <p:attrNameLst>
                                          <p:attrName>style.visibility</p:attrName>
                                        </p:attrNameLst>
                                      </p:cBhvr>
                                      <p:to>
                                        <p:strVal val="visible"/>
                                      </p:to>
                                    </p:set>
                                    <p:animEffect transition="in" filter="wipe(up)">
                                      <p:cBhvr>
                                        <p:cTn id="12" dur="500"/>
                                        <p:tgtEl>
                                          <p:spTgt spid="4997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99754"/>
                                        </p:tgtEl>
                                        <p:attrNameLst>
                                          <p:attrName>style.visibility</p:attrName>
                                        </p:attrNameLst>
                                      </p:cBhvr>
                                      <p:to>
                                        <p:strVal val="visible"/>
                                      </p:to>
                                    </p:set>
                                    <p:animEffect transition="in" filter="dissolve">
                                      <p:cBhvr>
                                        <p:cTn id="17" dur="500"/>
                                        <p:tgtEl>
                                          <p:spTgt spid="49975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99740"/>
                                        </p:tgtEl>
                                        <p:attrNameLst>
                                          <p:attrName>style.visibility</p:attrName>
                                        </p:attrNameLst>
                                      </p:cBhvr>
                                      <p:to>
                                        <p:strVal val="visible"/>
                                      </p:to>
                                    </p:set>
                                    <p:animEffect transition="in" filter="wipe(up)">
                                      <p:cBhvr>
                                        <p:cTn id="22" dur="500"/>
                                        <p:tgtEl>
                                          <p:spTgt spid="49974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99753"/>
                                        </p:tgtEl>
                                        <p:attrNameLst>
                                          <p:attrName>style.visibility</p:attrName>
                                        </p:attrNameLst>
                                      </p:cBhvr>
                                      <p:to>
                                        <p:strVal val="visible"/>
                                      </p:to>
                                    </p:set>
                                    <p:animEffect transition="in" filter="dissolve">
                                      <p:cBhvr>
                                        <p:cTn id="27" dur="500"/>
                                        <p:tgtEl>
                                          <p:spTgt spid="499753"/>
                                        </p:tgtEl>
                                      </p:cBhvr>
                                    </p:animEffect>
                                  </p:childTnLst>
                                </p:cTn>
                              </p:par>
                            </p:childTnLst>
                          </p:cTn>
                        </p:par>
                        <p:par>
                          <p:cTn id="28" fill="hold" nodeType="afterGroup">
                            <p:stCondLst>
                              <p:cond delay="500"/>
                            </p:stCondLst>
                            <p:childTnLst>
                              <p:par>
                                <p:cTn id="29" presetID="22" presetClass="entr" presetSubtype="1" fill="hold" grpId="0" nodeType="afterEffect">
                                  <p:stCondLst>
                                    <p:cond delay="1000"/>
                                  </p:stCondLst>
                                  <p:childTnLst>
                                    <p:set>
                                      <p:cBhvr>
                                        <p:cTn id="30" dur="1" fill="hold">
                                          <p:stCondLst>
                                            <p:cond delay="0"/>
                                          </p:stCondLst>
                                        </p:cTn>
                                        <p:tgtEl>
                                          <p:spTgt spid="499735"/>
                                        </p:tgtEl>
                                        <p:attrNameLst>
                                          <p:attrName>style.visibility</p:attrName>
                                        </p:attrNameLst>
                                      </p:cBhvr>
                                      <p:to>
                                        <p:strVal val="visible"/>
                                      </p:to>
                                    </p:set>
                                    <p:animEffect transition="in" filter="wipe(up)">
                                      <p:cBhvr>
                                        <p:cTn id="31" dur="500"/>
                                        <p:tgtEl>
                                          <p:spTgt spid="49973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499752"/>
                                        </p:tgtEl>
                                        <p:attrNameLst>
                                          <p:attrName>style.visibility</p:attrName>
                                        </p:attrNameLst>
                                      </p:cBhvr>
                                      <p:to>
                                        <p:strVal val="visible"/>
                                      </p:to>
                                    </p:set>
                                    <p:animEffect transition="in" filter="wipe(up)">
                                      <p:cBhvr>
                                        <p:cTn id="36" dur="500"/>
                                        <p:tgtEl>
                                          <p:spTgt spid="499752"/>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499756"/>
                                        </p:tgtEl>
                                        <p:attrNameLst>
                                          <p:attrName>style.visibility</p:attrName>
                                        </p:attrNameLst>
                                      </p:cBhvr>
                                      <p:to>
                                        <p:strVal val="visible"/>
                                      </p:to>
                                    </p:set>
                                    <p:animEffect transition="in" filter="dissolve">
                                      <p:cBhvr>
                                        <p:cTn id="41" dur="500"/>
                                        <p:tgtEl>
                                          <p:spTgt spid="499756"/>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499746"/>
                                        </p:tgtEl>
                                        <p:attrNameLst>
                                          <p:attrName>style.visibility</p:attrName>
                                        </p:attrNameLst>
                                      </p:cBhvr>
                                      <p:to>
                                        <p:strVal val="visible"/>
                                      </p:to>
                                    </p:set>
                                    <p:animEffect transition="in" filter="wipe(up)">
                                      <p:cBhvr>
                                        <p:cTn id="46" dur="500"/>
                                        <p:tgtEl>
                                          <p:spTgt spid="499746"/>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499755"/>
                                        </p:tgtEl>
                                        <p:attrNameLst>
                                          <p:attrName>style.visibility</p:attrName>
                                        </p:attrNameLst>
                                      </p:cBhvr>
                                      <p:to>
                                        <p:strVal val="visible"/>
                                      </p:to>
                                    </p:set>
                                    <p:animEffect transition="in" filter="dissolve">
                                      <p:cBhvr>
                                        <p:cTn id="51" dur="500"/>
                                        <p:tgtEl>
                                          <p:spTgt spid="4997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9735" grpId="0" animBg="1"/>
      <p:bldP spid="499739" grpId="0" animBg="1"/>
      <p:bldP spid="499740" grpId="0" animBg="1"/>
      <p:bldP spid="499746" grpId="0" animBg="1"/>
      <p:bldP spid="499751" grpId="0" animBg="1"/>
      <p:bldP spid="499752" grpId="0" animBg="1"/>
      <p:bldP spid="499753" grpId="0" autoUpdateAnimBg="0"/>
      <p:bldP spid="499754" grpId="0" autoUpdateAnimBg="0"/>
      <p:bldP spid="499755" grpId="0" autoUpdateAnimBg="0"/>
      <p:bldP spid="499756"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a:xfrm>
            <a:off x="838200" y="339725"/>
            <a:ext cx="7205663" cy="1031875"/>
          </a:xfrm>
          <a:noFill/>
          <a:ln/>
        </p:spPr>
        <p:txBody>
          <a:bodyPr wrap="none" lIns="84452" tIns="42967" rIns="84452" bIns="42967"/>
          <a:lstStyle/>
          <a:p>
            <a:pPr defTabSz="901700"/>
            <a:r>
              <a:rPr lang="en-US" dirty="0">
                <a:solidFill>
                  <a:srgbClr val="0066CC"/>
                </a:solidFill>
              </a:rPr>
              <a:t>Multiyear Procurement (MYP)</a:t>
            </a:r>
            <a:r>
              <a:rPr lang="en-US" b="0" dirty="0">
                <a:solidFill>
                  <a:srgbClr val="0066CC"/>
                </a:solidFill>
              </a:rPr>
              <a:t/>
            </a:r>
            <a:br>
              <a:rPr lang="en-US" b="0" dirty="0">
                <a:solidFill>
                  <a:srgbClr val="0066CC"/>
                </a:solidFill>
              </a:rPr>
            </a:br>
            <a:endParaRPr lang="en-US" b="0" dirty="0">
              <a:solidFill>
                <a:srgbClr val="0066CC"/>
              </a:solidFill>
            </a:endParaRPr>
          </a:p>
        </p:txBody>
      </p:sp>
      <p:sp>
        <p:nvSpPr>
          <p:cNvPr id="185347" name="Rectangle 3"/>
          <p:cNvSpPr>
            <a:spLocks noGrp="1" noChangeArrowheads="1"/>
          </p:cNvSpPr>
          <p:nvPr>
            <p:ph type="body" idx="1"/>
          </p:nvPr>
        </p:nvSpPr>
        <p:spPr bwMode="auto">
          <a:xfrm>
            <a:off x="533400" y="1246188"/>
            <a:ext cx="8001000" cy="53832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84452" tIns="42967" rIns="84452" bIns="42967" numCol="1" anchor="t" anchorCtr="0" compatLnSpc="1">
            <a:prstTxWarp prst="textNoShape">
              <a:avLst/>
            </a:prstTxWarp>
          </a:bodyPr>
          <a:lstStyle/>
          <a:p>
            <a:pPr marL="242888" indent="-242888" defTabSz="901700">
              <a:lnSpc>
                <a:spcPct val="85000"/>
              </a:lnSpc>
            </a:pPr>
            <a:r>
              <a:rPr lang="en-US" sz="2400" b="1" dirty="0"/>
              <a:t>Exception to Full Funding Policy </a:t>
            </a:r>
          </a:p>
          <a:p>
            <a:pPr marL="242888" indent="-242888" defTabSz="901700">
              <a:lnSpc>
                <a:spcPct val="85000"/>
              </a:lnSpc>
            </a:pPr>
            <a:r>
              <a:rPr lang="en-US" sz="2400" b="1" dirty="0"/>
              <a:t>Commitment to buy a specific quantity of usable end items of a weapon system over a specified number of years (normally, maximum of five years)</a:t>
            </a:r>
          </a:p>
          <a:p>
            <a:pPr marL="242888" indent="-242888" defTabSz="901700">
              <a:lnSpc>
                <a:spcPct val="85000"/>
              </a:lnSpc>
            </a:pPr>
            <a:r>
              <a:rPr lang="en-US" sz="2400" b="1" dirty="0"/>
              <a:t>Annual Appropriation by Congress for same specified number of years </a:t>
            </a:r>
          </a:p>
          <a:p>
            <a:pPr marL="242888" indent="-242888" defTabSz="901700">
              <a:lnSpc>
                <a:spcPct val="85000"/>
              </a:lnSpc>
              <a:buFontTx/>
              <a:buNone/>
            </a:pPr>
            <a:r>
              <a:rPr lang="en-US" sz="2400" b="1" dirty="0"/>
              <a:t>   Purposes:  </a:t>
            </a:r>
          </a:p>
          <a:p>
            <a:pPr marL="242888" indent="-242888" defTabSz="901700">
              <a:lnSpc>
                <a:spcPct val="85000"/>
              </a:lnSpc>
              <a:buFontTx/>
              <a:buNone/>
            </a:pPr>
            <a:r>
              <a:rPr lang="en-US" sz="2400" b="1" dirty="0"/>
              <a:t>	- </a:t>
            </a:r>
            <a:r>
              <a:rPr lang="en-US" sz="2000" b="1" dirty="0"/>
              <a:t>Reduce program cost growth </a:t>
            </a:r>
          </a:p>
          <a:p>
            <a:pPr marL="242888" indent="-242888" defTabSz="901700">
              <a:lnSpc>
                <a:spcPct val="85000"/>
              </a:lnSpc>
              <a:buFontTx/>
              <a:buNone/>
            </a:pPr>
            <a:r>
              <a:rPr lang="en-US" sz="2000" b="1" dirty="0"/>
              <a:t>	- Counteract adverse effects of the annual budget and procurement process </a:t>
            </a:r>
          </a:p>
          <a:p>
            <a:pPr marL="242888" indent="-242888" defTabSz="901700">
              <a:lnSpc>
                <a:spcPct val="85000"/>
              </a:lnSpc>
              <a:buFontTx/>
              <a:buNone/>
            </a:pPr>
            <a:r>
              <a:rPr lang="en-US" sz="2000" b="1" dirty="0"/>
              <a:t>	- Bring stability to acquisition process</a:t>
            </a:r>
          </a:p>
          <a:p>
            <a:pPr marL="606425" lvl="1" indent="-242888" defTabSz="901700">
              <a:lnSpc>
                <a:spcPct val="85000"/>
              </a:lnSpc>
            </a:pPr>
            <a:endParaRPr lang="en-US" sz="2900" dirty="0"/>
          </a:p>
        </p:txBody>
      </p:sp>
      <p:graphicFrame>
        <p:nvGraphicFramePr>
          <p:cNvPr id="185348" name="Object 4"/>
          <p:cNvGraphicFramePr>
            <a:graphicFrameLocks noChangeAspect="1"/>
          </p:cNvGraphicFramePr>
          <p:nvPr/>
        </p:nvGraphicFramePr>
        <p:xfrm>
          <a:off x="6073775" y="4648200"/>
          <a:ext cx="2536825" cy="1447800"/>
        </p:xfrm>
        <a:graphic>
          <a:graphicData uri="http://schemas.openxmlformats.org/presentationml/2006/ole">
            <mc:AlternateContent xmlns:mc="http://schemas.openxmlformats.org/markup-compatibility/2006">
              <mc:Choice xmlns:v="urn:schemas-microsoft-com:vml" Requires="v">
                <p:oleObj spid="_x0000_s212022" name="Clip" r:id="rId4" imgW="5317920" imgH="3085560" progId="MS_ClipArt_Gallery.2">
                  <p:embed/>
                </p:oleObj>
              </mc:Choice>
              <mc:Fallback>
                <p:oleObj name="Clip" r:id="rId4" imgW="5317920" imgH="3085560" progId="MS_ClipArt_Gallery.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3775" y="4648200"/>
                        <a:ext cx="2536825" cy="144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Slide Number Placeholder 2"/>
          <p:cNvSpPr>
            <a:spLocks noGrp="1"/>
          </p:cNvSpPr>
          <p:nvPr>
            <p:ph type="sldNum" sz="quarter" idx="10"/>
          </p:nvPr>
        </p:nvSpPr>
        <p:spPr/>
        <p:txBody>
          <a:bodyPr/>
          <a:lstStyle/>
          <a:p>
            <a:pPr>
              <a:defRPr/>
            </a:pPr>
            <a:fld id="{05E42FFD-7792-4C02-BC5B-DC7B38A40767}" type="slidenum">
              <a:rPr lang="en-US" smtClean="0">
                <a:solidFill>
                  <a:srgbClr val="000000"/>
                </a:solidFill>
              </a:rPr>
              <a:pPr>
                <a:defRPr/>
              </a:pPr>
              <a:t>21</a:t>
            </a:fld>
            <a:endParaRPr lang="en-US">
              <a:solidFill>
                <a:srgbClr val="000000"/>
              </a:solidFill>
            </a:endParaRPr>
          </a:p>
        </p:txBody>
      </p:sp>
    </p:spTree>
    <p:extLst>
      <p:ext uri="{BB962C8B-B14F-4D97-AF65-F5344CB8AC3E}">
        <p14:creationId xmlns:p14="http://schemas.microsoft.com/office/powerpoint/2010/main" val="304352317"/>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990600" y="533400"/>
            <a:ext cx="7205663" cy="422275"/>
          </a:xfrm>
          <a:noFill/>
          <a:ln/>
        </p:spPr>
        <p:txBody>
          <a:bodyPr wrap="none" lIns="84452" tIns="42967" rIns="84452" bIns="42967"/>
          <a:lstStyle/>
          <a:p>
            <a:pPr defTabSz="901700"/>
            <a:r>
              <a:rPr lang="en-US" dirty="0">
                <a:solidFill>
                  <a:srgbClr val="0066CC"/>
                </a:solidFill>
              </a:rPr>
              <a:t>Multiyear Procurement (cont.)</a:t>
            </a:r>
            <a:endParaRPr lang="en-US" b="0" dirty="0">
              <a:solidFill>
                <a:srgbClr val="0066CC"/>
              </a:solidFill>
            </a:endParaRPr>
          </a:p>
        </p:txBody>
      </p:sp>
      <p:sp>
        <p:nvSpPr>
          <p:cNvPr id="187395" name="Rectangle 3"/>
          <p:cNvSpPr>
            <a:spLocks noGrp="1" noChangeArrowheads="1"/>
          </p:cNvSpPr>
          <p:nvPr>
            <p:ph type="body" idx="1"/>
          </p:nvPr>
        </p:nvSpPr>
        <p:spPr bwMode="auto">
          <a:xfrm>
            <a:off x="533400" y="1093788"/>
            <a:ext cx="8610600" cy="46974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84452" tIns="42967" rIns="84452" bIns="42967" numCol="1" anchor="t" anchorCtr="0" compatLnSpc="1">
            <a:prstTxWarp prst="textNoShape">
              <a:avLst/>
            </a:prstTxWarp>
          </a:bodyPr>
          <a:lstStyle/>
          <a:p>
            <a:pPr marL="242888" indent="-242888" defTabSz="901700">
              <a:lnSpc>
                <a:spcPct val="85000"/>
              </a:lnSpc>
            </a:pPr>
            <a:r>
              <a:rPr lang="en-US" sz="2800" dirty="0"/>
              <a:t>Benefits:  </a:t>
            </a:r>
          </a:p>
          <a:p>
            <a:pPr marL="606425" lvl="1" indent="-242888" defTabSz="901700">
              <a:lnSpc>
                <a:spcPct val="85000"/>
              </a:lnSpc>
            </a:pPr>
            <a:r>
              <a:rPr lang="en-US" sz="2400" b="1" dirty="0"/>
              <a:t>Provides assurance to Contractor of future years procurement</a:t>
            </a:r>
          </a:p>
          <a:p>
            <a:pPr marL="606425" lvl="1" indent="-242888" defTabSz="901700">
              <a:lnSpc>
                <a:spcPct val="85000"/>
              </a:lnSpc>
            </a:pPr>
            <a:r>
              <a:rPr lang="en-US" sz="2400" b="1" dirty="0"/>
              <a:t>Facilitates economic order quantities </a:t>
            </a:r>
          </a:p>
          <a:p>
            <a:pPr marL="606425" lvl="1" indent="-242888" defTabSz="901700">
              <a:lnSpc>
                <a:spcPct val="85000"/>
              </a:lnSpc>
            </a:pPr>
            <a:r>
              <a:rPr lang="en-US" sz="2400" b="1" dirty="0"/>
              <a:t>Encourages Contractor investment</a:t>
            </a:r>
          </a:p>
          <a:p>
            <a:pPr marL="606425" lvl="1" indent="-242888" defTabSz="901700">
              <a:lnSpc>
                <a:spcPct val="85000"/>
              </a:lnSpc>
            </a:pPr>
            <a:r>
              <a:rPr lang="en-US" sz="2400" b="1" dirty="0"/>
              <a:t>Increases Contractor productivity</a:t>
            </a:r>
          </a:p>
          <a:p>
            <a:pPr marL="242888" indent="-242888" defTabSz="901700">
              <a:lnSpc>
                <a:spcPct val="85000"/>
              </a:lnSpc>
            </a:pPr>
            <a:endParaRPr lang="en-US" sz="2400" b="1" dirty="0"/>
          </a:p>
          <a:p>
            <a:pPr marL="242888" indent="-242888" defTabSz="901700">
              <a:lnSpc>
                <a:spcPct val="85000"/>
              </a:lnSpc>
            </a:pPr>
            <a:endParaRPr lang="en-US" sz="2400" dirty="0"/>
          </a:p>
          <a:p>
            <a:pPr marL="242888" indent="-242888" defTabSz="901700">
              <a:lnSpc>
                <a:spcPct val="85000"/>
              </a:lnSpc>
            </a:pPr>
            <a:r>
              <a:rPr lang="en-US" sz="2800" dirty="0"/>
              <a:t>Potential problems</a:t>
            </a:r>
            <a:endParaRPr lang="en-US" sz="3000" dirty="0"/>
          </a:p>
          <a:p>
            <a:pPr marL="606425" lvl="1" indent="-242888" defTabSz="901700">
              <a:lnSpc>
                <a:spcPct val="85000"/>
              </a:lnSpc>
            </a:pPr>
            <a:r>
              <a:rPr lang="en-US" sz="2400" b="1" dirty="0"/>
              <a:t>Government liable for large payment (decreasing amount) for early cancellation of contract </a:t>
            </a:r>
          </a:p>
          <a:p>
            <a:pPr marL="606425" lvl="1" indent="-242888" defTabSz="901700">
              <a:lnSpc>
                <a:spcPct val="85000"/>
              </a:lnSpc>
            </a:pPr>
            <a:r>
              <a:rPr lang="en-US" sz="2400" b="1" dirty="0"/>
              <a:t>Controversial concept (both in Congress and OSD)</a:t>
            </a:r>
          </a:p>
          <a:p>
            <a:pPr marL="606425" lvl="1" indent="-242888" defTabSz="901700">
              <a:lnSpc>
                <a:spcPct val="85000"/>
              </a:lnSpc>
            </a:pPr>
            <a:endParaRPr lang="en-US" sz="2400" b="1" dirty="0"/>
          </a:p>
          <a:p>
            <a:pPr marL="606425" lvl="1" indent="-242888" defTabSz="901700">
              <a:lnSpc>
                <a:spcPct val="85000"/>
              </a:lnSpc>
            </a:pPr>
            <a:endParaRPr lang="en-US" sz="2400" dirty="0"/>
          </a:p>
          <a:p>
            <a:pPr marL="242888" indent="-242888" defTabSz="901700">
              <a:lnSpc>
                <a:spcPct val="85000"/>
              </a:lnSpc>
            </a:pPr>
            <a:endParaRPr lang="en-US" sz="3000" dirty="0"/>
          </a:p>
        </p:txBody>
      </p:sp>
      <p:graphicFrame>
        <p:nvGraphicFramePr>
          <p:cNvPr id="187396" name="Object 4"/>
          <p:cNvGraphicFramePr>
            <a:graphicFrameLocks noChangeAspect="1"/>
          </p:cNvGraphicFramePr>
          <p:nvPr/>
        </p:nvGraphicFramePr>
        <p:xfrm>
          <a:off x="5334000" y="3429000"/>
          <a:ext cx="3352800" cy="1143000"/>
        </p:xfrm>
        <a:graphic>
          <a:graphicData uri="http://schemas.openxmlformats.org/presentationml/2006/ole">
            <mc:AlternateContent xmlns:mc="http://schemas.openxmlformats.org/markup-compatibility/2006">
              <mc:Choice xmlns:v="urn:schemas-microsoft-com:vml" Requires="v">
                <p:oleObj spid="_x0000_s213046" name="Clip" r:id="rId4" imgW="5004720" imgH="1683720" progId="MS_ClipArt_Gallery.2">
                  <p:embed/>
                </p:oleObj>
              </mc:Choice>
              <mc:Fallback>
                <p:oleObj name="Clip" r:id="rId4" imgW="5004720" imgH="1683720" progId="MS_ClipArt_Gallery.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3429000"/>
                        <a:ext cx="33528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0"/>
          </p:nvPr>
        </p:nvSpPr>
        <p:spPr/>
        <p:txBody>
          <a:bodyPr/>
          <a:lstStyle/>
          <a:p>
            <a:pPr>
              <a:defRPr/>
            </a:pPr>
            <a:fld id="{05E42FFD-7792-4C02-BC5B-DC7B38A40767}" type="slidenum">
              <a:rPr lang="en-US" smtClean="0">
                <a:solidFill>
                  <a:srgbClr val="000000"/>
                </a:solidFill>
              </a:rPr>
              <a:pPr>
                <a:defRPr/>
              </a:pPr>
              <a:t>22</a:t>
            </a:fld>
            <a:endParaRPr lang="en-US">
              <a:solidFill>
                <a:srgbClr val="000000"/>
              </a:solidFill>
            </a:endParaRPr>
          </a:p>
        </p:txBody>
      </p:sp>
    </p:spTree>
    <p:extLst>
      <p:ext uri="{BB962C8B-B14F-4D97-AF65-F5344CB8AC3E}">
        <p14:creationId xmlns:p14="http://schemas.microsoft.com/office/powerpoint/2010/main" val="3082137368"/>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026"/>
          <p:cNvSpPr>
            <a:spLocks noGrp="1" noChangeArrowheads="1"/>
          </p:cNvSpPr>
          <p:nvPr>
            <p:ph type="title"/>
          </p:nvPr>
        </p:nvSpPr>
        <p:spPr/>
        <p:txBody>
          <a:bodyPr/>
          <a:lstStyle/>
          <a:p>
            <a:r>
              <a:rPr lang="en-US" dirty="0">
                <a:solidFill>
                  <a:srgbClr val="0066CC"/>
                </a:solidFill>
              </a:rPr>
              <a:t>Multiyear Procurement Criteria</a:t>
            </a:r>
          </a:p>
        </p:txBody>
      </p:sp>
      <p:sp>
        <p:nvSpPr>
          <p:cNvPr id="189443" name="Rectangle 1027"/>
          <p:cNvSpPr>
            <a:spLocks noGrp="1" noChangeArrowheads="1"/>
          </p:cNvSpPr>
          <p:nvPr>
            <p:ph type="body" idx="1"/>
          </p:nvPr>
        </p:nvSpPr>
        <p:spPr bwMode="auto">
          <a:xfrm>
            <a:off x="685800" y="1600200"/>
            <a:ext cx="7772400" cy="38862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a:spcBef>
                <a:spcPct val="40000"/>
              </a:spcBef>
              <a:spcAft>
                <a:spcPct val="30000"/>
              </a:spcAft>
            </a:pPr>
            <a:r>
              <a:rPr lang="en-US" sz="2400" b="1" dirty="0" smtClean="0"/>
              <a:t>Substantial Savings (compared </a:t>
            </a:r>
            <a:r>
              <a:rPr lang="en-US" sz="2400" b="1" dirty="0"/>
              <a:t>to annual </a:t>
            </a:r>
            <a:r>
              <a:rPr lang="en-US" sz="2400" b="1" dirty="0" smtClean="0"/>
              <a:t>buys)</a:t>
            </a:r>
            <a:endParaRPr lang="en-US" sz="2400" b="1" dirty="0"/>
          </a:p>
          <a:p>
            <a:pPr>
              <a:spcBef>
                <a:spcPct val="40000"/>
              </a:spcBef>
              <a:spcAft>
                <a:spcPct val="30000"/>
              </a:spcAft>
            </a:pPr>
            <a:r>
              <a:rPr lang="en-US" sz="2400" b="1" dirty="0" smtClean="0"/>
              <a:t>Stability of </a:t>
            </a:r>
            <a:r>
              <a:rPr lang="en-US" dirty="0" smtClean="0"/>
              <a:t>Re</a:t>
            </a:r>
            <a:r>
              <a:rPr lang="en-US" sz="2400" b="1" dirty="0" smtClean="0"/>
              <a:t>quirement</a:t>
            </a:r>
          </a:p>
          <a:p>
            <a:pPr>
              <a:spcBef>
                <a:spcPct val="40000"/>
              </a:spcBef>
              <a:spcAft>
                <a:spcPct val="30000"/>
              </a:spcAft>
            </a:pPr>
            <a:r>
              <a:rPr lang="en-US" dirty="0" smtClean="0"/>
              <a:t>Stability of Funding</a:t>
            </a:r>
            <a:endParaRPr lang="en-US" sz="2400" b="1" dirty="0"/>
          </a:p>
          <a:p>
            <a:pPr>
              <a:spcBef>
                <a:spcPct val="40000"/>
              </a:spcBef>
              <a:spcAft>
                <a:spcPct val="30000"/>
              </a:spcAft>
            </a:pPr>
            <a:r>
              <a:rPr lang="en-US" sz="2400" b="1" dirty="0"/>
              <a:t>Stable </a:t>
            </a:r>
            <a:r>
              <a:rPr lang="en-US" sz="2400" b="1" dirty="0" smtClean="0"/>
              <a:t>Design</a:t>
            </a:r>
            <a:endParaRPr lang="en-US" sz="2400" b="1" dirty="0"/>
          </a:p>
          <a:p>
            <a:pPr>
              <a:spcBef>
                <a:spcPct val="40000"/>
              </a:spcBef>
              <a:spcAft>
                <a:spcPct val="30000"/>
              </a:spcAft>
            </a:pPr>
            <a:r>
              <a:rPr lang="en-US" sz="2400" b="1" dirty="0" smtClean="0"/>
              <a:t>Realistic Cost Estimates</a:t>
            </a:r>
            <a:endParaRPr lang="en-US" sz="2400" b="1" dirty="0"/>
          </a:p>
          <a:p>
            <a:pPr>
              <a:spcBef>
                <a:spcPct val="40000"/>
              </a:spcBef>
              <a:spcAft>
                <a:spcPct val="30000"/>
              </a:spcAft>
            </a:pPr>
            <a:r>
              <a:rPr lang="en-US" sz="2400" b="1" dirty="0" smtClean="0"/>
              <a:t>Promote National Security</a:t>
            </a:r>
            <a:endParaRPr lang="en-US" sz="2400" b="1" dirty="0"/>
          </a:p>
          <a:p>
            <a:pPr>
              <a:spcBef>
                <a:spcPct val="40000"/>
              </a:spcBef>
              <a:spcAft>
                <a:spcPct val="30000"/>
              </a:spcAft>
            </a:pPr>
            <a:endParaRPr lang="en-US" sz="2400" b="1" dirty="0"/>
          </a:p>
        </p:txBody>
      </p:sp>
      <p:graphicFrame>
        <p:nvGraphicFramePr>
          <p:cNvPr id="189444" name="Object 1028"/>
          <p:cNvGraphicFramePr>
            <a:graphicFrameLocks noChangeAspect="1"/>
          </p:cNvGraphicFramePr>
          <p:nvPr/>
        </p:nvGraphicFramePr>
        <p:xfrm>
          <a:off x="6275388" y="1806575"/>
          <a:ext cx="2197100" cy="1622425"/>
        </p:xfrm>
        <a:graphic>
          <a:graphicData uri="http://schemas.openxmlformats.org/presentationml/2006/ole">
            <mc:AlternateContent xmlns:mc="http://schemas.openxmlformats.org/markup-compatibility/2006">
              <mc:Choice xmlns:v="urn:schemas-microsoft-com:vml" Requires="v">
                <p:oleObj spid="_x0000_s214070" name="Clip" r:id="rId4" imgW="1379520" imgH="1487160" progId="MS_ClipArt_Gallery.2">
                  <p:embed/>
                </p:oleObj>
              </mc:Choice>
              <mc:Fallback>
                <p:oleObj name="Clip" r:id="rId4" imgW="1379520" imgH="1487160" progId="MS_ClipArt_Gallery.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5388" y="1806575"/>
                        <a:ext cx="2197100" cy="1622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0"/>
          </p:nvPr>
        </p:nvSpPr>
        <p:spPr/>
        <p:txBody>
          <a:bodyPr/>
          <a:lstStyle/>
          <a:p>
            <a:pPr>
              <a:defRPr/>
            </a:pPr>
            <a:fld id="{05E42FFD-7792-4C02-BC5B-DC7B38A40767}" type="slidenum">
              <a:rPr lang="en-US" smtClean="0">
                <a:solidFill>
                  <a:srgbClr val="000000"/>
                </a:solidFill>
              </a:rPr>
              <a:pPr>
                <a:defRPr/>
              </a:pPr>
              <a:t>23</a:t>
            </a:fld>
            <a:endParaRPr lang="en-US">
              <a:solidFill>
                <a:srgbClr val="000000"/>
              </a:solidFill>
            </a:endParaRPr>
          </a:p>
        </p:txBody>
      </p:sp>
    </p:spTree>
    <p:extLst>
      <p:ext uri="{BB962C8B-B14F-4D97-AF65-F5344CB8AC3E}">
        <p14:creationId xmlns:p14="http://schemas.microsoft.com/office/powerpoint/2010/main" val="5827895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Rectangle 2"/>
          <p:cNvSpPr>
            <a:spLocks noGrp="1" noChangeArrowheads="1"/>
          </p:cNvSpPr>
          <p:nvPr>
            <p:ph type="title"/>
          </p:nvPr>
        </p:nvSpPr>
        <p:spPr>
          <a:xfrm>
            <a:off x="762000" y="304800"/>
            <a:ext cx="7772400" cy="838200"/>
          </a:xfrm>
        </p:spPr>
        <p:txBody>
          <a:bodyPr/>
          <a:lstStyle/>
          <a:p>
            <a:r>
              <a:rPr lang="en-US" dirty="0">
                <a:solidFill>
                  <a:srgbClr val="0066CC"/>
                </a:solidFill>
              </a:rPr>
              <a:t>Multi-Year Procurement (cont.)</a:t>
            </a:r>
          </a:p>
        </p:txBody>
      </p:sp>
      <p:sp>
        <p:nvSpPr>
          <p:cNvPr id="507907" name="Rectangle 3"/>
          <p:cNvSpPr>
            <a:spLocks noChangeArrowheads="1"/>
          </p:cNvSpPr>
          <p:nvPr/>
        </p:nvSpPr>
        <p:spPr bwMode="auto">
          <a:xfrm>
            <a:off x="2362200" y="5292725"/>
            <a:ext cx="4419600" cy="822325"/>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08" name="Text Box 4"/>
          <p:cNvSpPr txBox="1">
            <a:spLocks noChangeArrowheads="1"/>
          </p:cNvSpPr>
          <p:nvPr/>
        </p:nvSpPr>
        <p:spPr bwMode="auto">
          <a:xfrm>
            <a:off x="533400" y="4125913"/>
            <a:ext cx="5835650" cy="6413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00000"/>
              </a:lnSpc>
            </a:pPr>
            <a:r>
              <a:rPr lang="en-US" sz="1800">
                <a:solidFill>
                  <a:srgbClr val="0000FF"/>
                </a:solidFill>
              </a:rPr>
              <a:t>Units            13            35            36            36            27</a:t>
            </a:r>
          </a:p>
          <a:p>
            <a:pPr>
              <a:lnSpc>
                <a:spcPct val="100000"/>
              </a:lnSpc>
            </a:pPr>
            <a:r>
              <a:rPr lang="en-US" sz="1800">
                <a:solidFill>
                  <a:srgbClr val="0000FF"/>
                </a:solidFill>
              </a:rPr>
              <a:t>$M          $2,275       5,600       5,400       5,300      3,900</a:t>
            </a:r>
          </a:p>
        </p:txBody>
      </p:sp>
      <p:sp>
        <p:nvSpPr>
          <p:cNvPr id="507909" name="Text Box 5"/>
          <p:cNvSpPr txBox="1">
            <a:spLocks noChangeArrowheads="1"/>
          </p:cNvSpPr>
          <p:nvPr/>
        </p:nvSpPr>
        <p:spPr bwMode="auto">
          <a:xfrm>
            <a:off x="2362200" y="5348288"/>
            <a:ext cx="4419600" cy="7493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solidFill>
                  <a:schemeClr val="accent1"/>
                </a:solidFill>
              </a:rPr>
              <a:t>Funded the same way</a:t>
            </a:r>
          </a:p>
          <a:p>
            <a:pPr algn="ctr"/>
            <a:r>
              <a:rPr lang="en-US">
                <a:solidFill>
                  <a:schemeClr val="accent1"/>
                </a:solidFill>
              </a:rPr>
              <a:t>as Full Funding</a:t>
            </a:r>
          </a:p>
        </p:txBody>
      </p:sp>
      <p:sp>
        <p:nvSpPr>
          <p:cNvPr id="507910" name="Rectangle 6"/>
          <p:cNvSpPr>
            <a:spLocks noChangeArrowheads="1"/>
          </p:cNvSpPr>
          <p:nvPr/>
        </p:nvSpPr>
        <p:spPr bwMode="auto">
          <a:xfrm>
            <a:off x="1163638" y="1517650"/>
            <a:ext cx="7323137" cy="244157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00000"/>
              </a:lnSpc>
            </a:pPr>
            <a:r>
              <a:rPr lang="en-US" sz="1800"/>
              <a:t> </a:t>
            </a:r>
          </a:p>
        </p:txBody>
      </p:sp>
      <p:sp>
        <p:nvSpPr>
          <p:cNvPr id="507911" name="Line 7"/>
          <p:cNvSpPr>
            <a:spLocks noChangeShapeType="1"/>
          </p:cNvSpPr>
          <p:nvPr/>
        </p:nvSpPr>
        <p:spPr bwMode="auto">
          <a:xfrm>
            <a:off x="1146175" y="1890713"/>
            <a:ext cx="738822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07912" name="Group 8"/>
          <p:cNvGrpSpPr>
            <a:grpSpLocks/>
          </p:cNvGrpSpPr>
          <p:nvPr/>
        </p:nvGrpSpPr>
        <p:grpSpPr bwMode="auto">
          <a:xfrm>
            <a:off x="1504950" y="1519238"/>
            <a:ext cx="6537325" cy="2478087"/>
            <a:chOff x="776" y="1605"/>
            <a:chExt cx="4589" cy="1561"/>
          </a:xfrm>
        </p:grpSpPr>
        <p:sp>
          <p:nvSpPr>
            <p:cNvPr id="507913" name="Rectangle 9"/>
            <p:cNvSpPr>
              <a:spLocks noChangeArrowheads="1"/>
            </p:cNvSpPr>
            <p:nvPr/>
          </p:nvSpPr>
          <p:spPr bwMode="auto">
            <a:xfrm>
              <a:off x="1938" y="2220"/>
              <a:ext cx="3399" cy="203"/>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100000"/>
                </a:lnSpc>
              </a:pPr>
              <a:r>
                <a:rPr lang="en-US" sz="1600">
                  <a:solidFill>
                    <a:srgbClr val="0000FF"/>
                  </a:solidFill>
                </a:rPr>
                <a:t>1  2   4   6  8  9  9   9   9   9  9   9  9  9  9   9  9   9   9</a:t>
              </a:r>
              <a:r>
                <a:rPr lang="en-US" sz="1600"/>
                <a:t> </a:t>
              </a:r>
            </a:p>
          </p:txBody>
        </p:sp>
        <p:sp>
          <p:nvSpPr>
            <p:cNvPr id="507914" name="Line 10"/>
            <p:cNvSpPr>
              <a:spLocks noChangeShapeType="1"/>
            </p:cNvSpPr>
            <p:nvPr/>
          </p:nvSpPr>
          <p:spPr bwMode="auto">
            <a:xfrm flipH="1">
              <a:off x="4265" y="1620"/>
              <a:ext cx="0" cy="153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15" name="Line 11"/>
            <p:cNvSpPr>
              <a:spLocks noChangeShapeType="1"/>
            </p:cNvSpPr>
            <p:nvPr/>
          </p:nvSpPr>
          <p:spPr bwMode="auto">
            <a:xfrm>
              <a:off x="2284" y="2220"/>
              <a:ext cx="0" cy="20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16" name="Line 12"/>
            <p:cNvSpPr>
              <a:spLocks noChangeShapeType="1"/>
            </p:cNvSpPr>
            <p:nvPr/>
          </p:nvSpPr>
          <p:spPr bwMode="auto">
            <a:xfrm flipH="1">
              <a:off x="2478" y="2220"/>
              <a:ext cx="0" cy="19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17" name="Line 13"/>
            <p:cNvSpPr>
              <a:spLocks noChangeShapeType="1"/>
            </p:cNvSpPr>
            <p:nvPr/>
          </p:nvSpPr>
          <p:spPr bwMode="auto">
            <a:xfrm>
              <a:off x="3014" y="2220"/>
              <a:ext cx="0" cy="20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18" name="Line 14"/>
            <p:cNvSpPr>
              <a:spLocks noChangeShapeType="1"/>
            </p:cNvSpPr>
            <p:nvPr/>
          </p:nvSpPr>
          <p:spPr bwMode="auto">
            <a:xfrm flipH="1">
              <a:off x="3198" y="2220"/>
              <a:ext cx="0" cy="19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19" name="Line 15"/>
            <p:cNvSpPr>
              <a:spLocks noChangeShapeType="1"/>
            </p:cNvSpPr>
            <p:nvPr/>
          </p:nvSpPr>
          <p:spPr bwMode="auto">
            <a:xfrm>
              <a:off x="3378" y="2220"/>
              <a:ext cx="0" cy="20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20" name="Line 16"/>
            <p:cNvSpPr>
              <a:spLocks noChangeShapeType="1"/>
            </p:cNvSpPr>
            <p:nvPr/>
          </p:nvSpPr>
          <p:spPr bwMode="auto">
            <a:xfrm flipH="1">
              <a:off x="2646" y="2232"/>
              <a:ext cx="0" cy="19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21" name="Line 17"/>
            <p:cNvSpPr>
              <a:spLocks noChangeShapeType="1"/>
            </p:cNvSpPr>
            <p:nvPr/>
          </p:nvSpPr>
          <p:spPr bwMode="auto">
            <a:xfrm>
              <a:off x="3727" y="2220"/>
              <a:ext cx="0" cy="19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22" name="Line 18"/>
            <p:cNvSpPr>
              <a:spLocks noChangeShapeType="1"/>
            </p:cNvSpPr>
            <p:nvPr/>
          </p:nvSpPr>
          <p:spPr bwMode="auto">
            <a:xfrm>
              <a:off x="4098" y="2220"/>
              <a:ext cx="0" cy="20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23" name="Line 19"/>
            <p:cNvSpPr>
              <a:spLocks noChangeShapeType="1"/>
            </p:cNvSpPr>
            <p:nvPr/>
          </p:nvSpPr>
          <p:spPr bwMode="auto">
            <a:xfrm>
              <a:off x="5151" y="2227"/>
              <a:ext cx="0" cy="20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24" name="Line 20"/>
            <p:cNvSpPr>
              <a:spLocks noChangeShapeType="1"/>
            </p:cNvSpPr>
            <p:nvPr/>
          </p:nvSpPr>
          <p:spPr bwMode="auto">
            <a:xfrm>
              <a:off x="4635" y="2232"/>
              <a:ext cx="0" cy="20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25" name="Line 21"/>
            <p:cNvSpPr>
              <a:spLocks noChangeShapeType="1"/>
            </p:cNvSpPr>
            <p:nvPr/>
          </p:nvSpPr>
          <p:spPr bwMode="auto">
            <a:xfrm>
              <a:off x="4818" y="2220"/>
              <a:ext cx="0" cy="20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26" name="Line 22"/>
            <p:cNvSpPr>
              <a:spLocks noChangeShapeType="1"/>
            </p:cNvSpPr>
            <p:nvPr/>
          </p:nvSpPr>
          <p:spPr bwMode="auto">
            <a:xfrm>
              <a:off x="4439" y="2223"/>
              <a:ext cx="0" cy="20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27" name="Line 23"/>
            <p:cNvSpPr>
              <a:spLocks noChangeShapeType="1"/>
            </p:cNvSpPr>
            <p:nvPr/>
          </p:nvSpPr>
          <p:spPr bwMode="auto">
            <a:xfrm>
              <a:off x="3918" y="2230"/>
              <a:ext cx="0" cy="20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28" name="Rectangle 24"/>
            <p:cNvSpPr>
              <a:spLocks noChangeArrowheads="1"/>
            </p:cNvSpPr>
            <p:nvPr/>
          </p:nvSpPr>
          <p:spPr bwMode="auto">
            <a:xfrm>
              <a:off x="853" y="2472"/>
              <a:ext cx="4512" cy="60"/>
            </a:xfrm>
            <a:prstGeom prst="rect">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29" name="AutoShape 25"/>
            <p:cNvSpPr>
              <a:spLocks noChangeArrowheads="1"/>
            </p:cNvSpPr>
            <p:nvPr/>
          </p:nvSpPr>
          <p:spPr bwMode="auto">
            <a:xfrm>
              <a:off x="776" y="2253"/>
              <a:ext cx="377" cy="287"/>
            </a:xfrm>
            <a:prstGeom prst="flowChartExtract">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30" name="Line 26"/>
            <p:cNvSpPr>
              <a:spLocks noChangeShapeType="1"/>
            </p:cNvSpPr>
            <p:nvPr/>
          </p:nvSpPr>
          <p:spPr bwMode="auto">
            <a:xfrm>
              <a:off x="3549" y="1607"/>
              <a:ext cx="0" cy="154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31" name="Line 27"/>
            <p:cNvSpPr>
              <a:spLocks noChangeShapeType="1"/>
            </p:cNvSpPr>
            <p:nvPr/>
          </p:nvSpPr>
          <p:spPr bwMode="auto">
            <a:xfrm>
              <a:off x="2822" y="1617"/>
              <a:ext cx="0" cy="151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32" name="Line 28"/>
            <p:cNvSpPr>
              <a:spLocks noChangeShapeType="1"/>
            </p:cNvSpPr>
            <p:nvPr/>
          </p:nvSpPr>
          <p:spPr bwMode="auto">
            <a:xfrm>
              <a:off x="2104" y="1605"/>
              <a:ext cx="0" cy="153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33" name="Line 29"/>
            <p:cNvSpPr>
              <a:spLocks noChangeShapeType="1"/>
            </p:cNvSpPr>
            <p:nvPr/>
          </p:nvSpPr>
          <p:spPr bwMode="auto">
            <a:xfrm>
              <a:off x="1353" y="1614"/>
              <a:ext cx="0" cy="150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34" name="Line 30"/>
            <p:cNvSpPr>
              <a:spLocks noChangeShapeType="1"/>
            </p:cNvSpPr>
            <p:nvPr/>
          </p:nvSpPr>
          <p:spPr bwMode="auto">
            <a:xfrm flipH="1">
              <a:off x="4983" y="1624"/>
              <a:ext cx="0" cy="154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35" name="Line 31"/>
            <p:cNvSpPr>
              <a:spLocks noChangeShapeType="1"/>
            </p:cNvSpPr>
            <p:nvPr/>
          </p:nvSpPr>
          <p:spPr bwMode="auto">
            <a:xfrm>
              <a:off x="3375" y="1992"/>
              <a:ext cx="0" cy="204"/>
            </a:xfrm>
            <a:prstGeom prst="line">
              <a:avLst/>
            </a:prstGeom>
            <a:noFill/>
            <a:ln w="127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36" name="Line 32"/>
            <p:cNvSpPr>
              <a:spLocks noChangeShapeType="1"/>
            </p:cNvSpPr>
            <p:nvPr/>
          </p:nvSpPr>
          <p:spPr bwMode="auto">
            <a:xfrm>
              <a:off x="4104" y="1980"/>
              <a:ext cx="0" cy="204"/>
            </a:xfrm>
            <a:prstGeom prst="line">
              <a:avLst/>
            </a:prstGeom>
            <a:noFill/>
            <a:ln w="127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37" name="Line 33"/>
            <p:cNvSpPr>
              <a:spLocks noChangeShapeType="1"/>
            </p:cNvSpPr>
            <p:nvPr/>
          </p:nvSpPr>
          <p:spPr bwMode="auto">
            <a:xfrm>
              <a:off x="4798" y="1992"/>
              <a:ext cx="0" cy="204"/>
            </a:xfrm>
            <a:prstGeom prst="line">
              <a:avLst/>
            </a:prstGeom>
            <a:noFill/>
            <a:ln w="127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38" name="Line 34"/>
            <p:cNvSpPr>
              <a:spLocks noChangeShapeType="1"/>
            </p:cNvSpPr>
            <p:nvPr/>
          </p:nvSpPr>
          <p:spPr bwMode="auto">
            <a:xfrm>
              <a:off x="2654" y="1992"/>
              <a:ext cx="0" cy="204"/>
            </a:xfrm>
            <a:prstGeom prst="line">
              <a:avLst/>
            </a:prstGeom>
            <a:noFill/>
            <a:ln w="127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39" name="Text Box 35"/>
            <p:cNvSpPr txBox="1">
              <a:spLocks noChangeArrowheads="1"/>
            </p:cNvSpPr>
            <p:nvPr/>
          </p:nvSpPr>
          <p:spPr bwMode="auto">
            <a:xfrm>
              <a:off x="2563" y="1835"/>
              <a:ext cx="2341" cy="19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00000"/>
                </a:lnSpc>
              </a:pPr>
              <a:r>
                <a:rPr lang="en-US" sz="1400">
                  <a:solidFill>
                    <a:schemeClr val="accent1"/>
                  </a:solidFill>
                </a:rPr>
                <a:t>1                   2                   3                  4</a:t>
              </a:r>
              <a:endParaRPr lang="en-US" sz="1400"/>
            </a:p>
          </p:txBody>
        </p:sp>
      </p:grpSp>
      <p:sp>
        <p:nvSpPr>
          <p:cNvPr id="507940" name="Text Box 36"/>
          <p:cNvSpPr txBox="1">
            <a:spLocks noChangeArrowheads="1"/>
          </p:cNvSpPr>
          <p:nvPr/>
        </p:nvSpPr>
        <p:spPr bwMode="auto">
          <a:xfrm>
            <a:off x="1143000" y="1524000"/>
            <a:ext cx="828675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00000"/>
              </a:lnSpc>
              <a:spcBef>
                <a:spcPct val="50000"/>
              </a:spcBef>
            </a:pPr>
            <a:r>
              <a:rPr lang="en-US">
                <a:solidFill>
                  <a:schemeClr val="hlink"/>
                </a:solidFill>
              </a:rPr>
              <a:t>  FY1      FY2       FY3      FY4      FY5      FY6     FY7</a:t>
            </a:r>
          </a:p>
        </p:txBody>
      </p:sp>
      <p:sp>
        <p:nvSpPr>
          <p:cNvPr id="507941" name="AutoShape 37"/>
          <p:cNvSpPr>
            <a:spLocks/>
          </p:cNvSpPr>
          <p:nvPr/>
        </p:nvSpPr>
        <p:spPr bwMode="auto">
          <a:xfrm rot="-5400000">
            <a:off x="4562475" y="2790825"/>
            <a:ext cx="323850" cy="933450"/>
          </a:xfrm>
          <a:prstGeom prst="leftBrace">
            <a:avLst>
              <a:gd name="adj1" fmla="val 24020"/>
              <a:gd name="adj2" fmla="val 49810"/>
            </a:avLst>
          </a:prstGeom>
          <a:noFill/>
          <a:ln w="57150">
            <a:solidFill>
              <a:srgbClr val="0000FF"/>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42" name="AutoShape 38"/>
          <p:cNvSpPr>
            <a:spLocks/>
          </p:cNvSpPr>
          <p:nvPr/>
        </p:nvSpPr>
        <p:spPr bwMode="auto">
          <a:xfrm rot="-5400000">
            <a:off x="5581650" y="2781300"/>
            <a:ext cx="304800" cy="933450"/>
          </a:xfrm>
          <a:prstGeom prst="leftBrace">
            <a:avLst>
              <a:gd name="adj1" fmla="val 25521"/>
              <a:gd name="adj2" fmla="val 49810"/>
            </a:avLst>
          </a:prstGeom>
          <a:noFill/>
          <a:ln w="57150">
            <a:solidFill>
              <a:srgbClr val="0000FF"/>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43" name="AutoShape 39"/>
          <p:cNvSpPr>
            <a:spLocks/>
          </p:cNvSpPr>
          <p:nvPr/>
        </p:nvSpPr>
        <p:spPr bwMode="auto">
          <a:xfrm rot="-5400000">
            <a:off x="6619875" y="2771775"/>
            <a:ext cx="285750" cy="933450"/>
          </a:xfrm>
          <a:prstGeom prst="leftBrace">
            <a:avLst>
              <a:gd name="adj1" fmla="val 27222"/>
              <a:gd name="adj2" fmla="val 49810"/>
            </a:avLst>
          </a:prstGeom>
          <a:noFill/>
          <a:ln w="57150">
            <a:solidFill>
              <a:srgbClr val="0000FF"/>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44" name="AutoShape 40"/>
          <p:cNvSpPr>
            <a:spLocks/>
          </p:cNvSpPr>
          <p:nvPr/>
        </p:nvSpPr>
        <p:spPr bwMode="auto">
          <a:xfrm rot="-5400000">
            <a:off x="7505700" y="2914650"/>
            <a:ext cx="304800" cy="666750"/>
          </a:xfrm>
          <a:prstGeom prst="leftBrace">
            <a:avLst>
              <a:gd name="adj1" fmla="val 18229"/>
              <a:gd name="adj2" fmla="val 49810"/>
            </a:avLst>
          </a:prstGeom>
          <a:noFill/>
          <a:ln w="57150">
            <a:solidFill>
              <a:srgbClr val="0000FF"/>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45" name="AutoShape 41"/>
          <p:cNvSpPr>
            <a:spLocks/>
          </p:cNvSpPr>
          <p:nvPr/>
        </p:nvSpPr>
        <p:spPr bwMode="auto">
          <a:xfrm rot="-5400000">
            <a:off x="3533775" y="2790825"/>
            <a:ext cx="323850" cy="933450"/>
          </a:xfrm>
          <a:prstGeom prst="leftBrace">
            <a:avLst>
              <a:gd name="adj1" fmla="val 24020"/>
              <a:gd name="adj2" fmla="val 49810"/>
            </a:avLst>
          </a:prstGeom>
          <a:noFill/>
          <a:ln w="57150">
            <a:solidFill>
              <a:srgbClr val="0000FF"/>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46" name="Line 42"/>
          <p:cNvSpPr>
            <a:spLocks noChangeShapeType="1"/>
          </p:cNvSpPr>
          <p:nvPr/>
        </p:nvSpPr>
        <p:spPr bwMode="auto">
          <a:xfrm flipH="1">
            <a:off x="3219450" y="3448050"/>
            <a:ext cx="1466850" cy="666750"/>
          </a:xfrm>
          <a:prstGeom prst="line">
            <a:avLst/>
          </a:prstGeom>
          <a:noFill/>
          <a:ln w="381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47" name="Line 43"/>
          <p:cNvSpPr>
            <a:spLocks noChangeShapeType="1"/>
          </p:cNvSpPr>
          <p:nvPr/>
        </p:nvSpPr>
        <p:spPr bwMode="auto">
          <a:xfrm flipH="1">
            <a:off x="4248150" y="3448050"/>
            <a:ext cx="1466850" cy="666750"/>
          </a:xfrm>
          <a:prstGeom prst="line">
            <a:avLst/>
          </a:prstGeom>
          <a:noFill/>
          <a:ln w="381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48" name="Line 44"/>
          <p:cNvSpPr>
            <a:spLocks noChangeShapeType="1"/>
          </p:cNvSpPr>
          <p:nvPr/>
        </p:nvSpPr>
        <p:spPr bwMode="auto">
          <a:xfrm flipH="1">
            <a:off x="5295900" y="3448050"/>
            <a:ext cx="1466850" cy="666750"/>
          </a:xfrm>
          <a:prstGeom prst="line">
            <a:avLst/>
          </a:prstGeom>
          <a:noFill/>
          <a:ln w="381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49" name="Line 45"/>
          <p:cNvSpPr>
            <a:spLocks noChangeShapeType="1"/>
          </p:cNvSpPr>
          <p:nvPr/>
        </p:nvSpPr>
        <p:spPr bwMode="auto">
          <a:xfrm flipH="1">
            <a:off x="6191250" y="3448050"/>
            <a:ext cx="1466850" cy="666750"/>
          </a:xfrm>
          <a:prstGeom prst="line">
            <a:avLst/>
          </a:prstGeom>
          <a:noFill/>
          <a:ln w="381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7950" name="Line 46"/>
          <p:cNvSpPr>
            <a:spLocks noChangeShapeType="1"/>
          </p:cNvSpPr>
          <p:nvPr/>
        </p:nvSpPr>
        <p:spPr bwMode="auto">
          <a:xfrm flipH="1">
            <a:off x="2228850" y="3448050"/>
            <a:ext cx="1466850" cy="666750"/>
          </a:xfrm>
          <a:prstGeom prst="line">
            <a:avLst/>
          </a:prstGeom>
          <a:noFill/>
          <a:ln w="381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 name="Slide Number Placeholder 1"/>
          <p:cNvSpPr>
            <a:spLocks noGrp="1"/>
          </p:cNvSpPr>
          <p:nvPr>
            <p:ph type="sldNum" sz="quarter" idx="10"/>
          </p:nvPr>
        </p:nvSpPr>
        <p:spPr/>
        <p:txBody>
          <a:bodyPr/>
          <a:lstStyle/>
          <a:p>
            <a:pPr>
              <a:defRPr/>
            </a:pPr>
            <a:fld id="{D2C11CDF-2888-478B-A479-38F49037F60B}" type="slidenum">
              <a:rPr lang="en-US" smtClean="0">
                <a:solidFill>
                  <a:srgbClr val="000000"/>
                </a:solidFill>
              </a:rPr>
              <a:pPr>
                <a:defRPr/>
              </a:pPr>
              <a:t>24</a:t>
            </a:fld>
            <a:endParaRPr lang="en-US">
              <a:solidFill>
                <a:srgbClr val="000000"/>
              </a:solidFill>
            </a:endParaRPr>
          </a:p>
        </p:txBody>
      </p:sp>
    </p:spTree>
    <p:extLst>
      <p:ext uri="{BB962C8B-B14F-4D97-AF65-F5344CB8AC3E}">
        <p14:creationId xmlns:p14="http://schemas.microsoft.com/office/powerpoint/2010/main" val="5535836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507950"/>
                                        </p:tgtEl>
                                        <p:attrNameLst>
                                          <p:attrName>style.visibility</p:attrName>
                                        </p:attrNameLst>
                                      </p:cBhvr>
                                      <p:to>
                                        <p:strVal val="visible"/>
                                      </p:to>
                                    </p:set>
                                    <p:animEffect transition="in" filter="wipe(up)">
                                      <p:cBhvr>
                                        <p:cTn id="7" dur="500"/>
                                        <p:tgtEl>
                                          <p:spTgt spid="507950"/>
                                        </p:tgtEl>
                                      </p:cBhvr>
                                    </p:animEffect>
                                  </p:childTnLst>
                                </p:cTn>
                              </p:par>
                            </p:childTnLst>
                          </p:cTn>
                        </p:par>
                        <p:par>
                          <p:cTn id="8" fill="hold" nodeType="afterGroup">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507946"/>
                                        </p:tgtEl>
                                        <p:attrNameLst>
                                          <p:attrName>style.visibility</p:attrName>
                                        </p:attrNameLst>
                                      </p:cBhvr>
                                      <p:to>
                                        <p:strVal val="visible"/>
                                      </p:to>
                                    </p:set>
                                    <p:animEffect transition="in" filter="wipe(up)">
                                      <p:cBhvr>
                                        <p:cTn id="11" dur="500"/>
                                        <p:tgtEl>
                                          <p:spTgt spid="507946"/>
                                        </p:tgtEl>
                                      </p:cBhvr>
                                    </p:animEffect>
                                  </p:childTnLst>
                                </p:cTn>
                              </p:par>
                            </p:childTnLst>
                          </p:cTn>
                        </p:par>
                        <p:par>
                          <p:cTn id="12" fill="hold" nodeType="afterGroup">
                            <p:stCondLst>
                              <p:cond delay="2000"/>
                            </p:stCondLst>
                            <p:childTnLst>
                              <p:par>
                                <p:cTn id="13" presetID="22" presetClass="entr" presetSubtype="1" fill="hold" grpId="0" nodeType="afterEffect">
                                  <p:stCondLst>
                                    <p:cond delay="0"/>
                                  </p:stCondLst>
                                  <p:childTnLst>
                                    <p:set>
                                      <p:cBhvr>
                                        <p:cTn id="14" dur="1" fill="hold">
                                          <p:stCondLst>
                                            <p:cond delay="0"/>
                                          </p:stCondLst>
                                        </p:cTn>
                                        <p:tgtEl>
                                          <p:spTgt spid="507947"/>
                                        </p:tgtEl>
                                        <p:attrNameLst>
                                          <p:attrName>style.visibility</p:attrName>
                                        </p:attrNameLst>
                                      </p:cBhvr>
                                      <p:to>
                                        <p:strVal val="visible"/>
                                      </p:to>
                                    </p:set>
                                    <p:animEffect transition="in" filter="wipe(up)">
                                      <p:cBhvr>
                                        <p:cTn id="15" dur="500"/>
                                        <p:tgtEl>
                                          <p:spTgt spid="507947"/>
                                        </p:tgtEl>
                                      </p:cBhvr>
                                    </p:animEffect>
                                  </p:childTnLst>
                                </p:cTn>
                              </p:par>
                            </p:childTnLst>
                          </p:cTn>
                        </p:par>
                        <p:par>
                          <p:cTn id="16" fill="hold" nodeType="afterGroup">
                            <p:stCondLst>
                              <p:cond delay="2500"/>
                            </p:stCondLst>
                            <p:childTnLst>
                              <p:par>
                                <p:cTn id="17" presetID="22" presetClass="entr" presetSubtype="1" fill="hold" grpId="0" nodeType="afterEffect">
                                  <p:stCondLst>
                                    <p:cond delay="0"/>
                                  </p:stCondLst>
                                  <p:childTnLst>
                                    <p:set>
                                      <p:cBhvr>
                                        <p:cTn id="18" dur="1" fill="hold">
                                          <p:stCondLst>
                                            <p:cond delay="0"/>
                                          </p:stCondLst>
                                        </p:cTn>
                                        <p:tgtEl>
                                          <p:spTgt spid="507948"/>
                                        </p:tgtEl>
                                        <p:attrNameLst>
                                          <p:attrName>style.visibility</p:attrName>
                                        </p:attrNameLst>
                                      </p:cBhvr>
                                      <p:to>
                                        <p:strVal val="visible"/>
                                      </p:to>
                                    </p:set>
                                    <p:animEffect transition="in" filter="wipe(up)">
                                      <p:cBhvr>
                                        <p:cTn id="19" dur="500"/>
                                        <p:tgtEl>
                                          <p:spTgt spid="507948"/>
                                        </p:tgtEl>
                                      </p:cBhvr>
                                    </p:animEffect>
                                  </p:childTnLst>
                                </p:cTn>
                              </p:par>
                            </p:childTnLst>
                          </p:cTn>
                        </p:par>
                        <p:par>
                          <p:cTn id="20" fill="hold" nodeType="afterGroup">
                            <p:stCondLst>
                              <p:cond delay="3000"/>
                            </p:stCondLst>
                            <p:childTnLst>
                              <p:par>
                                <p:cTn id="21" presetID="22" presetClass="entr" presetSubtype="1" fill="hold" grpId="0" nodeType="afterEffect">
                                  <p:stCondLst>
                                    <p:cond delay="0"/>
                                  </p:stCondLst>
                                  <p:childTnLst>
                                    <p:set>
                                      <p:cBhvr>
                                        <p:cTn id="22" dur="1" fill="hold">
                                          <p:stCondLst>
                                            <p:cond delay="0"/>
                                          </p:stCondLst>
                                        </p:cTn>
                                        <p:tgtEl>
                                          <p:spTgt spid="507949"/>
                                        </p:tgtEl>
                                        <p:attrNameLst>
                                          <p:attrName>style.visibility</p:attrName>
                                        </p:attrNameLst>
                                      </p:cBhvr>
                                      <p:to>
                                        <p:strVal val="visible"/>
                                      </p:to>
                                    </p:set>
                                    <p:animEffect transition="in" filter="wipe(up)">
                                      <p:cBhvr>
                                        <p:cTn id="23" dur="500"/>
                                        <p:tgtEl>
                                          <p:spTgt spid="507949"/>
                                        </p:tgtEl>
                                      </p:cBhvr>
                                    </p:animEffect>
                                  </p:childTnLst>
                                </p:cTn>
                              </p:par>
                            </p:childTnLst>
                          </p:cTn>
                        </p:par>
                        <p:par>
                          <p:cTn id="24" fill="hold" nodeType="afterGroup">
                            <p:stCondLst>
                              <p:cond delay="3500"/>
                            </p:stCondLst>
                            <p:childTnLst>
                              <p:par>
                                <p:cTn id="25" presetID="23" presetClass="entr" presetSubtype="16" fill="hold" grpId="0" nodeType="afterEffect">
                                  <p:stCondLst>
                                    <p:cond delay="1000"/>
                                  </p:stCondLst>
                                  <p:childTnLst>
                                    <p:set>
                                      <p:cBhvr>
                                        <p:cTn id="26" dur="1" fill="hold">
                                          <p:stCondLst>
                                            <p:cond delay="0"/>
                                          </p:stCondLst>
                                        </p:cTn>
                                        <p:tgtEl>
                                          <p:spTgt spid="507909"/>
                                        </p:tgtEl>
                                        <p:attrNameLst>
                                          <p:attrName>style.visibility</p:attrName>
                                        </p:attrNameLst>
                                      </p:cBhvr>
                                      <p:to>
                                        <p:strVal val="visible"/>
                                      </p:to>
                                    </p:set>
                                    <p:anim calcmode="lin" valueType="num">
                                      <p:cBhvr>
                                        <p:cTn id="27" dur="500" fill="hold"/>
                                        <p:tgtEl>
                                          <p:spTgt spid="507909"/>
                                        </p:tgtEl>
                                        <p:attrNameLst>
                                          <p:attrName>ppt_w</p:attrName>
                                        </p:attrNameLst>
                                      </p:cBhvr>
                                      <p:tavLst>
                                        <p:tav tm="0">
                                          <p:val>
                                            <p:fltVal val="0"/>
                                          </p:val>
                                        </p:tav>
                                        <p:tav tm="100000">
                                          <p:val>
                                            <p:strVal val="#ppt_w"/>
                                          </p:val>
                                        </p:tav>
                                      </p:tavLst>
                                    </p:anim>
                                    <p:anim calcmode="lin" valueType="num">
                                      <p:cBhvr>
                                        <p:cTn id="28" dur="500" fill="hold"/>
                                        <p:tgtEl>
                                          <p:spTgt spid="50790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909" grpId="0" autoUpdateAnimBg="0"/>
      <p:bldP spid="507946" grpId="0" animBg="1"/>
      <p:bldP spid="507947" grpId="0" animBg="1"/>
      <p:bldP spid="507948" grpId="0" animBg="1"/>
      <p:bldP spid="507949" grpId="0" animBg="1"/>
      <p:bldP spid="50795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fld id="{FDB346C1-D7C9-4366-A34C-C91417B32A59}" type="slidenum">
              <a:rPr lang="en-US" b="0" smtClean="0">
                <a:solidFill>
                  <a:srgbClr val="000000"/>
                </a:solidFill>
              </a:rPr>
              <a:pPr/>
              <a:t>25</a:t>
            </a:fld>
            <a:endParaRPr lang="en-US" b="0" dirty="0" smtClean="0">
              <a:solidFill>
                <a:srgbClr val="000000"/>
              </a:solidFill>
            </a:endParaRPr>
          </a:p>
        </p:txBody>
      </p:sp>
      <p:sp>
        <p:nvSpPr>
          <p:cNvPr id="28675" name="Rectangle 2"/>
          <p:cNvSpPr>
            <a:spLocks noGrp="1" noChangeArrowheads="1"/>
          </p:cNvSpPr>
          <p:nvPr>
            <p:ph type="title"/>
          </p:nvPr>
        </p:nvSpPr>
        <p:spPr>
          <a:xfrm>
            <a:off x="819150" y="-19050"/>
            <a:ext cx="7239000" cy="914400"/>
          </a:xfrm>
        </p:spPr>
        <p:txBody>
          <a:bodyPr/>
          <a:lstStyle/>
          <a:p>
            <a:r>
              <a:rPr lang="en-US" dirty="0" smtClean="0">
                <a:solidFill>
                  <a:srgbClr val="0066CC"/>
                </a:solidFill>
              </a:rPr>
              <a:t>Escalation</a:t>
            </a:r>
          </a:p>
        </p:txBody>
      </p:sp>
      <p:sp>
        <p:nvSpPr>
          <p:cNvPr id="28676" name="Text Box 3"/>
          <p:cNvSpPr txBox="1">
            <a:spLocks noChangeArrowheads="1"/>
          </p:cNvSpPr>
          <p:nvPr/>
        </p:nvSpPr>
        <p:spPr bwMode="auto">
          <a:xfrm>
            <a:off x="304800" y="1676400"/>
            <a:ext cx="8610600" cy="478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tabLst>
                <a:tab pos="342900" algn="l"/>
                <a:tab pos="628650" algn="l"/>
                <a:tab pos="914400" algn="l"/>
              </a:tabLst>
              <a:defRPr sz="1400" b="1">
                <a:solidFill>
                  <a:schemeClr val="tx1"/>
                </a:solidFill>
                <a:latin typeface="Arial" charset="0"/>
              </a:defRPr>
            </a:lvl1pPr>
            <a:lvl2pPr marL="742950" indent="-285750">
              <a:tabLst>
                <a:tab pos="342900" algn="l"/>
                <a:tab pos="628650" algn="l"/>
                <a:tab pos="914400" algn="l"/>
              </a:tabLst>
              <a:defRPr sz="1400" b="1">
                <a:solidFill>
                  <a:schemeClr val="tx1"/>
                </a:solidFill>
                <a:latin typeface="Arial" charset="0"/>
              </a:defRPr>
            </a:lvl2pPr>
            <a:lvl3pPr marL="1143000" indent="-228600">
              <a:tabLst>
                <a:tab pos="342900" algn="l"/>
                <a:tab pos="628650" algn="l"/>
                <a:tab pos="914400" algn="l"/>
              </a:tabLst>
              <a:defRPr sz="1400" b="1">
                <a:solidFill>
                  <a:schemeClr val="tx1"/>
                </a:solidFill>
                <a:latin typeface="Arial" charset="0"/>
              </a:defRPr>
            </a:lvl3pPr>
            <a:lvl4pPr marL="1600200" indent="-228600">
              <a:tabLst>
                <a:tab pos="342900" algn="l"/>
                <a:tab pos="628650" algn="l"/>
                <a:tab pos="914400" algn="l"/>
              </a:tabLst>
              <a:defRPr sz="1400" b="1">
                <a:solidFill>
                  <a:schemeClr val="tx1"/>
                </a:solidFill>
                <a:latin typeface="Arial" charset="0"/>
              </a:defRPr>
            </a:lvl4pPr>
            <a:lvl5pPr marL="2057400" indent="-228600">
              <a:tabLst>
                <a:tab pos="342900" algn="l"/>
                <a:tab pos="628650" algn="l"/>
                <a:tab pos="914400" algn="l"/>
              </a:tabLst>
              <a:defRPr sz="1400" b="1">
                <a:solidFill>
                  <a:schemeClr val="tx1"/>
                </a:solidFill>
                <a:latin typeface="Arial" charset="0"/>
              </a:defRPr>
            </a:lvl5pPr>
            <a:lvl6pPr marL="2514600" indent="-228600" eaLnBrk="0" fontAlgn="base" hangingPunct="0">
              <a:spcBef>
                <a:spcPct val="0"/>
              </a:spcBef>
              <a:spcAft>
                <a:spcPct val="0"/>
              </a:spcAft>
              <a:tabLst>
                <a:tab pos="342900" algn="l"/>
                <a:tab pos="628650" algn="l"/>
                <a:tab pos="914400" algn="l"/>
              </a:tabLst>
              <a:defRPr sz="1400" b="1">
                <a:solidFill>
                  <a:schemeClr val="tx1"/>
                </a:solidFill>
                <a:latin typeface="Arial" charset="0"/>
              </a:defRPr>
            </a:lvl6pPr>
            <a:lvl7pPr marL="2971800" indent="-228600" eaLnBrk="0" fontAlgn="base" hangingPunct="0">
              <a:spcBef>
                <a:spcPct val="0"/>
              </a:spcBef>
              <a:spcAft>
                <a:spcPct val="0"/>
              </a:spcAft>
              <a:tabLst>
                <a:tab pos="342900" algn="l"/>
                <a:tab pos="628650" algn="l"/>
                <a:tab pos="914400" algn="l"/>
              </a:tabLst>
              <a:defRPr sz="1400" b="1">
                <a:solidFill>
                  <a:schemeClr val="tx1"/>
                </a:solidFill>
                <a:latin typeface="Arial" charset="0"/>
              </a:defRPr>
            </a:lvl7pPr>
            <a:lvl8pPr marL="3429000" indent="-228600" eaLnBrk="0" fontAlgn="base" hangingPunct="0">
              <a:spcBef>
                <a:spcPct val="0"/>
              </a:spcBef>
              <a:spcAft>
                <a:spcPct val="0"/>
              </a:spcAft>
              <a:tabLst>
                <a:tab pos="342900" algn="l"/>
                <a:tab pos="628650" algn="l"/>
                <a:tab pos="914400" algn="l"/>
              </a:tabLst>
              <a:defRPr sz="1400" b="1">
                <a:solidFill>
                  <a:schemeClr val="tx1"/>
                </a:solidFill>
                <a:latin typeface="Arial" charset="0"/>
              </a:defRPr>
            </a:lvl8pPr>
            <a:lvl9pPr marL="3886200" indent="-228600" eaLnBrk="0" fontAlgn="base" hangingPunct="0">
              <a:spcBef>
                <a:spcPct val="0"/>
              </a:spcBef>
              <a:spcAft>
                <a:spcPct val="0"/>
              </a:spcAft>
              <a:tabLst>
                <a:tab pos="342900" algn="l"/>
                <a:tab pos="628650" algn="l"/>
                <a:tab pos="914400" algn="l"/>
              </a:tabLst>
              <a:defRPr sz="1400" b="1">
                <a:solidFill>
                  <a:schemeClr val="tx1"/>
                </a:solidFill>
                <a:latin typeface="Arial" charset="0"/>
              </a:defRPr>
            </a:lvl9pPr>
          </a:lstStyle>
          <a:p>
            <a:pPr eaLnBrk="0" hangingPunct="0">
              <a:buFontTx/>
              <a:buChar char="•"/>
            </a:pPr>
            <a:r>
              <a:rPr lang="en-US" sz="2800" smtClean="0">
                <a:solidFill>
                  <a:srgbClr val="000000"/>
                </a:solidFill>
                <a:latin typeface="Times New Roman" pitchFamily="18" charset="0"/>
              </a:rPr>
              <a:t>  </a:t>
            </a:r>
            <a:r>
              <a:rPr lang="en-US" sz="2800" smtClean="0">
                <a:solidFill>
                  <a:srgbClr val="0000FF"/>
                </a:solidFill>
                <a:latin typeface="Times New Roman" pitchFamily="18" charset="0"/>
              </a:rPr>
              <a:t>Constant / Base Year Dollars</a:t>
            </a:r>
          </a:p>
          <a:p>
            <a:pPr eaLnBrk="0" hangingPunct="0"/>
            <a:r>
              <a:rPr lang="en-US" sz="2800" smtClean="0">
                <a:solidFill>
                  <a:srgbClr val="000000"/>
                </a:solidFill>
                <a:latin typeface="Times New Roman" pitchFamily="18" charset="0"/>
              </a:rPr>
              <a:t>	-  </a:t>
            </a:r>
            <a:r>
              <a:rPr lang="en-US" sz="2400" smtClean="0">
                <a:solidFill>
                  <a:srgbClr val="000000"/>
                </a:solidFill>
                <a:latin typeface="Times New Roman" pitchFamily="18" charset="0"/>
              </a:rPr>
              <a:t>Tied to Specific year, No Inflation</a:t>
            </a:r>
          </a:p>
          <a:p>
            <a:pPr eaLnBrk="0" hangingPunct="0"/>
            <a:r>
              <a:rPr lang="en-US" sz="2400" smtClean="0">
                <a:solidFill>
                  <a:srgbClr val="000000"/>
                </a:solidFill>
                <a:latin typeface="Times New Roman" pitchFamily="18" charset="0"/>
              </a:rPr>
              <a:t>	-  Used for Cost Estimates</a:t>
            </a:r>
          </a:p>
          <a:p>
            <a:pPr eaLnBrk="0" hangingPunct="0"/>
            <a:r>
              <a:rPr lang="en-US" sz="2400" smtClean="0">
                <a:solidFill>
                  <a:srgbClr val="000000"/>
                </a:solidFill>
                <a:latin typeface="Times New Roman" pitchFamily="18" charset="0"/>
              </a:rPr>
              <a:t>	-  Allows comparison of program costs between years</a:t>
            </a:r>
          </a:p>
          <a:p>
            <a:pPr eaLnBrk="0" hangingPunct="0"/>
            <a:endParaRPr lang="en-US" sz="2800" smtClean="0">
              <a:solidFill>
                <a:srgbClr val="000000"/>
              </a:solidFill>
              <a:latin typeface="Times New Roman" pitchFamily="18" charset="0"/>
            </a:endParaRPr>
          </a:p>
          <a:p>
            <a:pPr eaLnBrk="0" hangingPunct="0">
              <a:buFontTx/>
              <a:buChar char="•"/>
            </a:pPr>
            <a:r>
              <a:rPr lang="en-US" sz="2800" smtClean="0">
                <a:solidFill>
                  <a:srgbClr val="000000"/>
                </a:solidFill>
                <a:latin typeface="Times New Roman" pitchFamily="18" charset="0"/>
              </a:rPr>
              <a:t>  </a:t>
            </a:r>
            <a:r>
              <a:rPr lang="en-US" sz="2800" smtClean="0">
                <a:solidFill>
                  <a:srgbClr val="0000FF"/>
                </a:solidFill>
                <a:latin typeface="Times New Roman" pitchFamily="18" charset="0"/>
              </a:rPr>
              <a:t>Current / Then Year Dollars</a:t>
            </a:r>
            <a:endParaRPr lang="en-US" sz="2800" smtClean="0">
              <a:solidFill>
                <a:srgbClr val="000000"/>
              </a:solidFill>
              <a:latin typeface="Times New Roman" pitchFamily="18" charset="0"/>
            </a:endParaRPr>
          </a:p>
          <a:p>
            <a:pPr eaLnBrk="0" hangingPunct="0"/>
            <a:r>
              <a:rPr lang="en-US" sz="2800" smtClean="0">
                <a:solidFill>
                  <a:srgbClr val="000000"/>
                </a:solidFill>
                <a:latin typeface="Times New Roman" pitchFamily="18" charset="0"/>
              </a:rPr>
              <a:t>	-  </a:t>
            </a:r>
            <a:r>
              <a:rPr lang="en-US" sz="2400" smtClean="0">
                <a:solidFill>
                  <a:srgbClr val="000000"/>
                </a:solidFill>
                <a:latin typeface="Times New Roman" pitchFamily="18" charset="0"/>
              </a:rPr>
              <a:t>Includes Inflation and Outlay Rates</a:t>
            </a:r>
          </a:p>
          <a:p>
            <a:pPr eaLnBrk="0" hangingPunct="0"/>
            <a:r>
              <a:rPr lang="en-US" sz="2400" smtClean="0">
                <a:solidFill>
                  <a:srgbClr val="000000"/>
                </a:solidFill>
                <a:latin typeface="Times New Roman" pitchFamily="18" charset="0"/>
              </a:rPr>
              <a:t>		</a:t>
            </a:r>
            <a:r>
              <a:rPr lang="en-US" sz="2400" u="sng" smtClean="0">
                <a:solidFill>
                  <a:srgbClr val="000000"/>
                </a:solidFill>
                <a:latin typeface="Times New Roman" pitchFamily="18" charset="0"/>
              </a:rPr>
              <a:t>Inflation</a:t>
            </a:r>
            <a:r>
              <a:rPr lang="en-US" sz="2400" smtClean="0">
                <a:solidFill>
                  <a:srgbClr val="000000"/>
                </a:solidFill>
                <a:latin typeface="Times New Roman" pitchFamily="18" charset="0"/>
              </a:rPr>
              <a:t> - general price level increases over time</a:t>
            </a:r>
          </a:p>
          <a:p>
            <a:pPr eaLnBrk="0" hangingPunct="0"/>
            <a:r>
              <a:rPr lang="en-US" sz="2400" smtClean="0">
                <a:solidFill>
                  <a:srgbClr val="000000"/>
                </a:solidFill>
                <a:latin typeface="Times New Roman" pitchFamily="18" charset="0"/>
              </a:rPr>
              <a:t>		</a:t>
            </a:r>
            <a:r>
              <a:rPr lang="en-US" sz="2400" u="sng" smtClean="0">
                <a:solidFill>
                  <a:srgbClr val="000000"/>
                </a:solidFill>
                <a:latin typeface="Times New Roman" pitchFamily="18" charset="0"/>
              </a:rPr>
              <a:t>Outlay rates</a:t>
            </a:r>
            <a:r>
              <a:rPr lang="en-US" sz="2400" smtClean="0">
                <a:solidFill>
                  <a:srgbClr val="000000"/>
                </a:solidFill>
                <a:latin typeface="Times New Roman" pitchFamily="18" charset="0"/>
              </a:rPr>
              <a:t> - not all dollars are expended in 					year obtained</a:t>
            </a:r>
          </a:p>
          <a:p>
            <a:pPr eaLnBrk="0" hangingPunct="0"/>
            <a:r>
              <a:rPr lang="en-US" sz="2400" smtClean="0">
                <a:solidFill>
                  <a:srgbClr val="000000"/>
                </a:solidFill>
                <a:latin typeface="Times New Roman" pitchFamily="18" charset="0"/>
              </a:rPr>
              <a:t>	-  Used for Budget Estimates (POM/BES, PB </a:t>
            </a:r>
            <a:r>
              <a:rPr lang="en-US" sz="2400" smtClean="0">
                <a:solidFill>
                  <a:srgbClr val="000000"/>
                </a:solidFill>
                <a:latin typeface="Times New Roman" pitchFamily="18" charset="0"/>
                <a:sym typeface="Wingdings" pitchFamily="2" charset="2"/>
              </a:rPr>
              <a:t> </a:t>
            </a:r>
            <a:r>
              <a:rPr lang="en-US" sz="2400" smtClean="0">
                <a:solidFill>
                  <a:srgbClr val="000000"/>
                </a:solidFill>
                <a:latin typeface="Times New Roman" pitchFamily="18" charset="0"/>
              </a:rPr>
              <a:t>FYDP)</a:t>
            </a:r>
          </a:p>
          <a:p>
            <a:pPr eaLnBrk="0" hangingPunct="0">
              <a:buFontTx/>
              <a:buChar char="•"/>
            </a:pPr>
            <a:endParaRPr lang="en-US" sz="2400" smtClean="0">
              <a:solidFill>
                <a:srgbClr val="000000"/>
              </a:solidFill>
              <a:latin typeface="Times New Roman" pitchFamily="18" charset="0"/>
            </a:endParaRPr>
          </a:p>
        </p:txBody>
      </p:sp>
      <p:graphicFrame>
        <p:nvGraphicFramePr>
          <p:cNvPr id="28677" name="Object 4"/>
          <p:cNvGraphicFramePr>
            <a:graphicFrameLocks noChangeAspect="1"/>
          </p:cNvGraphicFramePr>
          <p:nvPr/>
        </p:nvGraphicFramePr>
        <p:xfrm>
          <a:off x="6248400" y="1219200"/>
          <a:ext cx="2605088" cy="1597025"/>
        </p:xfrm>
        <a:graphic>
          <a:graphicData uri="http://schemas.openxmlformats.org/presentationml/2006/ole">
            <mc:AlternateContent xmlns:mc="http://schemas.openxmlformats.org/markup-compatibility/2006">
              <mc:Choice xmlns:v="urn:schemas-microsoft-com:vml" Requires="v">
                <p:oleObj spid="_x0000_s194727" name="Clip" r:id="rId4" imgW="6934200" imgH="3862388" progId="">
                  <p:embed/>
                </p:oleObj>
              </mc:Choice>
              <mc:Fallback>
                <p:oleObj name="Clip" r:id="rId4" imgW="6934200" imgH="3862388" progId="">
                  <p:embed/>
                  <p:pic>
                    <p:nvPicPr>
                      <p:cNvPr id="0" name="Picture 1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1219200"/>
                        <a:ext cx="2605088" cy="1597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6613473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6629400" cy="1143000"/>
          </a:xfrm>
        </p:spPr>
        <p:txBody>
          <a:bodyPr/>
          <a:lstStyle/>
          <a:p>
            <a:endParaRPr lang="en-US" sz="4400" dirty="0"/>
          </a:p>
        </p:txBody>
      </p:sp>
      <p:sp>
        <p:nvSpPr>
          <p:cNvPr id="3" name="Text Placeholder 2"/>
          <p:cNvSpPr>
            <a:spLocks noGrp="1"/>
          </p:cNvSpPr>
          <p:nvPr>
            <p:ph type="body" sz="half" idx="1"/>
          </p:nvPr>
        </p:nvSpPr>
        <p:spPr>
          <a:xfrm>
            <a:off x="457200" y="2514600"/>
            <a:ext cx="7924800" cy="3886200"/>
          </a:xfrm>
        </p:spPr>
        <p:txBody>
          <a:bodyPr/>
          <a:lstStyle/>
          <a:p>
            <a:pPr marL="0" indent="0" algn="ctr">
              <a:buNone/>
            </a:pPr>
            <a:r>
              <a:rPr lang="en-US" sz="4800" dirty="0" smtClean="0">
                <a:solidFill>
                  <a:srgbClr val="0066CC"/>
                </a:solidFill>
                <a:latin typeface="Times New Roman" pitchFamily="18" charset="0"/>
              </a:rPr>
              <a:t>Any Questions?</a:t>
            </a:r>
            <a:endParaRPr lang="en-US" sz="4800" dirty="0" smtClean="0">
              <a:solidFill>
                <a:srgbClr val="0066CC"/>
              </a:solidFill>
              <a:latin typeface="Times New Roman" pitchFamily="18" charset="0"/>
            </a:endParaRPr>
          </a:p>
        </p:txBody>
      </p:sp>
      <p:sp>
        <p:nvSpPr>
          <p:cNvPr id="4" name="Slide Number Placeholder 3"/>
          <p:cNvSpPr>
            <a:spLocks noGrp="1"/>
          </p:cNvSpPr>
          <p:nvPr>
            <p:ph type="sldNum" sz="quarter" idx="10"/>
          </p:nvPr>
        </p:nvSpPr>
        <p:spPr/>
        <p:txBody>
          <a:bodyPr/>
          <a:lstStyle/>
          <a:p>
            <a:fld id="{47E7374C-DEF6-416E-943C-16A34EA32050}" type="slidenum">
              <a:rPr lang="en-US" smtClean="0"/>
              <a:pPr/>
              <a:t>26</a:t>
            </a:fld>
            <a:endParaRPr lang="en-US"/>
          </a:p>
        </p:txBody>
      </p:sp>
    </p:spTree>
    <p:extLst>
      <p:ext uri="{BB962C8B-B14F-4D97-AF65-F5344CB8AC3E}">
        <p14:creationId xmlns:p14="http://schemas.microsoft.com/office/powerpoint/2010/main" val="26416113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Up Slides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fld id="{2421837C-C9EF-4FE6-9425-40D3B6DE75BB}" type="slidenum">
              <a:rPr lang="en-US" b="0" smtClean="0">
                <a:solidFill>
                  <a:srgbClr val="000000"/>
                </a:solidFill>
              </a:rPr>
              <a:pPr/>
              <a:t>28</a:t>
            </a:fld>
            <a:endParaRPr lang="en-US" b="0" smtClean="0">
              <a:solidFill>
                <a:srgbClr val="000000"/>
              </a:solidFill>
            </a:endParaRPr>
          </a:p>
        </p:txBody>
      </p:sp>
      <p:sp>
        <p:nvSpPr>
          <p:cNvPr id="25603" name="Rectangle 2"/>
          <p:cNvSpPr>
            <a:spLocks noGrp="1" noChangeArrowheads="1"/>
          </p:cNvSpPr>
          <p:nvPr>
            <p:ph type="title"/>
          </p:nvPr>
        </p:nvSpPr>
        <p:spPr>
          <a:xfrm>
            <a:off x="1293813" y="266700"/>
            <a:ext cx="6734175" cy="863600"/>
          </a:xfrm>
          <a:noFill/>
        </p:spPr>
        <p:txBody>
          <a:bodyPr wrap="none" lIns="85725" tIns="42862" rIns="85725" bIns="42862" anchor="ctr"/>
          <a:lstStyle/>
          <a:p>
            <a:pPr defTabSz="850900">
              <a:tabLst>
                <a:tab pos="685800" algn="l"/>
              </a:tabLst>
            </a:pPr>
            <a:r>
              <a:rPr lang="en-US" sz="4000" smtClean="0"/>
              <a:t>Funding Product Improvements</a:t>
            </a:r>
            <a:br>
              <a:rPr lang="en-US" sz="4000" smtClean="0"/>
            </a:br>
            <a:endParaRPr lang="en-US" sz="4000" smtClean="0"/>
          </a:p>
        </p:txBody>
      </p:sp>
      <p:sp>
        <p:nvSpPr>
          <p:cNvPr id="25604" name="Rectangle 3"/>
          <p:cNvSpPr>
            <a:spLocks noChangeArrowheads="1"/>
          </p:cNvSpPr>
          <p:nvPr/>
        </p:nvSpPr>
        <p:spPr bwMode="auto">
          <a:xfrm>
            <a:off x="1143000" y="1219200"/>
            <a:ext cx="825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3500" tIns="25400" rIns="63500" bIns="25400">
            <a:spAutoFit/>
          </a:bodyPr>
          <a:lstStyle/>
          <a:p>
            <a:pPr marL="342900" indent="-342900" eaLnBrk="0" hangingPunct="0">
              <a:lnSpc>
                <a:spcPct val="97000"/>
              </a:lnSpc>
              <a:spcBef>
                <a:spcPct val="49000"/>
              </a:spcBef>
            </a:pPr>
            <a:r>
              <a:rPr lang="en-US" smtClean="0">
                <a:solidFill>
                  <a:srgbClr val="000000"/>
                </a:solidFill>
              </a:rPr>
              <a:t>IF . . .</a:t>
            </a:r>
          </a:p>
        </p:txBody>
      </p:sp>
      <p:sp>
        <p:nvSpPr>
          <p:cNvPr id="25605" name="Rectangle 4"/>
          <p:cNvSpPr>
            <a:spLocks noChangeArrowheads="1"/>
          </p:cNvSpPr>
          <p:nvPr/>
        </p:nvSpPr>
        <p:spPr bwMode="auto">
          <a:xfrm>
            <a:off x="2362200" y="1066800"/>
            <a:ext cx="1952625" cy="800100"/>
          </a:xfrm>
          <a:prstGeom prst="rect">
            <a:avLst/>
          </a:prstGeom>
          <a:solidFill>
            <a:schemeClr val="bg1"/>
          </a:solidFill>
          <a:ln w="38100" cmpd="dbl">
            <a:solidFill>
              <a:schemeClr val="tx1"/>
            </a:solidFill>
            <a:miter lim="800000"/>
            <a:headEnd/>
            <a:tailEnd/>
          </a:ln>
        </p:spPr>
        <p:txBody>
          <a:bodyPr lIns="63500" tIns="25400" rIns="63500" bIns="25400">
            <a:spAutoFit/>
          </a:bodyPr>
          <a:lstStyle/>
          <a:p>
            <a:pPr marL="342900" indent="-342900" algn="ctr" eaLnBrk="0" hangingPunct="0">
              <a:lnSpc>
                <a:spcPct val="80000"/>
              </a:lnSpc>
              <a:spcBef>
                <a:spcPct val="10000"/>
              </a:spcBef>
            </a:pPr>
            <a:r>
              <a:rPr lang="en-US" smtClean="0">
                <a:solidFill>
                  <a:srgbClr val="000000"/>
                </a:solidFill>
              </a:rPr>
              <a:t>Modification</a:t>
            </a:r>
          </a:p>
          <a:p>
            <a:pPr marL="342900" indent="-342900" algn="ctr" eaLnBrk="0" hangingPunct="0">
              <a:lnSpc>
                <a:spcPct val="80000"/>
              </a:lnSpc>
              <a:spcBef>
                <a:spcPct val="10000"/>
              </a:spcBef>
            </a:pPr>
            <a:r>
              <a:rPr lang="en-US" smtClean="0">
                <a:solidFill>
                  <a:srgbClr val="000000"/>
                </a:solidFill>
              </a:rPr>
              <a:t>Increases</a:t>
            </a:r>
          </a:p>
          <a:p>
            <a:pPr marL="342900" indent="-342900" algn="ctr" eaLnBrk="0" hangingPunct="0">
              <a:lnSpc>
                <a:spcPct val="80000"/>
              </a:lnSpc>
              <a:spcBef>
                <a:spcPct val="10000"/>
              </a:spcBef>
            </a:pPr>
            <a:r>
              <a:rPr lang="en-US" smtClean="0">
                <a:solidFill>
                  <a:srgbClr val="000000"/>
                </a:solidFill>
              </a:rPr>
              <a:t>Performance?</a:t>
            </a:r>
          </a:p>
        </p:txBody>
      </p:sp>
      <p:sp>
        <p:nvSpPr>
          <p:cNvPr id="25606" name="Rectangle 5"/>
          <p:cNvSpPr>
            <a:spLocks noChangeArrowheads="1"/>
          </p:cNvSpPr>
          <p:nvPr/>
        </p:nvSpPr>
        <p:spPr bwMode="auto">
          <a:xfrm>
            <a:off x="381000" y="3581400"/>
            <a:ext cx="2651125"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3500" tIns="25400" rIns="63500" bIns="25400">
            <a:spAutoFit/>
          </a:bodyPr>
          <a:lstStyle/>
          <a:p>
            <a:pPr marL="114300" indent="-114300" eaLnBrk="0" hangingPunct="0">
              <a:lnSpc>
                <a:spcPct val="85000"/>
              </a:lnSpc>
              <a:spcBef>
                <a:spcPct val="10000"/>
              </a:spcBef>
              <a:tabLst>
                <a:tab pos="1601788" algn="l"/>
              </a:tabLst>
            </a:pPr>
            <a:r>
              <a:rPr lang="en-US" sz="1600" smtClean="0">
                <a:solidFill>
                  <a:srgbClr val="000000"/>
                </a:solidFill>
              </a:rPr>
              <a:t>FUND  </a:t>
            </a:r>
            <a:r>
              <a:rPr lang="en-US" sz="2400" smtClean="0">
                <a:solidFill>
                  <a:srgbClr val="000000"/>
                </a:solidFill>
              </a:rPr>
              <a:t>Development</a:t>
            </a:r>
            <a:r>
              <a:rPr lang="en-US" sz="2000" smtClean="0">
                <a:solidFill>
                  <a:srgbClr val="000000"/>
                </a:solidFill>
              </a:rPr>
              <a:t>  &amp;  </a:t>
            </a:r>
            <a:r>
              <a:rPr lang="en-US" sz="2400" smtClean="0">
                <a:solidFill>
                  <a:srgbClr val="000000"/>
                </a:solidFill>
              </a:rPr>
              <a:t>Test</a:t>
            </a:r>
            <a:r>
              <a:rPr lang="en-US" sz="1600" smtClean="0">
                <a:solidFill>
                  <a:srgbClr val="000000"/>
                </a:solidFill>
              </a:rPr>
              <a:t>   with . . .</a:t>
            </a:r>
          </a:p>
        </p:txBody>
      </p:sp>
      <p:sp>
        <p:nvSpPr>
          <p:cNvPr id="25607" name="Rectangle 6"/>
          <p:cNvSpPr>
            <a:spLocks noChangeArrowheads="1"/>
          </p:cNvSpPr>
          <p:nvPr/>
        </p:nvSpPr>
        <p:spPr bwMode="auto">
          <a:xfrm>
            <a:off x="457200" y="4953000"/>
            <a:ext cx="2727325"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3500" tIns="25400" rIns="63500" bIns="25400">
            <a:spAutoFit/>
          </a:bodyPr>
          <a:lstStyle/>
          <a:p>
            <a:pPr marL="114300" indent="-114300" eaLnBrk="0" hangingPunct="0">
              <a:lnSpc>
                <a:spcPct val="85000"/>
              </a:lnSpc>
              <a:spcBef>
                <a:spcPct val="10000"/>
              </a:spcBef>
            </a:pPr>
            <a:r>
              <a:rPr lang="en-US" sz="1600" smtClean="0">
                <a:solidFill>
                  <a:srgbClr val="000000"/>
                </a:solidFill>
              </a:rPr>
              <a:t>FUND  </a:t>
            </a:r>
            <a:r>
              <a:rPr lang="en-US" sz="2400" smtClean="0">
                <a:solidFill>
                  <a:srgbClr val="000000"/>
                </a:solidFill>
              </a:rPr>
              <a:t>Fabrication</a:t>
            </a:r>
            <a:r>
              <a:rPr lang="en-US" sz="1600" smtClean="0">
                <a:solidFill>
                  <a:srgbClr val="000000"/>
                </a:solidFill>
              </a:rPr>
              <a:t>  with</a:t>
            </a:r>
            <a:r>
              <a:rPr lang="en-US" smtClean="0">
                <a:solidFill>
                  <a:srgbClr val="000000"/>
                </a:solidFill>
              </a:rPr>
              <a:t> . . .</a:t>
            </a:r>
          </a:p>
        </p:txBody>
      </p:sp>
      <p:sp>
        <p:nvSpPr>
          <p:cNvPr id="25608" name="Rectangle 7"/>
          <p:cNvSpPr>
            <a:spLocks noChangeArrowheads="1"/>
          </p:cNvSpPr>
          <p:nvPr/>
        </p:nvSpPr>
        <p:spPr bwMode="auto">
          <a:xfrm>
            <a:off x="457200" y="6019800"/>
            <a:ext cx="25749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3500" tIns="25400" rIns="63500" bIns="25400">
            <a:spAutoFit/>
          </a:bodyPr>
          <a:lstStyle/>
          <a:p>
            <a:pPr marL="114300" indent="-114300" eaLnBrk="0" hangingPunct="0">
              <a:lnSpc>
                <a:spcPct val="85000"/>
              </a:lnSpc>
              <a:spcBef>
                <a:spcPct val="10000"/>
              </a:spcBef>
            </a:pPr>
            <a:r>
              <a:rPr lang="en-US" sz="1600" smtClean="0">
                <a:solidFill>
                  <a:srgbClr val="000000"/>
                </a:solidFill>
              </a:rPr>
              <a:t>FUND  </a:t>
            </a:r>
            <a:r>
              <a:rPr lang="en-US" sz="2000" smtClean="0">
                <a:solidFill>
                  <a:srgbClr val="000000"/>
                </a:solidFill>
              </a:rPr>
              <a:t>Installation</a:t>
            </a:r>
            <a:r>
              <a:rPr lang="en-US" sz="1600" smtClean="0">
                <a:solidFill>
                  <a:srgbClr val="000000"/>
                </a:solidFill>
              </a:rPr>
              <a:t>  with</a:t>
            </a:r>
            <a:r>
              <a:rPr lang="en-US" sz="1400" smtClean="0">
                <a:solidFill>
                  <a:srgbClr val="000000"/>
                </a:solidFill>
              </a:rPr>
              <a:t> </a:t>
            </a:r>
            <a:r>
              <a:rPr lang="en-US" sz="1600" smtClean="0">
                <a:solidFill>
                  <a:srgbClr val="000000"/>
                </a:solidFill>
              </a:rPr>
              <a:t>. . .</a:t>
            </a:r>
          </a:p>
        </p:txBody>
      </p:sp>
      <p:sp>
        <p:nvSpPr>
          <p:cNvPr id="25609" name="Rectangle 8"/>
          <p:cNvSpPr>
            <a:spLocks noChangeArrowheads="1"/>
          </p:cNvSpPr>
          <p:nvPr/>
        </p:nvSpPr>
        <p:spPr bwMode="auto">
          <a:xfrm>
            <a:off x="5715000" y="1104900"/>
            <a:ext cx="2197100" cy="715963"/>
          </a:xfrm>
          <a:prstGeom prst="rect">
            <a:avLst/>
          </a:prstGeom>
          <a:solidFill>
            <a:schemeClr val="bg1"/>
          </a:solidFill>
          <a:ln w="38100" cmpd="dbl">
            <a:solidFill>
              <a:schemeClr val="tx1"/>
            </a:solidFill>
            <a:miter lim="800000"/>
            <a:headEnd/>
            <a:tailEnd/>
          </a:ln>
        </p:spPr>
        <p:txBody>
          <a:bodyPr lIns="63500" tIns="25400" rIns="63500" bIns="25400">
            <a:spAutoFit/>
          </a:bodyPr>
          <a:lstStyle/>
          <a:p>
            <a:pPr marL="342900" indent="-342900" algn="ctr" eaLnBrk="0" hangingPunct="0">
              <a:lnSpc>
                <a:spcPct val="80000"/>
              </a:lnSpc>
              <a:spcBef>
                <a:spcPct val="10000"/>
              </a:spcBef>
            </a:pPr>
            <a:r>
              <a:rPr lang="en-US" smtClean="0">
                <a:solidFill>
                  <a:srgbClr val="000000"/>
                </a:solidFill>
              </a:rPr>
              <a:t>DT or Independent OT&amp;E Required?</a:t>
            </a:r>
          </a:p>
        </p:txBody>
      </p:sp>
      <p:grpSp>
        <p:nvGrpSpPr>
          <p:cNvPr id="2" name="Group 48"/>
          <p:cNvGrpSpPr>
            <a:grpSpLocks/>
          </p:cNvGrpSpPr>
          <p:nvPr/>
        </p:nvGrpSpPr>
        <p:grpSpPr bwMode="auto">
          <a:xfrm>
            <a:off x="4495800" y="1905000"/>
            <a:ext cx="1219200" cy="1676400"/>
            <a:chOff x="2832" y="1200"/>
            <a:chExt cx="768" cy="1056"/>
          </a:xfrm>
        </p:grpSpPr>
        <p:sp>
          <p:nvSpPr>
            <p:cNvPr id="25638" name="Rectangle 14"/>
            <p:cNvSpPr>
              <a:spLocks noChangeArrowheads="1"/>
            </p:cNvSpPr>
            <p:nvPr/>
          </p:nvSpPr>
          <p:spPr bwMode="auto">
            <a:xfrm>
              <a:off x="2880" y="1440"/>
              <a:ext cx="47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3500" tIns="25400" rIns="63500" bIns="25400">
              <a:spAutoFit/>
            </a:bodyPr>
            <a:lstStyle/>
            <a:p>
              <a:pPr marL="342900" indent="-342900" eaLnBrk="0" hangingPunct="0">
                <a:lnSpc>
                  <a:spcPct val="97000"/>
                </a:lnSpc>
                <a:spcBef>
                  <a:spcPct val="49000"/>
                </a:spcBef>
              </a:pPr>
              <a:r>
                <a:rPr lang="en-US" smtClean="0">
                  <a:solidFill>
                    <a:srgbClr val="9900CC"/>
                  </a:solidFill>
                </a:rPr>
                <a:t>YES</a:t>
              </a:r>
            </a:p>
          </p:txBody>
        </p:sp>
        <p:sp>
          <p:nvSpPr>
            <p:cNvPr id="25639" name="Line 15"/>
            <p:cNvSpPr>
              <a:spLocks noChangeShapeType="1"/>
            </p:cNvSpPr>
            <p:nvPr/>
          </p:nvSpPr>
          <p:spPr bwMode="auto">
            <a:xfrm flipH="1">
              <a:off x="2832" y="1200"/>
              <a:ext cx="768" cy="1056"/>
            </a:xfrm>
            <a:prstGeom prst="line">
              <a:avLst/>
            </a:prstGeom>
            <a:noFill/>
            <a:ln w="76200" cmpd="tri">
              <a:solidFill>
                <a:srgbClr val="9900CC"/>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hangingPunct="0"/>
              <a:endParaRPr lang="en-US" sz="1400" smtClean="0">
                <a:solidFill>
                  <a:srgbClr val="000000"/>
                </a:solidFill>
              </a:endParaRPr>
            </a:p>
          </p:txBody>
        </p:sp>
      </p:grpSp>
      <p:grpSp>
        <p:nvGrpSpPr>
          <p:cNvPr id="3" name="Group 19"/>
          <p:cNvGrpSpPr>
            <a:grpSpLocks/>
          </p:cNvGrpSpPr>
          <p:nvPr/>
        </p:nvGrpSpPr>
        <p:grpSpPr bwMode="auto">
          <a:xfrm>
            <a:off x="6019800" y="1828800"/>
            <a:ext cx="609600" cy="431800"/>
            <a:chOff x="3792" y="1152"/>
            <a:chExt cx="384" cy="272"/>
          </a:xfrm>
        </p:grpSpPr>
        <p:sp>
          <p:nvSpPr>
            <p:cNvPr id="25636" name="Rectangle 20"/>
            <p:cNvSpPr>
              <a:spLocks noChangeArrowheads="1"/>
            </p:cNvSpPr>
            <p:nvPr/>
          </p:nvSpPr>
          <p:spPr bwMode="auto">
            <a:xfrm>
              <a:off x="3792" y="1200"/>
              <a:ext cx="32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3500" tIns="25400" rIns="63500" bIns="25400">
              <a:spAutoFit/>
            </a:bodyPr>
            <a:lstStyle/>
            <a:p>
              <a:pPr marL="342900" indent="-342900" eaLnBrk="0" hangingPunct="0">
                <a:lnSpc>
                  <a:spcPct val="97000"/>
                </a:lnSpc>
                <a:spcBef>
                  <a:spcPct val="49000"/>
                </a:spcBef>
              </a:pPr>
              <a:r>
                <a:rPr lang="en-US" smtClean="0">
                  <a:solidFill>
                    <a:srgbClr val="CC0066"/>
                  </a:solidFill>
                </a:rPr>
                <a:t>NO</a:t>
              </a:r>
            </a:p>
          </p:txBody>
        </p:sp>
        <p:sp>
          <p:nvSpPr>
            <p:cNvPr id="25637" name="Line 21"/>
            <p:cNvSpPr>
              <a:spLocks noChangeShapeType="1"/>
            </p:cNvSpPr>
            <p:nvPr/>
          </p:nvSpPr>
          <p:spPr bwMode="auto">
            <a:xfrm>
              <a:off x="4176" y="1152"/>
              <a:ext cx="0" cy="272"/>
            </a:xfrm>
            <a:prstGeom prst="line">
              <a:avLst/>
            </a:prstGeom>
            <a:noFill/>
            <a:ln w="38100" cmpd="dbl">
              <a:solidFill>
                <a:schemeClr val="accent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hangingPunct="0"/>
              <a:endParaRPr lang="en-US" sz="1400" smtClean="0">
                <a:solidFill>
                  <a:srgbClr val="000000"/>
                </a:solidFill>
              </a:endParaRPr>
            </a:p>
          </p:txBody>
        </p:sp>
      </p:grpSp>
      <p:grpSp>
        <p:nvGrpSpPr>
          <p:cNvPr id="4" name="Group 22"/>
          <p:cNvGrpSpPr>
            <a:grpSpLocks/>
          </p:cNvGrpSpPr>
          <p:nvPr/>
        </p:nvGrpSpPr>
        <p:grpSpPr bwMode="auto">
          <a:xfrm>
            <a:off x="4343400" y="1371600"/>
            <a:ext cx="1344613" cy="317500"/>
            <a:chOff x="2736" y="864"/>
            <a:chExt cx="847" cy="200"/>
          </a:xfrm>
        </p:grpSpPr>
        <p:sp>
          <p:nvSpPr>
            <p:cNvPr id="25634" name="Rectangle 23"/>
            <p:cNvSpPr>
              <a:spLocks noChangeArrowheads="1"/>
            </p:cNvSpPr>
            <p:nvPr/>
          </p:nvSpPr>
          <p:spPr bwMode="auto">
            <a:xfrm>
              <a:off x="2976" y="864"/>
              <a:ext cx="375"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3500" tIns="25400" rIns="63500" bIns="25400">
              <a:spAutoFit/>
            </a:bodyPr>
            <a:lstStyle/>
            <a:p>
              <a:pPr marL="342900" indent="-342900" eaLnBrk="0" hangingPunct="0">
                <a:lnSpc>
                  <a:spcPct val="97000"/>
                </a:lnSpc>
                <a:spcBef>
                  <a:spcPct val="49000"/>
                </a:spcBef>
              </a:pPr>
              <a:r>
                <a:rPr lang="en-US" smtClean="0">
                  <a:solidFill>
                    <a:srgbClr val="CC0066"/>
                  </a:solidFill>
                </a:rPr>
                <a:t>NO</a:t>
              </a:r>
            </a:p>
          </p:txBody>
        </p:sp>
        <p:sp>
          <p:nvSpPr>
            <p:cNvPr id="25635" name="Line 24"/>
            <p:cNvSpPr>
              <a:spLocks noChangeShapeType="1"/>
            </p:cNvSpPr>
            <p:nvPr/>
          </p:nvSpPr>
          <p:spPr bwMode="auto">
            <a:xfrm>
              <a:off x="2736" y="864"/>
              <a:ext cx="847" cy="0"/>
            </a:xfrm>
            <a:prstGeom prst="line">
              <a:avLst/>
            </a:prstGeom>
            <a:noFill/>
            <a:ln w="38100" cmpd="dbl">
              <a:solidFill>
                <a:schemeClr val="accent1"/>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hangingPunct="0"/>
              <a:endParaRPr lang="en-US" sz="1400" smtClean="0">
                <a:solidFill>
                  <a:srgbClr val="000000"/>
                </a:solidFill>
              </a:endParaRPr>
            </a:p>
          </p:txBody>
        </p:sp>
      </p:grpSp>
      <p:sp>
        <p:nvSpPr>
          <p:cNvPr id="25613" name="Rectangle 26"/>
          <p:cNvSpPr>
            <a:spLocks noChangeArrowheads="1"/>
          </p:cNvSpPr>
          <p:nvPr/>
        </p:nvSpPr>
        <p:spPr bwMode="auto">
          <a:xfrm>
            <a:off x="5715000" y="2286000"/>
            <a:ext cx="1952625" cy="800100"/>
          </a:xfrm>
          <a:prstGeom prst="rect">
            <a:avLst/>
          </a:prstGeom>
          <a:solidFill>
            <a:schemeClr val="bg1"/>
          </a:solidFill>
          <a:ln w="38100" cmpd="dbl">
            <a:solidFill>
              <a:schemeClr val="tx1"/>
            </a:solidFill>
            <a:miter lim="800000"/>
            <a:headEnd/>
            <a:tailEnd/>
          </a:ln>
        </p:spPr>
        <p:txBody>
          <a:bodyPr lIns="63500" tIns="25400" rIns="63500" bIns="25400">
            <a:spAutoFit/>
          </a:bodyPr>
          <a:lstStyle/>
          <a:p>
            <a:pPr marL="342900" indent="-342900" algn="ctr" eaLnBrk="0" hangingPunct="0">
              <a:lnSpc>
                <a:spcPct val="80000"/>
              </a:lnSpc>
              <a:spcBef>
                <a:spcPct val="10000"/>
              </a:spcBef>
            </a:pPr>
            <a:r>
              <a:rPr lang="en-US" smtClean="0">
                <a:solidFill>
                  <a:srgbClr val="000000"/>
                </a:solidFill>
              </a:rPr>
              <a:t>System</a:t>
            </a:r>
          </a:p>
          <a:p>
            <a:pPr marL="342900" indent="-342900" algn="ctr" eaLnBrk="0" hangingPunct="0">
              <a:lnSpc>
                <a:spcPct val="80000"/>
              </a:lnSpc>
              <a:spcBef>
                <a:spcPct val="10000"/>
              </a:spcBef>
            </a:pPr>
            <a:r>
              <a:rPr lang="en-US" smtClean="0">
                <a:solidFill>
                  <a:srgbClr val="000000"/>
                </a:solidFill>
              </a:rPr>
              <a:t>in</a:t>
            </a:r>
          </a:p>
          <a:p>
            <a:pPr marL="342900" indent="-342900" algn="ctr" eaLnBrk="0" hangingPunct="0">
              <a:lnSpc>
                <a:spcPct val="80000"/>
              </a:lnSpc>
              <a:spcBef>
                <a:spcPct val="10000"/>
              </a:spcBef>
            </a:pPr>
            <a:r>
              <a:rPr lang="en-US" smtClean="0">
                <a:solidFill>
                  <a:srgbClr val="000000"/>
                </a:solidFill>
              </a:rPr>
              <a:t>Production?</a:t>
            </a:r>
          </a:p>
        </p:txBody>
      </p:sp>
      <p:grpSp>
        <p:nvGrpSpPr>
          <p:cNvPr id="5" name="Group 55"/>
          <p:cNvGrpSpPr>
            <a:grpSpLocks/>
          </p:cNvGrpSpPr>
          <p:nvPr/>
        </p:nvGrpSpPr>
        <p:grpSpPr bwMode="auto">
          <a:xfrm>
            <a:off x="5257800" y="3124200"/>
            <a:ext cx="685800" cy="457200"/>
            <a:chOff x="3312" y="1968"/>
            <a:chExt cx="432" cy="288"/>
          </a:xfrm>
        </p:grpSpPr>
        <p:sp>
          <p:nvSpPr>
            <p:cNvPr id="25632" name="Line 28"/>
            <p:cNvSpPr>
              <a:spLocks noChangeShapeType="1"/>
            </p:cNvSpPr>
            <p:nvPr/>
          </p:nvSpPr>
          <p:spPr bwMode="auto">
            <a:xfrm>
              <a:off x="3744" y="1968"/>
              <a:ext cx="0" cy="288"/>
            </a:xfrm>
            <a:prstGeom prst="line">
              <a:avLst/>
            </a:prstGeom>
            <a:noFill/>
            <a:ln w="76200" cmpd="tri">
              <a:solidFill>
                <a:srgbClr val="3366FF"/>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hangingPunct="0"/>
              <a:endParaRPr lang="en-US" sz="1400" smtClean="0">
                <a:solidFill>
                  <a:srgbClr val="000000"/>
                </a:solidFill>
              </a:endParaRPr>
            </a:p>
          </p:txBody>
        </p:sp>
        <p:sp>
          <p:nvSpPr>
            <p:cNvPr id="25633" name="Rectangle 29"/>
            <p:cNvSpPr>
              <a:spLocks noChangeArrowheads="1"/>
            </p:cNvSpPr>
            <p:nvPr/>
          </p:nvSpPr>
          <p:spPr bwMode="auto">
            <a:xfrm>
              <a:off x="3312" y="2016"/>
              <a:ext cx="384"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3500" tIns="25400" rIns="63500" bIns="25400">
              <a:spAutoFit/>
            </a:bodyPr>
            <a:lstStyle/>
            <a:p>
              <a:pPr marL="342900" indent="-342900" eaLnBrk="0" hangingPunct="0">
                <a:lnSpc>
                  <a:spcPct val="97000"/>
                </a:lnSpc>
                <a:spcBef>
                  <a:spcPct val="49000"/>
                </a:spcBef>
              </a:pPr>
              <a:r>
                <a:rPr lang="en-US" smtClean="0">
                  <a:solidFill>
                    <a:srgbClr val="3333FF"/>
                  </a:solidFill>
                </a:rPr>
                <a:t>YES</a:t>
              </a:r>
            </a:p>
          </p:txBody>
        </p:sp>
      </p:grpSp>
      <p:grpSp>
        <p:nvGrpSpPr>
          <p:cNvPr id="6" name="Group 30"/>
          <p:cNvGrpSpPr>
            <a:grpSpLocks/>
          </p:cNvGrpSpPr>
          <p:nvPr/>
        </p:nvGrpSpPr>
        <p:grpSpPr bwMode="auto">
          <a:xfrm>
            <a:off x="7620000" y="3124200"/>
            <a:ext cx="673100" cy="457200"/>
            <a:chOff x="4800" y="1968"/>
            <a:chExt cx="424" cy="288"/>
          </a:xfrm>
        </p:grpSpPr>
        <p:sp>
          <p:nvSpPr>
            <p:cNvPr id="25630" name="Line 31"/>
            <p:cNvSpPr>
              <a:spLocks noChangeShapeType="1"/>
            </p:cNvSpPr>
            <p:nvPr/>
          </p:nvSpPr>
          <p:spPr bwMode="auto">
            <a:xfrm>
              <a:off x="4800" y="1968"/>
              <a:ext cx="0" cy="288"/>
            </a:xfrm>
            <a:prstGeom prst="line">
              <a:avLst/>
            </a:prstGeom>
            <a:noFill/>
            <a:ln w="76200" cmpd="tri">
              <a:solidFill>
                <a:srgbClr val="009900"/>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hangingPunct="0"/>
              <a:endParaRPr lang="en-US" sz="1400" smtClean="0">
                <a:solidFill>
                  <a:srgbClr val="000000"/>
                </a:solidFill>
              </a:endParaRPr>
            </a:p>
          </p:txBody>
        </p:sp>
        <p:sp>
          <p:nvSpPr>
            <p:cNvPr id="25631" name="Rectangle 32"/>
            <p:cNvSpPr>
              <a:spLocks noChangeArrowheads="1"/>
            </p:cNvSpPr>
            <p:nvPr/>
          </p:nvSpPr>
          <p:spPr bwMode="auto">
            <a:xfrm>
              <a:off x="4896" y="2016"/>
              <a:ext cx="32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3500" tIns="25400" rIns="63500" bIns="25400">
              <a:spAutoFit/>
            </a:bodyPr>
            <a:lstStyle/>
            <a:p>
              <a:pPr marL="342900" indent="-342900" eaLnBrk="0" hangingPunct="0">
                <a:lnSpc>
                  <a:spcPct val="97000"/>
                </a:lnSpc>
                <a:spcBef>
                  <a:spcPct val="49000"/>
                </a:spcBef>
              </a:pPr>
              <a:r>
                <a:rPr lang="en-US" smtClean="0">
                  <a:solidFill>
                    <a:srgbClr val="006666"/>
                  </a:solidFill>
                </a:rPr>
                <a:t>NO</a:t>
              </a:r>
            </a:p>
          </p:txBody>
        </p:sp>
      </p:grpSp>
      <p:grpSp>
        <p:nvGrpSpPr>
          <p:cNvPr id="7" name="Group 47"/>
          <p:cNvGrpSpPr>
            <a:grpSpLocks/>
          </p:cNvGrpSpPr>
          <p:nvPr/>
        </p:nvGrpSpPr>
        <p:grpSpPr bwMode="auto">
          <a:xfrm>
            <a:off x="2743200" y="1905000"/>
            <a:ext cx="685800" cy="1676400"/>
            <a:chOff x="1728" y="1200"/>
            <a:chExt cx="432" cy="1056"/>
          </a:xfrm>
        </p:grpSpPr>
        <p:sp>
          <p:nvSpPr>
            <p:cNvPr id="25628" name="Rectangle 17"/>
            <p:cNvSpPr>
              <a:spLocks noChangeArrowheads="1"/>
            </p:cNvSpPr>
            <p:nvPr/>
          </p:nvSpPr>
          <p:spPr bwMode="auto">
            <a:xfrm>
              <a:off x="1728" y="1392"/>
              <a:ext cx="424"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3500" tIns="25400" rIns="63500" bIns="25400">
              <a:spAutoFit/>
            </a:bodyPr>
            <a:lstStyle/>
            <a:p>
              <a:pPr marL="342900" indent="-342900" eaLnBrk="0" hangingPunct="0">
                <a:lnSpc>
                  <a:spcPct val="97000"/>
                </a:lnSpc>
                <a:spcBef>
                  <a:spcPct val="49000"/>
                </a:spcBef>
              </a:pPr>
              <a:r>
                <a:rPr lang="en-US" smtClean="0">
                  <a:solidFill>
                    <a:srgbClr val="9900CC"/>
                  </a:solidFill>
                </a:rPr>
                <a:t>YES</a:t>
              </a:r>
            </a:p>
          </p:txBody>
        </p:sp>
        <p:sp>
          <p:nvSpPr>
            <p:cNvPr id="25629" name="Line 18"/>
            <p:cNvSpPr>
              <a:spLocks noChangeShapeType="1"/>
            </p:cNvSpPr>
            <p:nvPr/>
          </p:nvSpPr>
          <p:spPr bwMode="auto">
            <a:xfrm>
              <a:off x="2160" y="1200"/>
              <a:ext cx="0" cy="1056"/>
            </a:xfrm>
            <a:prstGeom prst="line">
              <a:avLst/>
            </a:prstGeom>
            <a:noFill/>
            <a:ln w="76200" cmpd="tri">
              <a:solidFill>
                <a:srgbClr val="9900CC"/>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hangingPunct="0"/>
              <a:endParaRPr lang="en-US" sz="1400" smtClean="0">
                <a:solidFill>
                  <a:srgbClr val="000000"/>
                </a:solidFill>
              </a:endParaRPr>
            </a:p>
          </p:txBody>
        </p:sp>
      </p:grpSp>
      <p:sp>
        <p:nvSpPr>
          <p:cNvPr id="283681" name="Text Box 33"/>
          <p:cNvSpPr txBox="1">
            <a:spLocks noChangeArrowheads="1"/>
          </p:cNvSpPr>
          <p:nvPr/>
        </p:nvSpPr>
        <p:spPr bwMode="auto">
          <a:xfrm>
            <a:off x="3352800" y="3733800"/>
            <a:ext cx="1273175" cy="458788"/>
          </a:xfrm>
          <a:prstGeom prst="rect">
            <a:avLst/>
          </a:prstGeom>
          <a:solidFill>
            <a:srgbClr val="9900FF"/>
          </a:solidFill>
          <a:ln w="38100" cmpd="dbl">
            <a:solidFill>
              <a:srgbClr val="9900CC"/>
            </a:solidFill>
            <a:miter lim="800000"/>
            <a:headEnd/>
            <a:tailEnd/>
          </a:ln>
        </p:spPr>
        <p:txBody>
          <a:bodyPr wrap="none">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lnSpc>
                <a:spcPct val="90000"/>
              </a:lnSpc>
            </a:pPr>
            <a:r>
              <a:rPr lang="en-US" sz="2400" smtClean="0">
                <a:solidFill>
                  <a:srgbClr val="FFFFFF"/>
                </a:solidFill>
              </a:rPr>
              <a:t>RDT&amp;E</a:t>
            </a:r>
          </a:p>
        </p:txBody>
      </p:sp>
      <p:sp>
        <p:nvSpPr>
          <p:cNvPr id="283682" name="Text Box 34"/>
          <p:cNvSpPr txBox="1">
            <a:spLocks noChangeArrowheads="1"/>
          </p:cNvSpPr>
          <p:nvPr/>
        </p:nvSpPr>
        <p:spPr bwMode="auto">
          <a:xfrm>
            <a:off x="5181600" y="3733800"/>
            <a:ext cx="2103438" cy="458788"/>
          </a:xfrm>
          <a:prstGeom prst="rect">
            <a:avLst/>
          </a:prstGeom>
          <a:solidFill>
            <a:srgbClr val="3366FF"/>
          </a:solidFill>
          <a:ln w="38100" cmpd="dbl">
            <a:solidFill>
              <a:srgbClr val="0000FF"/>
            </a:solidFill>
            <a:miter lim="800000"/>
            <a:headEnd/>
            <a:tailEnd/>
          </a:ln>
        </p:spPr>
        <p:txBody>
          <a:bodyPr wrap="none">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lnSpc>
                <a:spcPct val="90000"/>
              </a:lnSpc>
            </a:pPr>
            <a:r>
              <a:rPr lang="en-US" sz="2400" smtClean="0">
                <a:solidFill>
                  <a:srgbClr val="FFFFFF"/>
                </a:solidFill>
              </a:rPr>
              <a:t>Procurement</a:t>
            </a:r>
          </a:p>
        </p:txBody>
      </p:sp>
      <p:sp>
        <p:nvSpPr>
          <p:cNvPr id="283683" name="Text Box 35"/>
          <p:cNvSpPr txBox="1">
            <a:spLocks noChangeArrowheads="1"/>
          </p:cNvSpPr>
          <p:nvPr/>
        </p:nvSpPr>
        <p:spPr bwMode="auto">
          <a:xfrm>
            <a:off x="7696200" y="3733800"/>
            <a:ext cx="933450" cy="458788"/>
          </a:xfrm>
          <a:prstGeom prst="rect">
            <a:avLst/>
          </a:prstGeom>
          <a:solidFill>
            <a:srgbClr val="339933"/>
          </a:solidFill>
          <a:ln w="38100" cmpd="dbl">
            <a:solidFill>
              <a:srgbClr val="006600"/>
            </a:solidFill>
            <a:miter lim="800000"/>
            <a:headEnd/>
            <a:tailEnd/>
          </a:ln>
        </p:spPr>
        <p:txBody>
          <a:bodyPr wrap="none">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eaLnBrk="0" hangingPunct="0">
              <a:lnSpc>
                <a:spcPct val="90000"/>
              </a:lnSpc>
            </a:pPr>
            <a:r>
              <a:rPr lang="en-US" sz="2400" smtClean="0">
                <a:solidFill>
                  <a:srgbClr val="FFFFFF"/>
                </a:solidFill>
              </a:rPr>
              <a:t>O&amp;M</a:t>
            </a:r>
          </a:p>
        </p:txBody>
      </p:sp>
      <p:grpSp>
        <p:nvGrpSpPr>
          <p:cNvPr id="8" name="Group 49"/>
          <p:cNvGrpSpPr>
            <a:grpSpLocks/>
          </p:cNvGrpSpPr>
          <p:nvPr/>
        </p:nvGrpSpPr>
        <p:grpSpPr bwMode="auto">
          <a:xfrm>
            <a:off x="4305300" y="4343400"/>
            <a:ext cx="3760788" cy="1062038"/>
            <a:chOff x="2712" y="2736"/>
            <a:chExt cx="2369" cy="669"/>
          </a:xfrm>
        </p:grpSpPr>
        <p:sp>
          <p:nvSpPr>
            <p:cNvPr id="25624" name="Line 40"/>
            <p:cNvSpPr>
              <a:spLocks noChangeShapeType="1"/>
            </p:cNvSpPr>
            <p:nvPr/>
          </p:nvSpPr>
          <p:spPr bwMode="auto">
            <a:xfrm>
              <a:off x="2808" y="2736"/>
              <a:ext cx="0" cy="288"/>
            </a:xfrm>
            <a:prstGeom prst="line">
              <a:avLst/>
            </a:prstGeom>
            <a:noFill/>
            <a:ln w="76200" cmpd="tri">
              <a:solidFill>
                <a:srgbClr val="3333FF"/>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hangingPunct="0"/>
              <a:endParaRPr lang="en-US" sz="1400" smtClean="0">
                <a:solidFill>
                  <a:srgbClr val="000000"/>
                </a:solidFill>
              </a:endParaRPr>
            </a:p>
          </p:txBody>
        </p:sp>
        <p:sp>
          <p:nvSpPr>
            <p:cNvPr id="25625" name="Line 41"/>
            <p:cNvSpPr>
              <a:spLocks noChangeShapeType="1"/>
            </p:cNvSpPr>
            <p:nvPr/>
          </p:nvSpPr>
          <p:spPr bwMode="auto">
            <a:xfrm>
              <a:off x="3888" y="2736"/>
              <a:ext cx="0" cy="288"/>
            </a:xfrm>
            <a:prstGeom prst="line">
              <a:avLst/>
            </a:prstGeom>
            <a:noFill/>
            <a:ln w="76200" cmpd="tri">
              <a:solidFill>
                <a:srgbClr val="3333FF"/>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hangingPunct="0"/>
              <a:endParaRPr lang="en-US" sz="1400" smtClean="0">
                <a:solidFill>
                  <a:srgbClr val="000000"/>
                </a:solidFill>
              </a:endParaRPr>
            </a:p>
          </p:txBody>
        </p:sp>
        <p:sp>
          <p:nvSpPr>
            <p:cNvPr id="25626" name="Line 42"/>
            <p:cNvSpPr>
              <a:spLocks noChangeShapeType="1"/>
            </p:cNvSpPr>
            <p:nvPr/>
          </p:nvSpPr>
          <p:spPr bwMode="auto">
            <a:xfrm>
              <a:off x="4992" y="2736"/>
              <a:ext cx="0" cy="288"/>
            </a:xfrm>
            <a:prstGeom prst="line">
              <a:avLst/>
            </a:prstGeom>
            <a:noFill/>
            <a:ln w="76200" cmpd="tri">
              <a:solidFill>
                <a:srgbClr val="3333FF"/>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hangingPunct="0"/>
              <a:endParaRPr lang="en-US" sz="1400" smtClean="0">
                <a:solidFill>
                  <a:srgbClr val="000000"/>
                </a:solidFill>
              </a:endParaRPr>
            </a:p>
          </p:txBody>
        </p:sp>
        <p:sp>
          <p:nvSpPr>
            <p:cNvPr id="25627" name="Text Box 43"/>
            <p:cNvSpPr txBox="1">
              <a:spLocks noChangeArrowheads="1"/>
            </p:cNvSpPr>
            <p:nvPr/>
          </p:nvSpPr>
          <p:spPr bwMode="auto">
            <a:xfrm>
              <a:off x="2712" y="3132"/>
              <a:ext cx="2369" cy="273"/>
            </a:xfrm>
            <a:prstGeom prst="rect">
              <a:avLst/>
            </a:prstGeom>
            <a:solidFill>
              <a:srgbClr val="3366FF"/>
            </a:solidFill>
            <a:ln w="12700">
              <a:solidFill>
                <a:srgbClr val="3333FF"/>
              </a:solidFill>
              <a:miter lim="800000"/>
              <a:headEnd/>
              <a:tailEnd/>
            </a:ln>
          </p:spPr>
          <p:txBody>
            <a:bodyPr wrap="none">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algn="ctr" eaLnBrk="0" hangingPunct="0">
                <a:lnSpc>
                  <a:spcPct val="90000"/>
                </a:lnSpc>
              </a:pPr>
              <a:r>
                <a:rPr lang="en-US" sz="2400" smtClean="0">
                  <a:solidFill>
                    <a:srgbClr val="FFFFFF"/>
                  </a:solidFill>
                </a:rPr>
                <a:t>          Procurement          </a:t>
              </a:r>
            </a:p>
          </p:txBody>
        </p:sp>
      </p:grpSp>
      <p:grpSp>
        <p:nvGrpSpPr>
          <p:cNvPr id="9" name="Group 50"/>
          <p:cNvGrpSpPr>
            <a:grpSpLocks/>
          </p:cNvGrpSpPr>
          <p:nvPr/>
        </p:nvGrpSpPr>
        <p:grpSpPr bwMode="auto">
          <a:xfrm>
            <a:off x="4305300" y="5486400"/>
            <a:ext cx="3760788" cy="947738"/>
            <a:chOff x="2712" y="3456"/>
            <a:chExt cx="2369" cy="597"/>
          </a:xfrm>
        </p:grpSpPr>
        <p:sp>
          <p:nvSpPr>
            <p:cNvPr id="25622" name="Text Box 45"/>
            <p:cNvSpPr txBox="1">
              <a:spLocks noChangeArrowheads="1"/>
            </p:cNvSpPr>
            <p:nvPr/>
          </p:nvSpPr>
          <p:spPr bwMode="auto">
            <a:xfrm>
              <a:off x="2712" y="3780"/>
              <a:ext cx="2369" cy="273"/>
            </a:xfrm>
            <a:prstGeom prst="rect">
              <a:avLst/>
            </a:prstGeom>
            <a:solidFill>
              <a:srgbClr val="3366FF"/>
            </a:solidFill>
            <a:ln w="12700">
              <a:solidFill>
                <a:srgbClr val="3333FF"/>
              </a:solidFill>
              <a:miter lim="800000"/>
              <a:headEnd/>
              <a:tailEnd/>
            </a:ln>
          </p:spPr>
          <p:txBody>
            <a:bodyPr wrap="none">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eaLnBrk="0" fontAlgn="base" hangingPunct="0">
                <a:spcBef>
                  <a:spcPct val="0"/>
                </a:spcBef>
                <a:spcAft>
                  <a:spcPct val="0"/>
                </a:spcAft>
                <a:defRPr sz="1400" b="1">
                  <a:solidFill>
                    <a:schemeClr val="tx1"/>
                  </a:solidFill>
                  <a:latin typeface="Arial" charset="0"/>
                </a:defRPr>
              </a:lvl6pPr>
              <a:lvl7pPr marL="2971800" indent="-228600" eaLnBrk="0" fontAlgn="base" hangingPunct="0">
                <a:spcBef>
                  <a:spcPct val="0"/>
                </a:spcBef>
                <a:spcAft>
                  <a:spcPct val="0"/>
                </a:spcAft>
                <a:defRPr sz="1400" b="1">
                  <a:solidFill>
                    <a:schemeClr val="tx1"/>
                  </a:solidFill>
                  <a:latin typeface="Arial" charset="0"/>
                </a:defRPr>
              </a:lvl7pPr>
              <a:lvl8pPr marL="3429000" indent="-228600" eaLnBrk="0" fontAlgn="base" hangingPunct="0">
                <a:spcBef>
                  <a:spcPct val="0"/>
                </a:spcBef>
                <a:spcAft>
                  <a:spcPct val="0"/>
                </a:spcAft>
                <a:defRPr sz="1400" b="1">
                  <a:solidFill>
                    <a:schemeClr val="tx1"/>
                  </a:solidFill>
                  <a:latin typeface="Arial" charset="0"/>
                </a:defRPr>
              </a:lvl8pPr>
              <a:lvl9pPr marL="3886200" indent="-228600" eaLnBrk="0" fontAlgn="base" hangingPunct="0">
                <a:spcBef>
                  <a:spcPct val="0"/>
                </a:spcBef>
                <a:spcAft>
                  <a:spcPct val="0"/>
                </a:spcAft>
                <a:defRPr sz="1400" b="1">
                  <a:solidFill>
                    <a:schemeClr val="tx1"/>
                  </a:solidFill>
                  <a:latin typeface="Arial" charset="0"/>
                </a:defRPr>
              </a:lvl9pPr>
            </a:lstStyle>
            <a:p>
              <a:pPr algn="ctr" eaLnBrk="0" hangingPunct="0">
                <a:lnSpc>
                  <a:spcPct val="90000"/>
                </a:lnSpc>
              </a:pPr>
              <a:r>
                <a:rPr lang="en-US" sz="2400" smtClean="0">
                  <a:solidFill>
                    <a:srgbClr val="FFFFFF"/>
                  </a:solidFill>
                </a:rPr>
                <a:t>          Procurement          </a:t>
              </a:r>
            </a:p>
          </p:txBody>
        </p:sp>
        <p:sp>
          <p:nvSpPr>
            <p:cNvPr id="25623" name="Line 46"/>
            <p:cNvSpPr>
              <a:spLocks noChangeShapeType="1"/>
            </p:cNvSpPr>
            <p:nvPr/>
          </p:nvSpPr>
          <p:spPr bwMode="auto">
            <a:xfrm>
              <a:off x="3888" y="3456"/>
              <a:ext cx="0" cy="288"/>
            </a:xfrm>
            <a:prstGeom prst="line">
              <a:avLst/>
            </a:prstGeom>
            <a:noFill/>
            <a:ln w="76200" cmpd="tri">
              <a:solidFill>
                <a:srgbClr val="3333FF"/>
              </a:solidFill>
              <a:round/>
              <a:headEnd/>
              <a:tailEnd type="triangle" w="med" len="med"/>
            </a:ln>
            <a:extLst>
              <a:ext uri="{909E8E84-426E-40DD-AFC4-6F175D3DCCD1}">
                <a14:hiddenFill xmlns:a14="http://schemas.microsoft.com/office/drawing/2010/main">
                  <a:noFill/>
                </a14:hiddenFill>
              </a:ext>
            </a:extLst>
          </p:spPr>
          <p:txBody>
            <a:bodyPr wrap="none" anchor="ctr"/>
            <a:lstStyle/>
            <a:p>
              <a:pPr eaLnBrk="0" hangingPunct="0"/>
              <a:endParaRPr lang="en-US" sz="1400" smtClean="0">
                <a:solidFill>
                  <a:srgbClr val="000000"/>
                </a:solidFill>
              </a:endParaRPr>
            </a:p>
          </p:txBody>
        </p:sp>
      </p:grpSp>
    </p:spTree>
    <p:extLst>
      <p:ext uri="{BB962C8B-B14F-4D97-AF65-F5344CB8AC3E}">
        <p14:creationId xmlns:p14="http://schemas.microsoft.com/office/powerpoint/2010/main" val="14448783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ppt_x</p:attrName>
                                        </p:attrNameLst>
                                      </p:cBhvr>
                                      <p:tavLst>
                                        <p:tav tm="0">
                                          <p:val>
                                            <p:fltVal val="0.5"/>
                                          </p:val>
                                        </p:tav>
                                        <p:tav tm="100000">
                                          <p:val>
                                            <p:strVal val="#ppt_x"/>
                                          </p:val>
                                        </p:tav>
                                      </p:tavLst>
                                    </p:anim>
                                    <p:anim calcmode="lin" valueType="num">
                                      <p:cBhvr>
                                        <p:cTn id="10" dur="500" fill="hold"/>
                                        <p:tgtEl>
                                          <p:spTgt spid="7"/>
                                        </p:tgtEl>
                                        <p:attrNameLst>
                                          <p:attrName>ppt_y</p:attrName>
                                        </p:attrNameLst>
                                      </p:cBhvr>
                                      <p:tavLst>
                                        <p:tav tm="0">
                                          <p:val>
                                            <p:fltVal val="0.5"/>
                                          </p:val>
                                        </p:tav>
                                        <p:tav tm="100000">
                                          <p:val>
                                            <p:strVal val="#ppt_y"/>
                                          </p:val>
                                        </p:tav>
                                      </p:tavLst>
                                    </p:anim>
                                  </p:childTnLst>
                                </p:cTn>
                              </p:par>
                            </p:childTnLst>
                          </p:cTn>
                        </p:par>
                        <p:par>
                          <p:cTn id="11" fill="hold" nodeType="afterGroup">
                            <p:stCondLst>
                              <p:cond delay="500"/>
                            </p:stCondLst>
                            <p:childTnLst>
                              <p:par>
                                <p:cTn id="12" presetID="23" presetClass="entr" presetSubtype="528" fill="hold" grpId="0" nodeType="afterEffect">
                                  <p:stCondLst>
                                    <p:cond delay="0"/>
                                  </p:stCondLst>
                                  <p:childTnLst>
                                    <p:set>
                                      <p:cBhvr>
                                        <p:cTn id="13" dur="1" fill="hold">
                                          <p:stCondLst>
                                            <p:cond delay="0"/>
                                          </p:stCondLst>
                                        </p:cTn>
                                        <p:tgtEl>
                                          <p:spTgt spid="283681"/>
                                        </p:tgtEl>
                                        <p:attrNameLst>
                                          <p:attrName>style.visibility</p:attrName>
                                        </p:attrNameLst>
                                      </p:cBhvr>
                                      <p:to>
                                        <p:strVal val="visible"/>
                                      </p:to>
                                    </p:set>
                                    <p:anim calcmode="lin" valueType="num">
                                      <p:cBhvr>
                                        <p:cTn id="14" dur="500" fill="hold"/>
                                        <p:tgtEl>
                                          <p:spTgt spid="283681"/>
                                        </p:tgtEl>
                                        <p:attrNameLst>
                                          <p:attrName>ppt_w</p:attrName>
                                        </p:attrNameLst>
                                      </p:cBhvr>
                                      <p:tavLst>
                                        <p:tav tm="0">
                                          <p:val>
                                            <p:fltVal val="0"/>
                                          </p:val>
                                        </p:tav>
                                        <p:tav tm="100000">
                                          <p:val>
                                            <p:strVal val="#ppt_w"/>
                                          </p:val>
                                        </p:tav>
                                      </p:tavLst>
                                    </p:anim>
                                    <p:anim calcmode="lin" valueType="num">
                                      <p:cBhvr>
                                        <p:cTn id="15" dur="500" fill="hold"/>
                                        <p:tgtEl>
                                          <p:spTgt spid="283681"/>
                                        </p:tgtEl>
                                        <p:attrNameLst>
                                          <p:attrName>ppt_h</p:attrName>
                                        </p:attrNameLst>
                                      </p:cBhvr>
                                      <p:tavLst>
                                        <p:tav tm="0">
                                          <p:val>
                                            <p:fltVal val="0"/>
                                          </p:val>
                                        </p:tav>
                                        <p:tav tm="100000">
                                          <p:val>
                                            <p:strVal val="#ppt_h"/>
                                          </p:val>
                                        </p:tav>
                                      </p:tavLst>
                                    </p:anim>
                                    <p:anim calcmode="lin" valueType="num">
                                      <p:cBhvr>
                                        <p:cTn id="16" dur="500" fill="hold"/>
                                        <p:tgtEl>
                                          <p:spTgt spid="283681"/>
                                        </p:tgtEl>
                                        <p:attrNameLst>
                                          <p:attrName>ppt_x</p:attrName>
                                        </p:attrNameLst>
                                      </p:cBhvr>
                                      <p:tavLst>
                                        <p:tav tm="0">
                                          <p:val>
                                            <p:fltVal val="0.5"/>
                                          </p:val>
                                        </p:tav>
                                        <p:tav tm="100000">
                                          <p:val>
                                            <p:strVal val="#ppt_x"/>
                                          </p:val>
                                        </p:tav>
                                      </p:tavLst>
                                    </p:anim>
                                    <p:anim calcmode="lin" valueType="num">
                                      <p:cBhvr>
                                        <p:cTn id="17" dur="500" fill="hold"/>
                                        <p:tgtEl>
                                          <p:spTgt spid="283681"/>
                                        </p:tgtEl>
                                        <p:attrNameLst>
                                          <p:attrName>ppt_y</p:attrName>
                                        </p:attrNameLst>
                                      </p:cBhvr>
                                      <p:tavLst>
                                        <p:tav tm="0">
                                          <p:val>
                                            <p:fltVal val="0.5"/>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17"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ppt_x</p:attrName>
                                        </p:attrNameLst>
                                      </p:cBhvr>
                                      <p:tavLst>
                                        <p:tav tm="0">
                                          <p:val>
                                            <p:strVal val="#ppt_x-#ppt_w/2"/>
                                          </p:val>
                                        </p:tav>
                                        <p:tav tm="100000">
                                          <p:val>
                                            <p:strVal val="#ppt_x"/>
                                          </p:val>
                                        </p:tav>
                                      </p:tavLst>
                                    </p:anim>
                                    <p:anim calcmode="lin" valueType="num">
                                      <p:cBhvr>
                                        <p:cTn id="23" dur="500" fill="hold"/>
                                        <p:tgtEl>
                                          <p:spTgt spid="4"/>
                                        </p:tgtEl>
                                        <p:attrNameLst>
                                          <p:attrName>ppt_y</p:attrName>
                                        </p:attrNameLst>
                                      </p:cBhvr>
                                      <p:tavLst>
                                        <p:tav tm="0">
                                          <p:val>
                                            <p:strVal val="#ppt_y"/>
                                          </p:val>
                                        </p:tav>
                                        <p:tav tm="100000">
                                          <p:val>
                                            <p:strVal val="#ppt_y"/>
                                          </p:val>
                                        </p:tav>
                                      </p:tavLst>
                                    </p:anim>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3" presetClass="entr" presetSubtype="528" fill="hold" nodeType="click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p:cTn id="30" dur="500" fill="hold"/>
                                        <p:tgtEl>
                                          <p:spTgt spid="2"/>
                                        </p:tgtEl>
                                        <p:attrNameLst>
                                          <p:attrName>ppt_w</p:attrName>
                                        </p:attrNameLst>
                                      </p:cBhvr>
                                      <p:tavLst>
                                        <p:tav tm="0">
                                          <p:val>
                                            <p:fltVal val="0"/>
                                          </p:val>
                                        </p:tav>
                                        <p:tav tm="100000">
                                          <p:val>
                                            <p:strVal val="#ppt_w"/>
                                          </p:val>
                                        </p:tav>
                                      </p:tavLst>
                                    </p:anim>
                                    <p:anim calcmode="lin" valueType="num">
                                      <p:cBhvr>
                                        <p:cTn id="31" dur="500" fill="hold"/>
                                        <p:tgtEl>
                                          <p:spTgt spid="2"/>
                                        </p:tgtEl>
                                        <p:attrNameLst>
                                          <p:attrName>ppt_h</p:attrName>
                                        </p:attrNameLst>
                                      </p:cBhvr>
                                      <p:tavLst>
                                        <p:tav tm="0">
                                          <p:val>
                                            <p:fltVal val="0"/>
                                          </p:val>
                                        </p:tav>
                                        <p:tav tm="100000">
                                          <p:val>
                                            <p:strVal val="#ppt_h"/>
                                          </p:val>
                                        </p:tav>
                                      </p:tavLst>
                                    </p:anim>
                                    <p:anim calcmode="lin" valueType="num">
                                      <p:cBhvr>
                                        <p:cTn id="32" dur="500" fill="hold"/>
                                        <p:tgtEl>
                                          <p:spTgt spid="2"/>
                                        </p:tgtEl>
                                        <p:attrNameLst>
                                          <p:attrName>ppt_x</p:attrName>
                                        </p:attrNameLst>
                                      </p:cBhvr>
                                      <p:tavLst>
                                        <p:tav tm="0">
                                          <p:val>
                                            <p:fltVal val="0.5"/>
                                          </p:val>
                                        </p:tav>
                                        <p:tav tm="100000">
                                          <p:val>
                                            <p:strVal val="#ppt_x"/>
                                          </p:val>
                                        </p:tav>
                                      </p:tavLst>
                                    </p:anim>
                                    <p:anim calcmode="lin" valueType="num">
                                      <p:cBhvr>
                                        <p:cTn id="33"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17" presetClass="entr" presetSubtype="1" fill="hold" nodeType="click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p:cTn id="38" dur="500" fill="hold"/>
                                        <p:tgtEl>
                                          <p:spTgt spid="3"/>
                                        </p:tgtEl>
                                        <p:attrNameLst>
                                          <p:attrName>ppt_x</p:attrName>
                                        </p:attrNameLst>
                                      </p:cBhvr>
                                      <p:tavLst>
                                        <p:tav tm="0">
                                          <p:val>
                                            <p:strVal val="#ppt_x"/>
                                          </p:val>
                                        </p:tav>
                                        <p:tav tm="100000">
                                          <p:val>
                                            <p:strVal val="#ppt_x"/>
                                          </p:val>
                                        </p:tav>
                                      </p:tavLst>
                                    </p:anim>
                                    <p:anim calcmode="lin" valueType="num">
                                      <p:cBhvr>
                                        <p:cTn id="39" dur="500" fill="hold"/>
                                        <p:tgtEl>
                                          <p:spTgt spid="3"/>
                                        </p:tgtEl>
                                        <p:attrNameLst>
                                          <p:attrName>ppt_y</p:attrName>
                                        </p:attrNameLst>
                                      </p:cBhvr>
                                      <p:tavLst>
                                        <p:tav tm="0">
                                          <p:val>
                                            <p:strVal val="#ppt_y-#ppt_h/2"/>
                                          </p:val>
                                        </p:tav>
                                        <p:tav tm="100000">
                                          <p:val>
                                            <p:strVal val="#ppt_y"/>
                                          </p:val>
                                        </p:tav>
                                      </p:tavLst>
                                    </p:anim>
                                    <p:anim calcmode="lin" valueType="num">
                                      <p:cBhvr>
                                        <p:cTn id="40" dur="500" fill="hold"/>
                                        <p:tgtEl>
                                          <p:spTgt spid="3"/>
                                        </p:tgtEl>
                                        <p:attrNameLst>
                                          <p:attrName>ppt_w</p:attrName>
                                        </p:attrNameLst>
                                      </p:cBhvr>
                                      <p:tavLst>
                                        <p:tav tm="0">
                                          <p:val>
                                            <p:strVal val="#ppt_w"/>
                                          </p:val>
                                        </p:tav>
                                        <p:tav tm="100000">
                                          <p:val>
                                            <p:strVal val="#ppt_w"/>
                                          </p:val>
                                        </p:tav>
                                      </p:tavLst>
                                    </p:anim>
                                    <p:anim calcmode="lin" valueType="num">
                                      <p:cBhvr>
                                        <p:cTn id="41"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3" presetClass="entr" presetSubtype="16"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p:cTn id="46" dur="500" fill="hold"/>
                                        <p:tgtEl>
                                          <p:spTgt spid="5"/>
                                        </p:tgtEl>
                                        <p:attrNameLst>
                                          <p:attrName>ppt_w</p:attrName>
                                        </p:attrNameLst>
                                      </p:cBhvr>
                                      <p:tavLst>
                                        <p:tav tm="0">
                                          <p:val>
                                            <p:fltVal val="0"/>
                                          </p:val>
                                        </p:tav>
                                        <p:tav tm="100000">
                                          <p:val>
                                            <p:strVal val="#ppt_w"/>
                                          </p:val>
                                        </p:tav>
                                      </p:tavLst>
                                    </p:anim>
                                    <p:anim calcmode="lin" valueType="num">
                                      <p:cBhvr>
                                        <p:cTn id="47" dur="500" fill="hold"/>
                                        <p:tgtEl>
                                          <p:spTgt spid="5"/>
                                        </p:tgtEl>
                                        <p:attrNameLst>
                                          <p:attrName>ppt_h</p:attrName>
                                        </p:attrNameLst>
                                      </p:cBhvr>
                                      <p:tavLst>
                                        <p:tav tm="0">
                                          <p:val>
                                            <p:fltVal val="0"/>
                                          </p:val>
                                        </p:tav>
                                        <p:tav tm="100000">
                                          <p:val>
                                            <p:strVal val="#ppt_h"/>
                                          </p:val>
                                        </p:tav>
                                      </p:tavLst>
                                    </p:anim>
                                  </p:childTnLst>
                                </p:cTn>
                              </p:par>
                            </p:childTnLst>
                          </p:cTn>
                        </p:par>
                        <p:par>
                          <p:cTn id="48" fill="hold" nodeType="afterGroup">
                            <p:stCondLst>
                              <p:cond delay="500"/>
                            </p:stCondLst>
                            <p:childTnLst>
                              <p:par>
                                <p:cTn id="49" presetID="23" presetClass="entr" presetSubtype="528" fill="hold" grpId="0" nodeType="afterEffect">
                                  <p:stCondLst>
                                    <p:cond delay="0"/>
                                  </p:stCondLst>
                                  <p:childTnLst>
                                    <p:set>
                                      <p:cBhvr>
                                        <p:cTn id="50" dur="1" fill="hold">
                                          <p:stCondLst>
                                            <p:cond delay="0"/>
                                          </p:stCondLst>
                                        </p:cTn>
                                        <p:tgtEl>
                                          <p:spTgt spid="283682"/>
                                        </p:tgtEl>
                                        <p:attrNameLst>
                                          <p:attrName>style.visibility</p:attrName>
                                        </p:attrNameLst>
                                      </p:cBhvr>
                                      <p:to>
                                        <p:strVal val="visible"/>
                                      </p:to>
                                    </p:set>
                                    <p:anim calcmode="lin" valueType="num">
                                      <p:cBhvr>
                                        <p:cTn id="51" dur="500" fill="hold"/>
                                        <p:tgtEl>
                                          <p:spTgt spid="283682"/>
                                        </p:tgtEl>
                                        <p:attrNameLst>
                                          <p:attrName>ppt_w</p:attrName>
                                        </p:attrNameLst>
                                      </p:cBhvr>
                                      <p:tavLst>
                                        <p:tav tm="0">
                                          <p:val>
                                            <p:fltVal val="0"/>
                                          </p:val>
                                        </p:tav>
                                        <p:tav tm="100000">
                                          <p:val>
                                            <p:strVal val="#ppt_w"/>
                                          </p:val>
                                        </p:tav>
                                      </p:tavLst>
                                    </p:anim>
                                    <p:anim calcmode="lin" valueType="num">
                                      <p:cBhvr>
                                        <p:cTn id="52" dur="500" fill="hold"/>
                                        <p:tgtEl>
                                          <p:spTgt spid="283682"/>
                                        </p:tgtEl>
                                        <p:attrNameLst>
                                          <p:attrName>ppt_h</p:attrName>
                                        </p:attrNameLst>
                                      </p:cBhvr>
                                      <p:tavLst>
                                        <p:tav tm="0">
                                          <p:val>
                                            <p:fltVal val="0"/>
                                          </p:val>
                                        </p:tav>
                                        <p:tav tm="100000">
                                          <p:val>
                                            <p:strVal val="#ppt_h"/>
                                          </p:val>
                                        </p:tav>
                                      </p:tavLst>
                                    </p:anim>
                                    <p:anim calcmode="lin" valueType="num">
                                      <p:cBhvr>
                                        <p:cTn id="53" dur="500" fill="hold"/>
                                        <p:tgtEl>
                                          <p:spTgt spid="283682"/>
                                        </p:tgtEl>
                                        <p:attrNameLst>
                                          <p:attrName>ppt_x</p:attrName>
                                        </p:attrNameLst>
                                      </p:cBhvr>
                                      <p:tavLst>
                                        <p:tav tm="0">
                                          <p:val>
                                            <p:fltVal val="0.5"/>
                                          </p:val>
                                        </p:tav>
                                        <p:tav tm="100000">
                                          <p:val>
                                            <p:strVal val="#ppt_x"/>
                                          </p:val>
                                        </p:tav>
                                      </p:tavLst>
                                    </p:anim>
                                    <p:anim calcmode="lin" valueType="num">
                                      <p:cBhvr>
                                        <p:cTn id="54" dur="500" fill="hold"/>
                                        <p:tgtEl>
                                          <p:spTgt spid="283682"/>
                                        </p:tgtEl>
                                        <p:attrNameLst>
                                          <p:attrName>ppt_y</p:attrName>
                                        </p:attrNameLst>
                                      </p:cBhvr>
                                      <p:tavLst>
                                        <p:tav tm="0">
                                          <p:val>
                                            <p:fltVal val="0.5"/>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17" presetClass="entr" presetSubtype="1" fill="hold" nodeType="click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p:cTn id="59" dur="500" fill="hold"/>
                                        <p:tgtEl>
                                          <p:spTgt spid="6"/>
                                        </p:tgtEl>
                                        <p:attrNameLst>
                                          <p:attrName>ppt_x</p:attrName>
                                        </p:attrNameLst>
                                      </p:cBhvr>
                                      <p:tavLst>
                                        <p:tav tm="0">
                                          <p:val>
                                            <p:strVal val="#ppt_x"/>
                                          </p:val>
                                        </p:tav>
                                        <p:tav tm="100000">
                                          <p:val>
                                            <p:strVal val="#ppt_x"/>
                                          </p:val>
                                        </p:tav>
                                      </p:tavLst>
                                    </p:anim>
                                    <p:anim calcmode="lin" valueType="num">
                                      <p:cBhvr>
                                        <p:cTn id="60" dur="500" fill="hold"/>
                                        <p:tgtEl>
                                          <p:spTgt spid="6"/>
                                        </p:tgtEl>
                                        <p:attrNameLst>
                                          <p:attrName>ppt_y</p:attrName>
                                        </p:attrNameLst>
                                      </p:cBhvr>
                                      <p:tavLst>
                                        <p:tav tm="0">
                                          <p:val>
                                            <p:strVal val="#ppt_y-#ppt_h/2"/>
                                          </p:val>
                                        </p:tav>
                                        <p:tav tm="100000">
                                          <p:val>
                                            <p:strVal val="#ppt_y"/>
                                          </p:val>
                                        </p:tav>
                                      </p:tavLst>
                                    </p:anim>
                                    <p:anim calcmode="lin" valueType="num">
                                      <p:cBhvr>
                                        <p:cTn id="61" dur="500" fill="hold"/>
                                        <p:tgtEl>
                                          <p:spTgt spid="6"/>
                                        </p:tgtEl>
                                        <p:attrNameLst>
                                          <p:attrName>ppt_w</p:attrName>
                                        </p:attrNameLst>
                                      </p:cBhvr>
                                      <p:tavLst>
                                        <p:tav tm="0">
                                          <p:val>
                                            <p:strVal val="#ppt_w"/>
                                          </p:val>
                                        </p:tav>
                                        <p:tav tm="100000">
                                          <p:val>
                                            <p:strVal val="#ppt_w"/>
                                          </p:val>
                                        </p:tav>
                                      </p:tavLst>
                                    </p:anim>
                                    <p:anim calcmode="lin" valueType="num">
                                      <p:cBhvr>
                                        <p:cTn id="62" dur="500" fill="hold"/>
                                        <p:tgtEl>
                                          <p:spTgt spid="6"/>
                                        </p:tgtEl>
                                        <p:attrNameLst>
                                          <p:attrName>ppt_h</p:attrName>
                                        </p:attrNameLst>
                                      </p:cBhvr>
                                      <p:tavLst>
                                        <p:tav tm="0">
                                          <p:val>
                                            <p:fltVal val="0"/>
                                          </p:val>
                                        </p:tav>
                                        <p:tav tm="100000">
                                          <p:val>
                                            <p:strVal val="#ppt_h"/>
                                          </p:val>
                                        </p:tav>
                                      </p:tavLst>
                                    </p:anim>
                                  </p:childTnLst>
                                </p:cTn>
                              </p:par>
                            </p:childTnLst>
                          </p:cTn>
                        </p:par>
                        <p:par>
                          <p:cTn id="63" fill="hold" nodeType="afterGroup">
                            <p:stCondLst>
                              <p:cond delay="500"/>
                            </p:stCondLst>
                            <p:childTnLst>
                              <p:par>
                                <p:cTn id="64" presetID="23" presetClass="entr" presetSubtype="528" fill="hold" grpId="0" nodeType="afterEffect">
                                  <p:stCondLst>
                                    <p:cond delay="0"/>
                                  </p:stCondLst>
                                  <p:childTnLst>
                                    <p:set>
                                      <p:cBhvr>
                                        <p:cTn id="65" dur="1" fill="hold">
                                          <p:stCondLst>
                                            <p:cond delay="0"/>
                                          </p:stCondLst>
                                        </p:cTn>
                                        <p:tgtEl>
                                          <p:spTgt spid="283683"/>
                                        </p:tgtEl>
                                        <p:attrNameLst>
                                          <p:attrName>style.visibility</p:attrName>
                                        </p:attrNameLst>
                                      </p:cBhvr>
                                      <p:to>
                                        <p:strVal val="visible"/>
                                      </p:to>
                                    </p:set>
                                    <p:anim calcmode="lin" valueType="num">
                                      <p:cBhvr>
                                        <p:cTn id="66" dur="500" fill="hold"/>
                                        <p:tgtEl>
                                          <p:spTgt spid="283683"/>
                                        </p:tgtEl>
                                        <p:attrNameLst>
                                          <p:attrName>ppt_w</p:attrName>
                                        </p:attrNameLst>
                                      </p:cBhvr>
                                      <p:tavLst>
                                        <p:tav tm="0">
                                          <p:val>
                                            <p:fltVal val="0"/>
                                          </p:val>
                                        </p:tav>
                                        <p:tav tm="100000">
                                          <p:val>
                                            <p:strVal val="#ppt_w"/>
                                          </p:val>
                                        </p:tav>
                                      </p:tavLst>
                                    </p:anim>
                                    <p:anim calcmode="lin" valueType="num">
                                      <p:cBhvr>
                                        <p:cTn id="67" dur="500" fill="hold"/>
                                        <p:tgtEl>
                                          <p:spTgt spid="283683"/>
                                        </p:tgtEl>
                                        <p:attrNameLst>
                                          <p:attrName>ppt_h</p:attrName>
                                        </p:attrNameLst>
                                      </p:cBhvr>
                                      <p:tavLst>
                                        <p:tav tm="0">
                                          <p:val>
                                            <p:fltVal val="0"/>
                                          </p:val>
                                        </p:tav>
                                        <p:tav tm="100000">
                                          <p:val>
                                            <p:strVal val="#ppt_h"/>
                                          </p:val>
                                        </p:tav>
                                      </p:tavLst>
                                    </p:anim>
                                    <p:anim calcmode="lin" valueType="num">
                                      <p:cBhvr>
                                        <p:cTn id="68" dur="500" fill="hold"/>
                                        <p:tgtEl>
                                          <p:spTgt spid="283683"/>
                                        </p:tgtEl>
                                        <p:attrNameLst>
                                          <p:attrName>ppt_x</p:attrName>
                                        </p:attrNameLst>
                                      </p:cBhvr>
                                      <p:tavLst>
                                        <p:tav tm="0">
                                          <p:val>
                                            <p:fltVal val="0.5"/>
                                          </p:val>
                                        </p:tav>
                                        <p:tav tm="100000">
                                          <p:val>
                                            <p:strVal val="#ppt_x"/>
                                          </p:val>
                                        </p:tav>
                                      </p:tavLst>
                                    </p:anim>
                                    <p:anim calcmode="lin" valueType="num">
                                      <p:cBhvr>
                                        <p:cTn id="69" dur="500" fill="hold"/>
                                        <p:tgtEl>
                                          <p:spTgt spid="283683"/>
                                        </p:tgtEl>
                                        <p:attrNameLst>
                                          <p:attrName>ppt_y</p:attrName>
                                        </p:attrNameLst>
                                      </p:cBhvr>
                                      <p:tavLst>
                                        <p:tav tm="0">
                                          <p:val>
                                            <p:fltVal val="0.5"/>
                                          </p:val>
                                        </p:tav>
                                        <p:tav tm="100000">
                                          <p:val>
                                            <p:strVal val="#ppt_y"/>
                                          </p:val>
                                        </p:tav>
                                      </p:tavLst>
                                    </p:anim>
                                  </p:childTnLst>
                                </p:cTn>
                              </p:par>
                            </p:childTnLst>
                          </p:cTn>
                        </p:par>
                      </p:childTnLst>
                    </p:cTn>
                  </p:par>
                  <p:par>
                    <p:cTn id="70" fill="hold" nodeType="clickPar">
                      <p:stCondLst>
                        <p:cond delay="indefinite"/>
                      </p:stCondLst>
                      <p:childTnLst>
                        <p:par>
                          <p:cTn id="71" fill="hold" nodeType="withGroup">
                            <p:stCondLst>
                              <p:cond delay="0"/>
                            </p:stCondLst>
                            <p:childTnLst>
                              <p:par>
                                <p:cTn id="72" presetID="22" presetClass="entr" presetSubtype="1" fill="hold" nodeType="click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wipe(up)">
                                      <p:cBhvr>
                                        <p:cTn id="74" dur="500"/>
                                        <p:tgtEl>
                                          <p:spTgt spid="8"/>
                                        </p:tgtEl>
                                      </p:cBhvr>
                                    </p:animEffect>
                                  </p:childTnLst>
                                </p:cTn>
                              </p:par>
                            </p:childTnLst>
                          </p:cTn>
                        </p:par>
                        <p:par>
                          <p:cTn id="75" fill="hold" nodeType="afterGroup">
                            <p:stCondLst>
                              <p:cond delay="500"/>
                            </p:stCondLst>
                            <p:childTnLst>
                              <p:par>
                                <p:cTn id="76" presetID="22" presetClass="entr" presetSubtype="1" fill="hold" nodeType="after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wipe(up)">
                                      <p:cBhvr>
                                        <p:cTn id="7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681" grpId="0" animBg="1" autoUpdateAnimBg="0"/>
      <p:bldP spid="283682" grpId="0" animBg="1" autoUpdateAnimBg="0"/>
      <p:bldP spid="283683"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Line 2"/>
          <p:cNvSpPr>
            <a:spLocks noChangeShapeType="1"/>
          </p:cNvSpPr>
          <p:nvPr/>
        </p:nvSpPr>
        <p:spPr bwMode="auto">
          <a:xfrm>
            <a:off x="7480300" y="2247900"/>
            <a:ext cx="0" cy="385763"/>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0675" name="Line 3"/>
          <p:cNvSpPr>
            <a:spLocks noChangeShapeType="1"/>
          </p:cNvSpPr>
          <p:nvPr/>
        </p:nvSpPr>
        <p:spPr bwMode="auto">
          <a:xfrm>
            <a:off x="5791200" y="2247900"/>
            <a:ext cx="1676400" cy="0"/>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0676" name="Line 4"/>
          <p:cNvSpPr>
            <a:spLocks noChangeShapeType="1"/>
          </p:cNvSpPr>
          <p:nvPr/>
        </p:nvSpPr>
        <p:spPr bwMode="auto">
          <a:xfrm flipV="1">
            <a:off x="7856538" y="1871663"/>
            <a:ext cx="0" cy="787400"/>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0677" name="Line 5"/>
          <p:cNvSpPr>
            <a:spLocks noChangeShapeType="1"/>
          </p:cNvSpPr>
          <p:nvPr/>
        </p:nvSpPr>
        <p:spPr bwMode="auto">
          <a:xfrm>
            <a:off x="5486400" y="1884363"/>
            <a:ext cx="2357438" cy="0"/>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0678" name="Line 6"/>
          <p:cNvSpPr>
            <a:spLocks noChangeShapeType="1"/>
          </p:cNvSpPr>
          <p:nvPr/>
        </p:nvSpPr>
        <p:spPr bwMode="auto">
          <a:xfrm>
            <a:off x="7856538" y="2640013"/>
            <a:ext cx="234950" cy="0"/>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0679" name="Line 7"/>
          <p:cNvSpPr>
            <a:spLocks noChangeShapeType="1"/>
          </p:cNvSpPr>
          <p:nvPr/>
        </p:nvSpPr>
        <p:spPr bwMode="auto">
          <a:xfrm flipH="1">
            <a:off x="7848600" y="2628900"/>
            <a:ext cx="227013" cy="381000"/>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0680" name="Line 8"/>
          <p:cNvSpPr>
            <a:spLocks noChangeShapeType="1"/>
          </p:cNvSpPr>
          <p:nvPr/>
        </p:nvSpPr>
        <p:spPr bwMode="auto">
          <a:xfrm flipH="1" flipV="1">
            <a:off x="7239000" y="2628900"/>
            <a:ext cx="228600" cy="381000"/>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0681" name="Line 9"/>
          <p:cNvSpPr>
            <a:spLocks noChangeShapeType="1"/>
          </p:cNvSpPr>
          <p:nvPr/>
        </p:nvSpPr>
        <p:spPr bwMode="auto">
          <a:xfrm>
            <a:off x="7246938" y="2636838"/>
            <a:ext cx="228600" cy="0"/>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grpSp>
        <p:nvGrpSpPr>
          <p:cNvPr id="2" name="Group 10"/>
          <p:cNvGrpSpPr>
            <a:grpSpLocks/>
          </p:cNvGrpSpPr>
          <p:nvPr/>
        </p:nvGrpSpPr>
        <p:grpSpPr bwMode="auto">
          <a:xfrm>
            <a:off x="1054100" y="2932113"/>
            <a:ext cx="939800" cy="1817687"/>
            <a:chOff x="664" y="1679"/>
            <a:chExt cx="592" cy="1145"/>
          </a:xfrm>
        </p:grpSpPr>
        <p:sp>
          <p:nvSpPr>
            <p:cNvPr id="540683" name="Line 11"/>
            <p:cNvSpPr>
              <a:spLocks noChangeShapeType="1"/>
            </p:cNvSpPr>
            <p:nvPr/>
          </p:nvSpPr>
          <p:spPr bwMode="auto">
            <a:xfrm flipV="1">
              <a:off x="839" y="1984"/>
              <a:ext cx="0" cy="789"/>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0684" name="Line 12"/>
            <p:cNvSpPr>
              <a:spLocks noChangeShapeType="1"/>
            </p:cNvSpPr>
            <p:nvPr/>
          </p:nvSpPr>
          <p:spPr bwMode="auto">
            <a:xfrm flipH="1">
              <a:off x="664" y="1995"/>
              <a:ext cx="186" cy="0"/>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0685" name="Line 13"/>
            <p:cNvSpPr>
              <a:spLocks noChangeShapeType="1"/>
            </p:cNvSpPr>
            <p:nvPr/>
          </p:nvSpPr>
          <p:spPr bwMode="auto">
            <a:xfrm flipV="1">
              <a:off x="680" y="1728"/>
              <a:ext cx="69" cy="275"/>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0686" name="Line 14"/>
            <p:cNvSpPr>
              <a:spLocks noChangeShapeType="1"/>
            </p:cNvSpPr>
            <p:nvPr/>
          </p:nvSpPr>
          <p:spPr bwMode="auto">
            <a:xfrm rot="-317343">
              <a:off x="1154" y="1679"/>
              <a:ext cx="92" cy="335"/>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0687" name="Line 15"/>
            <p:cNvSpPr>
              <a:spLocks noChangeShapeType="1"/>
            </p:cNvSpPr>
            <p:nvPr/>
          </p:nvSpPr>
          <p:spPr bwMode="auto">
            <a:xfrm flipH="1">
              <a:off x="1088" y="1995"/>
              <a:ext cx="168" cy="0"/>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0688" name="Line 16"/>
            <p:cNvSpPr>
              <a:spLocks noChangeShapeType="1"/>
            </p:cNvSpPr>
            <p:nvPr/>
          </p:nvSpPr>
          <p:spPr bwMode="auto">
            <a:xfrm>
              <a:off x="1096" y="2003"/>
              <a:ext cx="8" cy="821"/>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grpSp>
      <p:sp>
        <p:nvSpPr>
          <p:cNvPr id="540689" name="Rectangle 17"/>
          <p:cNvSpPr>
            <a:spLocks noChangeArrowheads="1"/>
          </p:cNvSpPr>
          <p:nvPr/>
        </p:nvSpPr>
        <p:spPr bwMode="auto">
          <a:xfrm>
            <a:off x="1277938" y="1420813"/>
            <a:ext cx="792162" cy="396875"/>
          </a:xfrm>
          <a:prstGeom prst="rect">
            <a:avLst/>
          </a:prstGeom>
          <a:noFill/>
          <a:ln w="12700">
            <a:noFill/>
            <a:miter lim="800000"/>
            <a:headEnd/>
            <a:tailEnd/>
          </a:ln>
          <a:effectLst/>
        </p:spPr>
        <p:txBody>
          <a:bodyPr lIns="90483" tIns="46035" rIns="90483" bIns="46035">
            <a:spAutoFit/>
          </a:bodyPr>
          <a:lstStyle/>
          <a:p>
            <a:pPr algn="ctr" defTabSz="901700"/>
            <a:r>
              <a:rPr lang="en-US" sz="1000">
                <a:solidFill>
                  <a:prstClr val="black"/>
                </a:solidFill>
              </a:rPr>
              <a:t>Life Cycle</a:t>
            </a:r>
          </a:p>
          <a:p>
            <a:pPr algn="ctr" defTabSz="901700"/>
            <a:r>
              <a:rPr lang="en-US" sz="1000">
                <a:solidFill>
                  <a:prstClr val="black"/>
                </a:solidFill>
              </a:rPr>
              <a:t>Cost</a:t>
            </a:r>
            <a:endParaRPr lang="en-US" sz="1000" i="1">
              <a:solidFill>
                <a:prstClr val="black"/>
              </a:solidFill>
            </a:endParaRPr>
          </a:p>
        </p:txBody>
      </p:sp>
      <p:sp>
        <p:nvSpPr>
          <p:cNvPr id="540690" name="Rectangle 18"/>
          <p:cNvSpPr>
            <a:spLocks noChangeArrowheads="1"/>
          </p:cNvSpPr>
          <p:nvPr/>
        </p:nvSpPr>
        <p:spPr bwMode="auto">
          <a:xfrm>
            <a:off x="949325" y="1819275"/>
            <a:ext cx="392113" cy="244475"/>
          </a:xfrm>
          <a:prstGeom prst="rect">
            <a:avLst/>
          </a:prstGeom>
          <a:noFill/>
          <a:ln w="12700">
            <a:noFill/>
            <a:miter lim="800000"/>
            <a:headEnd/>
            <a:tailEnd/>
          </a:ln>
          <a:effectLst/>
        </p:spPr>
        <p:txBody>
          <a:bodyPr wrap="none" lIns="90483" tIns="46035" rIns="90483" bIns="46035">
            <a:spAutoFit/>
          </a:bodyPr>
          <a:lstStyle/>
          <a:p>
            <a:pPr algn="ctr" defTabSz="901700"/>
            <a:r>
              <a:rPr lang="en-US" sz="1000">
                <a:solidFill>
                  <a:prstClr val="black"/>
                </a:solidFill>
              </a:rPr>
              <a:t>ICE</a:t>
            </a:r>
            <a:endParaRPr lang="en-US" sz="1000" i="1">
              <a:solidFill>
                <a:prstClr val="black"/>
              </a:solidFill>
            </a:endParaRPr>
          </a:p>
        </p:txBody>
      </p:sp>
      <p:sp>
        <p:nvSpPr>
          <p:cNvPr id="540691" name="Rectangle 19"/>
          <p:cNvSpPr>
            <a:spLocks noChangeArrowheads="1"/>
          </p:cNvSpPr>
          <p:nvPr/>
        </p:nvSpPr>
        <p:spPr bwMode="auto">
          <a:xfrm>
            <a:off x="1128713" y="2393950"/>
            <a:ext cx="955675" cy="396875"/>
          </a:xfrm>
          <a:prstGeom prst="rect">
            <a:avLst/>
          </a:prstGeom>
          <a:noFill/>
          <a:ln w="12700">
            <a:noFill/>
            <a:miter lim="800000"/>
            <a:headEnd/>
            <a:tailEnd/>
          </a:ln>
          <a:effectLst/>
        </p:spPr>
        <p:txBody>
          <a:bodyPr wrap="none" lIns="90483" tIns="46035" rIns="90483" bIns="46035">
            <a:spAutoFit/>
          </a:bodyPr>
          <a:lstStyle/>
          <a:p>
            <a:pPr algn="ctr" defTabSz="901700"/>
            <a:r>
              <a:rPr lang="en-US" sz="1000">
                <a:solidFill>
                  <a:prstClr val="black"/>
                </a:solidFill>
              </a:rPr>
              <a:t>Fiscal</a:t>
            </a:r>
          </a:p>
          <a:p>
            <a:pPr algn="ctr" defTabSz="901700"/>
            <a:r>
              <a:rPr lang="en-US" sz="1000">
                <a:solidFill>
                  <a:prstClr val="black"/>
                </a:solidFill>
              </a:rPr>
              <a:t>Environment</a:t>
            </a:r>
            <a:endParaRPr lang="en-US" sz="1000" b="0" i="1">
              <a:solidFill>
                <a:prstClr val="black"/>
              </a:solidFill>
            </a:endParaRPr>
          </a:p>
        </p:txBody>
      </p:sp>
      <p:sp>
        <p:nvSpPr>
          <p:cNvPr id="540692" name="Rectangle 20"/>
          <p:cNvSpPr>
            <a:spLocks noChangeArrowheads="1"/>
          </p:cNvSpPr>
          <p:nvPr/>
        </p:nvSpPr>
        <p:spPr bwMode="auto">
          <a:xfrm>
            <a:off x="1146175" y="1833563"/>
            <a:ext cx="1232701" cy="486923"/>
          </a:xfrm>
          <a:prstGeom prst="rect">
            <a:avLst/>
          </a:prstGeom>
          <a:noFill/>
          <a:ln w="12700">
            <a:noFill/>
            <a:miter lim="800000"/>
            <a:headEnd/>
            <a:tailEnd/>
          </a:ln>
          <a:effectLst/>
        </p:spPr>
        <p:txBody>
          <a:bodyPr wrap="none" lIns="90483" tIns="46035" rIns="90483" bIns="46035">
            <a:spAutoFit/>
          </a:bodyPr>
          <a:lstStyle/>
          <a:p>
            <a:pPr algn="ctr" defTabSz="902303">
              <a:lnSpc>
                <a:spcPct val="80000"/>
              </a:lnSpc>
            </a:pPr>
            <a:r>
              <a:rPr lang="en-US" sz="1600" dirty="0" smtClean="0">
                <a:solidFill>
                  <a:srgbClr val="0000FF"/>
                </a:solidFill>
              </a:rPr>
              <a:t>Cost</a:t>
            </a:r>
          </a:p>
          <a:p>
            <a:pPr algn="ctr" defTabSz="902303">
              <a:lnSpc>
                <a:spcPct val="80000"/>
              </a:lnSpc>
            </a:pPr>
            <a:r>
              <a:rPr lang="en-US" sz="1600" dirty="0" smtClean="0">
                <a:solidFill>
                  <a:srgbClr val="0000FF"/>
                </a:solidFill>
              </a:rPr>
              <a:t>Estimating</a:t>
            </a:r>
            <a:endParaRPr lang="en-US" sz="1600" dirty="0">
              <a:solidFill>
                <a:srgbClr val="0000FF"/>
              </a:solidFill>
            </a:endParaRPr>
          </a:p>
        </p:txBody>
      </p:sp>
      <p:sp>
        <p:nvSpPr>
          <p:cNvPr id="540693" name="Rectangle 21"/>
          <p:cNvSpPr>
            <a:spLocks noChangeArrowheads="1"/>
          </p:cNvSpPr>
          <p:nvPr/>
        </p:nvSpPr>
        <p:spPr bwMode="auto">
          <a:xfrm>
            <a:off x="2635250" y="1801813"/>
            <a:ext cx="708025" cy="244475"/>
          </a:xfrm>
          <a:prstGeom prst="rect">
            <a:avLst/>
          </a:prstGeom>
          <a:noFill/>
          <a:ln w="12700">
            <a:noFill/>
            <a:miter lim="800000"/>
            <a:headEnd/>
            <a:tailEnd/>
          </a:ln>
          <a:effectLst/>
        </p:spPr>
        <p:txBody>
          <a:bodyPr wrap="none" lIns="90483" tIns="46035" rIns="90483" bIns="46035">
            <a:spAutoFit/>
          </a:bodyPr>
          <a:lstStyle/>
          <a:p>
            <a:pPr defTabSz="901700"/>
            <a:r>
              <a:rPr lang="en-US" sz="1000">
                <a:solidFill>
                  <a:prstClr val="black"/>
                </a:solidFill>
              </a:rPr>
              <a:t>Estimate</a:t>
            </a:r>
            <a:endParaRPr lang="en-US" sz="1000" b="0">
              <a:solidFill>
                <a:prstClr val="black"/>
              </a:solidFill>
            </a:endParaRPr>
          </a:p>
        </p:txBody>
      </p:sp>
      <p:grpSp>
        <p:nvGrpSpPr>
          <p:cNvPr id="3" name="Group 22"/>
          <p:cNvGrpSpPr>
            <a:grpSpLocks/>
          </p:cNvGrpSpPr>
          <p:nvPr/>
        </p:nvGrpSpPr>
        <p:grpSpPr bwMode="auto">
          <a:xfrm rot="-73076">
            <a:off x="3732213" y="1408113"/>
            <a:ext cx="2057400" cy="1441450"/>
            <a:chOff x="2339" y="729"/>
            <a:chExt cx="1302" cy="908"/>
          </a:xfrm>
        </p:grpSpPr>
        <p:sp>
          <p:nvSpPr>
            <p:cNvPr id="540695" name="Arc 23"/>
            <p:cNvSpPr>
              <a:spLocks/>
            </p:cNvSpPr>
            <p:nvPr/>
          </p:nvSpPr>
          <p:spPr bwMode="auto">
            <a:xfrm>
              <a:off x="3154" y="729"/>
              <a:ext cx="184" cy="22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0696" name="Arc 24"/>
            <p:cNvSpPr>
              <a:spLocks/>
            </p:cNvSpPr>
            <p:nvPr/>
          </p:nvSpPr>
          <p:spPr bwMode="auto">
            <a:xfrm>
              <a:off x="2833" y="729"/>
              <a:ext cx="322" cy="120"/>
            </a:xfrm>
            <a:custGeom>
              <a:avLst/>
              <a:gdLst>
                <a:gd name="G0" fmla="+- 21600 0 0"/>
                <a:gd name="G1" fmla="+- 21600 0 0"/>
                <a:gd name="G2" fmla="+- 21600 0 0"/>
                <a:gd name="T0" fmla="*/ 0 w 21600"/>
                <a:gd name="T1" fmla="*/ 21600 h 21600"/>
                <a:gd name="T2" fmla="*/ 21533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600"/>
                  </a:moveTo>
                  <a:cubicBezTo>
                    <a:pt x="0" y="9696"/>
                    <a:pt x="9629" y="37"/>
                    <a:pt x="21533" y="0"/>
                  </a:cubicBezTo>
                </a:path>
                <a:path w="21600" h="21600" stroke="0" extrusionOk="0">
                  <a:moveTo>
                    <a:pt x="0" y="21600"/>
                  </a:moveTo>
                  <a:cubicBezTo>
                    <a:pt x="0" y="9696"/>
                    <a:pt x="9629" y="37"/>
                    <a:pt x="21533" y="0"/>
                  </a:cubicBezTo>
                  <a:lnTo>
                    <a:pt x="21600" y="2160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0697" name="Arc 25"/>
            <p:cNvSpPr>
              <a:spLocks/>
            </p:cNvSpPr>
            <p:nvPr/>
          </p:nvSpPr>
          <p:spPr bwMode="auto">
            <a:xfrm>
              <a:off x="3346" y="960"/>
              <a:ext cx="130" cy="147"/>
            </a:xfrm>
            <a:custGeom>
              <a:avLst/>
              <a:gdLst>
                <a:gd name="G0" fmla="+- 166 0 0"/>
                <a:gd name="G1" fmla="+- 21600 0 0"/>
                <a:gd name="G2" fmla="+- 21600 0 0"/>
                <a:gd name="T0" fmla="*/ 0 w 21765"/>
                <a:gd name="T1" fmla="*/ 1 h 21600"/>
                <a:gd name="T2" fmla="*/ 21765 w 21765"/>
                <a:gd name="T3" fmla="*/ 21452 h 21600"/>
                <a:gd name="T4" fmla="*/ 166 w 21765"/>
                <a:gd name="T5" fmla="*/ 21600 h 21600"/>
              </a:gdLst>
              <a:ahLst/>
              <a:cxnLst>
                <a:cxn ang="0">
                  <a:pos x="T0" y="T1"/>
                </a:cxn>
                <a:cxn ang="0">
                  <a:pos x="T2" y="T3"/>
                </a:cxn>
                <a:cxn ang="0">
                  <a:pos x="T4" y="T5"/>
                </a:cxn>
              </a:cxnLst>
              <a:rect l="0" t="0" r="r" b="b"/>
              <a:pathLst>
                <a:path w="21765" h="21600" fill="none" extrusionOk="0">
                  <a:moveTo>
                    <a:pt x="-1" y="0"/>
                  </a:moveTo>
                  <a:cubicBezTo>
                    <a:pt x="55" y="0"/>
                    <a:pt x="110" y="-1"/>
                    <a:pt x="166" y="0"/>
                  </a:cubicBezTo>
                  <a:cubicBezTo>
                    <a:pt x="12037" y="0"/>
                    <a:pt x="21684" y="9580"/>
                    <a:pt x="21765" y="21451"/>
                  </a:cubicBezTo>
                </a:path>
                <a:path w="21765" h="21600" stroke="0" extrusionOk="0">
                  <a:moveTo>
                    <a:pt x="-1" y="0"/>
                  </a:moveTo>
                  <a:cubicBezTo>
                    <a:pt x="55" y="0"/>
                    <a:pt x="110" y="-1"/>
                    <a:pt x="166" y="0"/>
                  </a:cubicBezTo>
                  <a:cubicBezTo>
                    <a:pt x="12037" y="0"/>
                    <a:pt x="21684" y="9580"/>
                    <a:pt x="21765" y="21451"/>
                  </a:cubicBezTo>
                  <a:lnTo>
                    <a:pt x="166" y="2160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0698" name="Arc 26"/>
            <p:cNvSpPr>
              <a:spLocks/>
            </p:cNvSpPr>
            <p:nvPr/>
          </p:nvSpPr>
          <p:spPr bwMode="auto">
            <a:xfrm>
              <a:off x="3484" y="1114"/>
              <a:ext cx="157" cy="249"/>
            </a:xfrm>
            <a:custGeom>
              <a:avLst/>
              <a:gdLst>
                <a:gd name="G0" fmla="+- 138 0 0"/>
                <a:gd name="G1" fmla="+- 21600 0 0"/>
                <a:gd name="G2" fmla="+- 21600 0 0"/>
                <a:gd name="T0" fmla="*/ 0 w 21738"/>
                <a:gd name="T1" fmla="*/ 0 h 21600"/>
                <a:gd name="T2" fmla="*/ 21738 w 21738"/>
                <a:gd name="T3" fmla="*/ 21600 h 21600"/>
                <a:gd name="T4" fmla="*/ 138 w 21738"/>
                <a:gd name="T5" fmla="*/ 21600 h 21600"/>
              </a:gdLst>
              <a:ahLst/>
              <a:cxnLst>
                <a:cxn ang="0">
                  <a:pos x="T0" y="T1"/>
                </a:cxn>
                <a:cxn ang="0">
                  <a:pos x="T2" y="T3"/>
                </a:cxn>
                <a:cxn ang="0">
                  <a:pos x="T4" y="T5"/>
                </a:cxn>
              </a:cxnLst>
              <a:rect l="0" t="0" r="r" b="b"/>
              <a:pathLst>
                <a:path w="21738" h="21600" fill="none" extrusionOk="0">
                  <a:moveTo>
                    <a:pt x="0" y="0"/>
                  </a:moveTo>
                  <a:cubicBezTo>
                    <a:pt x="46" y="0"/>
                    <a:pt x="92" y="-1"/>
                    <a:pt x="138" y="0"/>
                  </a:cubicBezTo>
                  <a:cubicBezTo>
                    <a:pt x="12067" y="0"/>
                    <a:pt x="21738" y="9670"/>
                    <a:pt x="21738" y="21600"/>
                  </a:cubicBezTo>
                </a:path>
                <a:path w="21738" h="21600" stroke="0" extrusionOk="0">
                  <a:moveTo>
                    <a:pt x="0" y="0"/>
                  </a:moveTo>
                  <a:cubicBezTo>
                    <a:pt x="46" y="0"/>
                    <a:pt x="92" y="-1"/>
                    <a:pt x="138" y="0"/>
                  </a:cubicBezTo>
                  <a:cubicBezTo>
                    <a:pt x="12067" y="0"/>
                    <a:pt x="21738" y="9670"/>
                    <a:pt x="21738" y="21600"/>
                  </a:cubicBezTo>
                  <a:lnTo>
                    <a:pt x="138" y="2160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0699" name="Arc 27"/>
            <p:cNvSpPr>
              <a:spLocks/>
            </p:cNvSpPr>
            <p:nvPr/>
          </p:nvSpPr>
          <p:spPr bwMode="auto">
            <a:xfrm>
              <a:off x="3264" y="1362"/>
              <a:ext cx="376" cy="172"/>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0700" name="Arc 28"/>
            <p:cNvSpPr>
              <a:spLocks/>
            </p:cNvSpPr>
            <p:nvPr/>
          </p:nvSpPr>
          <p:spPr bwMode="auto">
            <a:xfrm>
              <a:off x="2807" y="858"/>
              <a:ext cx="19" cy="94"/>
            </a:xfrm>
            <a:custGeom>
              <a:avLst/>
              <a:gdLst>
                <a:gd name="G0" fmla="+- 21599 0 0"/>
                <a:gd name="G1" fmla="+- 21572 0 0"/>
                <a:gd name="G2" fmla="+- 21600 0 0"/>
                <a:gd name="T0" fmla="*/ 0 w 21599"/>
                <a:gd name="T1" fmla="*/ 21349 h 21572"/>
                <a:gd name="T2" fmla="*/ 20499 w 21599"/>
                <a:gd name="T3" fmla="*/ 0 h 21572"/>
                <a:gd name="T4" fmla="*/ 21599 w 21599"/>
                <a:gd name="T5" fmla="*/ 21572 h 21572"/>
              </a:gdLst>
              <a:ahLst/>
              <a:cxnLst>
                <a:cxn ang="0">
                  <a:pos x="T0" y="T1"/>
                </a:cxn>
                <a:cxn ang="0">
                  <a:pos x="T2" y="T3"/>
                </a:cxn>
                <a:cxn ang="0">
                  <a:pos x="T4" y="T5"/>
                </a:cxn>
              </a:cxnLst>
              <a:rect l="0" t="0" r="r" b="b"/>
              <a:pathLst>
                <a:path w="21599" h="21572" fill="none" extrusionOk="0">
                  <a:moveTo>
                    <a:pt x="0" y="21349"/>
                  </a:moveTo>
                  <a:cubicBezTo>
                    <a:pt x="118" y="9933"/>
                    <a:pt x="9098" y="581"/>
                    <a:pt x="20499" y="0"/>
                  </a:cubicBezTo>
                </a:path>
                <a:path w="21599" h="21572" stroke="0" extrusionOk="0">
                  <a:moveTo>
                    <a:pt x="0" y="21349"/>
                  </a:moveTo>
                  <a:cubicBezTo>
                    <a:pt x="118" y="9933"/>
                    <a:pt x="9098" y="581"/>
                    <a:pt x="20499" y="0"/>
                  </a:cubicBezTo>
                  <a:lnTo>
                    <a:pt x="21599" y="21572"/>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0701" name="Arc 29"/>
            <p:cNvSpPr>
              <a:spLocks/>
            </p:cNvSpPr>
            <p:nvPr/>
          </p:nvSpPr>
          <p:spPr bwMode="auto">
            <a:xfrm>
              <a:off x="2613" y="960"/>
              <a:ext cx="184" cy="120"/>
            </a:xfrm>
            <a:custGeom>
              <a:avLst/>
              <a:gdLst>
                <a:gd name="G0" fmla="+- 21600 0 0"/>
                <a:gd name="G1" fmla="+- 21600 0 0"/>
                <a:gd name="G2" fmla="+- 21600 0 0"/>
                <a:gd name="T0" fmla="*/ 0 w 21600"/>
                <a:gd name="T1" fmla="*/ 21600 h 21600"/>
                <a:gd name="T2" fmla="*/ 21483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600"/>
                  </a:moveTo>
                  <a:cubicBezTo>
                    <a:pt x="0" y="9716"/>
                    <a:pt x="9599" y="64"/>
                    <a:pt x="21483" y="0"/>
                  </a:cubicBezTo>
                </a:path>
                <a:path w="21600" h="21600" stroke="0" extrusionOk="0">
                  <a:moveTo>
                    <a:pt x="0" y="21600"/>
                  </a:moveTo>
                  <a:cubicBezTo>
                    <a:pt x="0" y="9716"/>
                    <a:pt x="9599" y="64"/>
                    <a:pt x="21483" y="0"/>
                  </a:cubicBezTo>
                  <a:lnTo>
                    <a:pt x="21600" y="2160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0702" name="Arc 30"/>
            <p:cNvSpPr>
              <a:spLocks/>
            </p:cNvSpPr>
            <p:nvPr/>
          </p:nvSpPr>
          <p:spPr bwMode="auto">
            <a:xfrm>
              <a:off x="2503" y="1090"/>
              <a:ext cx="103" cy="197"/>
            </a:xfrm>
            <a:custGeom>
              <a:avLst/>
              <a:gdLst>
                <a:gd name="G0" fmla="+- 21600 0 0"/>
                <a:gd name="G1" fmla="+- 21599 0 0"/>
                <a:gd name="G2" fmla="+- 21600 0 0"/>
                <a:gd name="T0" fmla="*/ 0 w 21600"/>
                <a:gd name="T1" fmla="*/ 21490 h 21599"/>
                <a:gd name="T2" fmla="*/ 21390 w 21600"/>
                <a:gd name="T3" fmla="*/ 0 h 21599"/>
                <a:gd name="T4" fmla="*/ 21600 w 21600"/>
                <a:gd name="T5" fmla="*/ 21599 h 21599"/>
              </a:gdLst>
              <a:ahLst/>
              <a:cxnLst>
                <a:cxn ang="0">
                  <a:pos x="T0" y="T1"/>
                </a:cxn>
                <a:cxn ang="0">
                  <a:pos x="T2" y="T3"/>
                </a:cxn>
                <a:cxn ang="0">
                  <a:pos x="T4" y="T5"/>
                </a:cxn>
              </a:cxnLst>
              <a:rect l="0" t="0" r="r" b="b"/>
              <a:pathLst>
                <a:path w="21600" h="21599" fill="none" extrusionOk="0">
                  <a:moveTo>
                    <a:pt x="0" y="21490"/>
                  </a:moveTo>
                  <a:cubicBezTo>
                    <a:pt x="59" y="9685"/>
                    <a:pt x="9585" y="114"/>
                    <a:pt x="21390" y="0"/>
                  </a:cubicBezTo>
                </a:path>
                <a:path w="21600" h="21599" stroke="0" extrusionOk="0">
                  <a:moveTo>
                    <a:pt x="0" y="21490"/>
                  </a:moveTo>
                  <a:cubicBezTo>
                    <a:pt x="59" y="9685"/>
                    <a:pt x="9585" y="114"/>
                    <a:pt x="21390" y="0"/>
                  </a:cubicBezTo>
                  <a:lnTo>
                    <a:pt x="21600" y="21599"/>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0703" name="Arc 31"/>
            <p:cNvSpPr>
              <a:spLocks/>
            </p:cNvSpPr>
            <p:nvPr/>
          </p:nvSpPr>
          <p:spPr bwMode="auto">
            <a:xfrm>
              <a:off x="2339" y="1293"/>
              <a:ext cx="157" cy="172"/>
            </a:xfrm>
            <a:custGeom>
              <a:avLst/>
              <a:gdLst>
                <a:gd name="G0" fmla="+- 21600 0 0"/>
                <a:gd name="G1" fmla="+- 21600 0 0"/>
                <a:gd name="G2" fmla="+- 21600 0 0"/>
                <a:gd name="T0" fmla="*/ 0 w 21600"/>
                <a:gd name="T1" fmla="*/ 21600 h 21600"/>
                <a:gd name="T2" fmla="*/ 21462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600"/>
                  </a:moveTo>
                  <a:cubicBezTo>
                    <a:pt x="0" y="9724"/>
                    <a:pt x="9586" y="76"/>
                    <a:pt x="21462" y="0"/>
                  </a:cubicBezTo>
                </a:path>
                <a:path w="21600" h="21600" stroke="0" extrusionOk="0">
                  <a:moveTo>
                    <a:pt x="0" y="21600"/>
                  </a:moveTo>
                  <a:cubicBezTo>
                    <a:pt x="0" y="9724"/>
                    <a:pt x="9586" y="76"/>
                    <a:pt x="21462" y="0"/>
                  </a:cubicBezTo>
                  <a:lnTo>
                    <a:pt x="21600" y="2160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0704" name="Arc 32"/>
            <p:cNvSpPr>
              <a:spLocks/>
            </p:cNvSpPr>
            <p:nvPr/>
          </p:nvSpPr>
          <p:spPr bwMode="auto">
            <a:xfrm>
              <a:off x="2339" y="1464"/>
              <a:ext cx="102" cy="172"/>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0705" name="Arc 33"/>
            <p:cNvSpPr>
              <a:spLocks/>
            </p:cNvSpPr>
            <p:nvPr/>
          </p:nvSpPr>
          <p:spPr bwMode="auto">
            <a:xfrm>
              <a:off x="2440" y="1568"/>
              <a:ext cx="404" cy="69"/>
            </a:xfrm>
            <a:custGeom>
              <a:avLst/>
              <a:gdLst>
                <a:gd name="G0" fmla="+- 0 0 0"/>
                <a:gd name="G1" fmla="+- 315 0 0"/>
                <a:gd name="G2" fmla="+- 21600 0 0"/>
                <a:gd name="T0" fmla="*/ 21598 w 21600"/>
                <a:gd name="T1" fmla="*/ 0 h 21915"/>
                <a:gd name="T2" fmla="*/ 0 w 21600"/>
                <a:gd name="T3" fmla="*/ 21915 h 21915"/>
                <a:gd name="T4" fmla="*/ 0 w 21600"/>
                <a:gd name="T5" fmla="*/ 315 h 21915"/>
              </a:gdLst>
              <a:ahLst/>
              <a:cxnLst>
                <a:cxn ang="0">
                  <a:pos x="T0" y="T1"/>
                </a:cxn>
                <a:cxn ang="0">
                  <a:pos x="T2" y="T3"/>
                </a:cxn>
                <a:cxn ang="0">
                  <a:pos x="T4" y="T5"/>
                </a:cxn>
              </a:cxnLst>
              <a:rect l="0" t="0" r="r" b="b"/>
              <a:pathLst>
                <a:path w="21600" h="21915" fill="none" extrusionOk="0">
                  <a:moveTo>
                    <a:pt x="21597" y="0"/>
                  </a:moveTo>
                  <a:cubicBezTo>
                    <a:pt x="21599" y="104"/>
                    <a:pt x="21600" y="209"/>
                    <a:pt x="21600" y="315"/>
                  </a:cubicBezTo>
                  <a:cubicBezTo>
                    <a:pt x="21600" y="12244"/>
                    <a:pt x="11929" y="21914"/>
                    <a:pt x="0" y="21915"/>
                  </a:cubicBezTo>
                </a:path>
                <a:path w="21600" h="21915" stroke="0" extrusionOk="0">
                  <a:moveTo>
                    <a:pt x="21597" y="0"/>
                  </a:moveTo>
                  <a:cubicBezTo>
                    <a:pt x="21599" y="104"/>
                    <a:pt x="21600" y="209"/>
                    <a:pt x="21600" y="315"/>
                  </a:cubicBezTo>
                  <a:cubicBezTo>
                    <a:pt x="21600" y="12244"/>
                    <a:pt x="11929" y="21914"/>
                    <a:pt x="0" y="21915"/>
                  </a:cubicBezTo>
                  <a:lnTo>
                    <a:pt x="0" y="315"/>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0706" name="Arc 34"/>
            <p:cNvSpPr>
              <a:spLocks/>
            </p:cNvSpPr>
            <p:nvPr/>
          </p:nvSpPr>
          <p:spPr bwMode="auto">
            <a:xfrm>
              <a:off x="2852" y="1542"/>
              <a:ext cx="404" cy="18"/>
            </a:xfrm>
            <a:custGeom>
              <a:avLst/>
              <a:gdLst>
                <a:gd name="G0" fmla="+- 0 0 0"/>
                <a:gd name="G1" fmla="+- 1232 0 0"/>
                <a:gd name="G2" fmla="+- 21600 0 0"/>
                <a:gd name="T0" fmla="*/ 21565 w 21600"/>
                <a:gd name="T1" fmla="*/ 0 h 22832"/>
                <a:gd name="T2" fmla="*/ 0 w 21600"/>
                <a:gd name="T3" fmla="*/ 22832 h 22832"/>
                <a:gd name="T4" fmla="*/ 0 w 21600"/>
                <a:gd name="T5" fmla="*/ 1232 h 22832"/>
              </a:gdLst>
              <a:ahLst/>
              <a:cxnLst>
                <a:cxn ang="0">
                  <a:pos x="T0" y="T1"/>
                </a:cxn>
                <a:cxn ang="0">
                  <a:pos x="T2" y="T3"/>
                </a:cxn>
                <a:cxn ang="0">
                  <a:pos x="T4" y="T5"/>
                </a:cxn>
              </a:cxnLst>
              <a:rect l="0" t="0" r="r" b="b"/>
              <a:pathLst>
                <a:path w="21600" h="22832" fill="none" extrusionOk="0">
                  <a:moveTo>
                    <a:pt x="21564" y="0"/>
                  </a:moveTo>
                  <a:cubicBezTo>
                    <a:pt x="21588" y="410"/>
                    <a:pt x="21600" y="821"/>
                    <a:pt x="21600" y="1232"/>
                  </a:cubicBezTo>
                  <a:cubicBezTo>
                    <a:pt x="21600" y="13161"/>
                    <a:pt x="11929" y="22831"/>
                    <a:pt x="0" y="22832"/>
                  </a:cubicBezTo>
                </a:path>
                <a:path w="21600" h="22832" stroke="0" extrusionOk="0">
                  <a:moveTo>
                    <a:pt x="21564" y="0"/>
                  </a:moveTo>
                  <a:cubicBezTo>
                    <a:pt x="21588" y="410"/>
                    <a:pt x="21600" y="821"/>
                    <a:pt x="21600" y="1232"/>
                  </a:cubicBezTo>
                  <a:cubicBezTo>
                    <a:pt x="21600" y="13161"/>
                    <a:pt x="11929" y="22831"/>
                    <a:pt x="0" y="22832"/>
                  </a:cubicBezTo>
                  <a:lnTo>
                    <a:pt x="0" y="1232"/>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grpSp>
      <p:sp>
        <p:nvSpPr>
          <p:cNvPr id="540707" name="Rectangle 35"/>
          <p:cNvSpPr>
            <a:spLocks noChangeArrowheads="1"/>
          </p:cNvSpPr>
          <p:nvPr/>
        </p:nvSpPr>
        <p:spPr bwMode="auto">
          <a:xfrm>
            <a:off x="4495800" y="1485900"/>
            <a:ext cx="682625" cy="396875"/>
          </a:xfrm>
          <a:prstGeom prst="rect">
            <a:avLst/>
          </a:prstGeom>
          <a:noFill/>
          <a:ln w="12700">
            <a:noFill/>
            <a:miter lim="800000"/>
            <a:headEnd/>
            <a:tailEnd/>
          </a:ln>
          <a:effectLst/>
        </p:spPr>
        <p:txBody>
          <a:bodyPr wrap="none" lIns="90483" tIns="46035" rIns="90483" bIns="46035">
            <a:spAutoFit/>
          </a:bodyPr>
          <a:lstStyle/>
          <a:p>
            <a:pPr algn="ctr" defTabSz="901700"/>
            <a:r>
              <a:rPr lang="en-US" sz="1000">
                <a:solidFill>
                  <a:prstClr val="black"/>
                </a:solidFill>
              </a:rPr>
              <a:t>Annual</a:t>
            </a:r>
          </a:p>
          <a:p>
            <a:pPr algn="ctr" defTabSz="901700"/>
            <a:r>
              <a:rPr lang="en-US" sz="1000">
                <a:solidFill>
                  <a:prstClr val="black"/>
                </a:solidFill>
              </a:rPr>
              <a:t>Funding</a:t>
            </a:r>
            <a:endParaRPr lang="en-US" sz="1000" i="1">
              <a:solidFill>
                <a:prstClr val="black"/>
              </a:solidFill>
            </a:endParaRPr>
          </a:p>
        </p:txBody>
      </p:sp>
      <p:sp>
        <p:nvSpPr>
          <p:cNvPr id="540708" name="Rectangle 36"/>
          <p:cNvSpPr>
            <a:spLocks noChangeArrowheads="1"/>
          </p:cNvSpPr>
          <p:nvPr/>
        </p:nvSpPr>
        <p:spPr bwMode="auto">
          <a:xfrm>
            <a:off x="3884613" y="2324100"/>
            <a:ext cx="890587" cy="396875"/>
          </a:xfrm>
          <a:prstGeom prst="rect">
            <a:avLst/>
          </a:prstGeom>
          <a:noFill/>
          <a:ln w="12700">
            <a:noFill/>
            <a:miter lim="800000"/>
            <a:headEnd/>
            <a:tailEnd/>
          </a:ln>
          <a:effectLst/>
        </p:spPr>
        <p:txBody>
          <a:bodyPr wrap="none" lIns="90483" tIns="46035" rIns="90483" bIns="46035">
            <a:spAutoFit/>
          </a:bodyPr>
          <a:lstStyle/>
          <a:p>
            <a:pPr algn="ctr" defTabSz="901700"/>
            <a:r>
              <a:rPr lang="en-US" sz="1000">
                <a:solidFill>
                  <a:prstClr val="black"/>
                </a:solidFill>
              </a:rPr>
              <a:t>Incremental</a:t>
            </a:r>
          </a:p>
          <a:p>
            <a:pPr algn="ctr" defTabSz="901700"/>
            <a:r>
              <a:rPr lang="en-US" sz="1000">
                <a:solidFill>
                  <a:prstClr val="black"/>
                </a:solidFill>
              </a:rPr>
              <a:t>Funding</a:t>
            </a:r>
          </a:p>
        </p:txBody>
      </p:sp>
      <p:sp>
        <p:nvSpPr>
          <p:cNvPr id="540709" name="Rectangle 37"/>
          <p:cNvSpPr>
            <a:spLocks noChangeArrowheads="1"/>
          </p:cNvSpPr>
          <p:nvPr/>
        </p:nvSpPr>
        <p:spPr bwMode="auto">
          <a:xfrm>
            <a:off x="5829300" y="2019300"/>
            <a:ext cx="2035805" cy="246857"/>
          </a:xfrm>
          <a:prstGeom prst="rect">
            <a:avLst/>
          </a:prstGeom>
          <a:noFill/>
          <a:ln w="12700">
            <a:noFill/>
            <a:miter lim="800000"/>
            <a:headEnd/>
            <a:tailEnd/>
          </a:ln>
          <a:effectLst/>
        </p:spPr>
        <p:txBody>
          <a:bodyPr wrap="none" lIns="90483" tIns="46035" rIns="90483" bIns="46035">
            <a:spAutoFit/>
          </a:bodyPr>
          <a:lstStyle/>
          <a:p>
            <a:pPr defTabSz="901700"/>
            <a:r>
              <a:rPr lang="en-US" sz="1000" dirty="0" smtClean="0">
                <a:solidFill>
                  <a:prstClr val="black"/>
                </a:solidFill>
              </a:rPr>
              <a:t>BES    CP   FOL   PBD    PDM   </a:t>
            </a:r>
            <a:endParaRPr lang="en-US" sz="1000" dirty="0">
              <a:solidFill>
                <a:prstClr val="black"/>
              </a:solidFill>
            </a:endParaRPr>
          </a:p>
        </p:txBody>
      </p:sp>
      <p:sp>
        <p:nvSpPr>
          <p:cNvPr id="540710" name="Rectangle 38"/>
          <p:cNvSpPr>
            <a:spLocks noChangeArrowheads="1"/>
          </p:cNvSpPr>
          <p:nvPr/>
        </p:nvSpPr>
        <p:spPr bwMode="auto">
          <a:xfrm>
            <a:off x="4178300" y="1778000"/>
            <a:ext cx="1092200" cy="581025"/>
          </a:xfrm>
          <a:prstGeom prst="rect">
            <a:avLst/>
          </a:prstGeom>
          <a:noFill/>
          <a:ln w="12700">
            <a:noFill/>
            <a:miter lim="800000"/>
            <a:headEnd/>
            <a:tailEnd/>
          </a:ln>
          <a:effectLst/>
        </p:spPr>
        <p:txBody>
          <a:bodyPr lIns="90483" tIns="46035" rIns="90483" bIns="46035">
            <a:spAutoFit/>
          </a:bodyPr>
          <a:lstStyle/>
          <a:p>
            <a:pPr defTabSz="901700"/>
            <a:r>
              <a:rPr lang="en-US" sz="1600">
                <a:solidFill>
                  <a:srgbClr val="0000FF"/>
                </a:solidFill>
              </a:rPr>
              <a:t>Funding </a:t>
            </a:r>
          </a:p>
          <a:p>
            <a:pPr defTabSz="901700"/>
            <a:r>
              <a:rPr lang="en-US" sz="1600">
                <a:solidFill>
                  <a:srgbClr val="0000FF"/>
                </a:solidFill>
              </a:rPr>
              <a:t>Policies </a:t>
            </a:r>
          </a:p>
        </p:txBody>
      </p:sp>
      <p:sp>
        <p:nvSpPr>
          <p:cNvPr id="540711" name="Rectangle 39"/>
          <p:cNvSpPr>
            <a:spLocks noChangeArrowheads="1"/>
          </p:cNvSpPr>
          <p:nvPr/>
        </p:nvSpPr>
        <p:spPr bwMode="auto">
          <a:xfrm>
            <a:off x="5229225" y="1171575"/>
            <a:ext cx="3532188" cy="482600"/>
          </a:xfrm>
          <a:prstGeom prst="rect">
            <a:avLst/>
          </a:prstGeom>
          <a:noFill/>
          <a:ln w="12700">
            <a:noFill/>
            <a:miter lim="800000"/>
            <a:headEnd/>
            <a:tailEnd/>
          </a:ln>
          <a:effectLst/>
        </p:spPr>
        <p:txBody>
          <a:bodyPr wrap="none" lIns="90483" tIns="46035" rIns="90483" bIns="46035">
            <a:spAutoFit/>
          </a:bodyPr>
          <a:lstStyle/>
          <a:p>
            <a:pPr defTabSz="901700">
              <a:lnSpc>
                <a:spcPct val="80000"/>
              </a:lnSpc>
            </a:pPr>
            <a:r>
              <a:rPr lang="en-US" sz="1600" dirty="0">
                <a:solidFill>
                  <a:srgbClr val="0000FF"/>
                </a:solidFill>
              </a:rPr>
              <a:t>Planning, Programming,</a:t>
            </a:r>
          </a:p>
          <a:p>
            <a:pPr defTabSz="901700">
              <a:lnSpc>
                <a:spcPct val="80000"/>
              </a:lnSpc>
            </a:pPr>
            <a:r>
              <a:rPr lang="en-US" sz="1600" dirty="0">
                <a:solidFill>
                  <a:srgbClr val="0000FF"/>
                </a:solidFill>
              </a:rPr>
              <a:t>Budgeting, and Execution Process</a:t>
            </a:r>
          </a:p>
        </p:txBody>
      </p:sp>
      <p:sp>
        <p:nvSpPr>
          <p:cNvPr id="540712" name="Line 40"/>
          <p:cNvSpPr>
            <a:spLocks noChangeShapeType="1"/>
          </p:cNvSpPr>
          <p:nvPr/>
        </p:nvSpPr>
        <p:spPr bwMode="auto">
          <a:xfrm>
            <a:off x="7696200" y="1333500"/>
            <a:ext cx="990600" cy="0"/>
          </a:xfrm>
          <a:prstGeom prst="line">
            <a:avLst/>
          </a:prstGeom>
          <a:noFill/>
          <a:ln w="50800">
            <a:solidFill>
              <a:schemeClr val="tx1"/>
            </a:solidFill>
            <a:round/>
            <a:headEnd/>
            <a:tailEnd type="triangle" w="med" len="med"/>
          </a:ln>
          <a:effectLst/>
        </p:spPr>
        <p:txBody>
          <a:bodyPr wrap="none" anchor="ctr"/>
          <a:lstStyle/>
          <a:p>
            <a:endParaRPr lang="en-US" b="0">
              <a:solidFill>
                <a:prstClr val="black"/>
              </a:solidFill>
            </a:endParaRPr>
          </a:p>
        </p:txBody>
      </p:sp>
      <p:sp>
        <p:nvSpPr>
          <p:cNvPr id="540713" name="Rectangle 41"/>
          <p:cNvSpPr>
            <a:spLocks noChangeArrowheads="1"/>
          </p:cNvSpPr>
          <p:nvPr/>
        </p:nvSpPr>
        <p:spPr bwMode="auto">
          <a:xfrm>
            <a:off x="7315200" y="3467100"/>
            <a:ext cx="1136650" cy="517525"/>
          </a:xfrm>
          <a:prstGeom prst="rect">
            <a:avLst/>
          </a:prstGeom>
          <a:noFill/>
          <a:ln w="12700">
            <a:noFill/>
            <a:miter lim="800000"/>
            <a:headEnd/>
            <a:tailEnd/>
          </a:ln>
          <a:effectLst/>
        </p:spPr>
        <p:txBody>
          <a:bodyPr wrap="none" lIns="90483" tIns="46035" rIns="90483" bIns="46035">
            <a:spAutoFit/>
          </a:bodyPr>
          <a:lstStyle/>
          <a:p>
            <a:pPr algn="ctr" defTabSz="901700"/>
            <a:r>
              <a:rPr lang="en-US" sz="1400">
                <a:solidFill>
                  <a:prstClr val="black"/>
                </a:solidFill>
              </a:rPr>
              <a:t>President’s</a:t>
            </a:r>
          </a:p>
          <a:p>
            <a:pPr algn="ctr" defTabSz="901700"/>
            <a:r>
              <a:rPr lang="en-US" sz="1400">
                <a:solidFill>
                  <a:prstClr val="black"/>
                </a:solidFill>
              </a:rPr>
              <a:t>Budget</a:t>
            </a:r>
          </a:p>
        </p:txBody>
      </p:sp>
      <p:sp>
        <p:nvSpPr>
          <p:cNvPr id="540714" name="Rectangle 42"/>
          <p:cNvSpPr>
            <a:spLocks noChangeArrowheads="1"/>
          </p:cNvSpPr>
          <p:nvPr/>
        </p:nvSpPr>
        <p:spPr bwMode="auto">
          <a:xfrm>
            <a:off x="3314700" y="5664200"/>
            <a:ext cx="2578100" cy="254552"/>
          </a:xfrm>
          <a:prstGeom prst="rect">
            <a:avLst/>
          </a:prstGeom>
          <a:noFill/>
          <a:ln w="12700">
            <a:noFill/>
            <a:miter lim="800000"/>
            <a:headEnd/>
            <a:tailEnd/>
          </a:ln>
          <a:effectLst/>
        </p:spPr>
        <p:txBody>
          <a:bodyPr wrap="square" lIns="90483" tIns="46035" rIns="90483" bIns="46035">
            <a:spAutoFit/>
          </a:bodyPr>
          <a:lstStyle/>
          <a:p>
            <a:pPr defTabSz="902303">
              <a:spcBef>
                <a:spcPct val="10000"/>
              </a:spcBef>
            </a:pPr>
            <a:r>
              <a:rPr lang="en-US" sz="1050" dirty="0" smtClean="0">
                <a:solidFill>
                  <a:srgbClr val="9900FF"/>
                </a:solidFill>
              </a:rPr>
              <a:t>Budget Authority    Reprogramming</a:t>
            </a:r>
            <a:endParaRPr lang="en-US" sz="1050" dirty="0">
              <a:solidFill>
                <a:srgbClr val="9900FF"/>
              </a:solidFill>
            </a:endParaRPr>
          </a:p>
        </p:txBody>
      </p:sp>
      <p:sp>
        <p:nvSpPr>
          <p:cNvPr id="540715" name="Rectangle 43"/>
          <p:cNvSpPr>
            <a:spLocks noChangeArrowheads="1"/>
          </p:cNvSpPr>
          <p:nvPr/>
        </p:nvSpPr>
        <p:spPr bwMode="auto">
          <a:xfrm>
            <a:off x="2946400" y="5854700"/>
            <a:ext cx="3619500" cy="254552"/>
          </a:xfrm>
          <a:prstGeom prst="rect">
            <a:avLst/>
          </a:prstGeom>
          <a:noFill/>
          <a:ln w="12700">
            <a:noFill/>
            <a:miter lim="800000"/>
            <a:headEnd/>
            <a:tailEnd/>
          </a:ln>
          <a:effectLst/>
        </p:spPr>
        <p:txBody>
          <a:bodyPr wrap="square" lIns="90483" tIns="46035" rIns="90483" bIns="46035">
            <a:spAutoFit/>
          </a:bodyPr>
          <a:lstStyle/>
          <a:p>
            <a:pPr defTabSz="902303"/>
            <a:r>
              <a:rPr lang="en-US" sz="1050" dirty="0" smtClean="0">
                <a:solidFill>
                  <a:srgbClr val="9900FF"/>
                </a:solidFill>
              </a:rPr>
              <a:t>Commitment     Obligation    Expenditure        Outlay</a:t>
            </a:r>
            <a:endParaRPr lang="en-US" sz="1050" dirty="0">
              <a:solidFill>
                <a:srgbClr val="9900FF"/>
              </a:solidFill>
            </a:endParaRPr>
          </a:p>
        </p:txBody>
      </p:sp>
      <p:grpSp>
        <p:nvGrpSpPr>
          <p:cNvPr id="4" name="Group 44"/>
          <p:cNvGrpSpPr>
            <a:grpSpLocks/>
          </p:cNvGrpSpPr>
          <p:nvPr/>
        </p:nvGrpSpPr>
        <p:grpSpPr bwMode="auto">
          <a:xfrm>
            <a:off x="2819400" y="6096000"/>
            <a:ext cx="3690938" cy="676275"/>
            <a:chOff x="1856" y="3787"/>
            <a:chExt cx="2325" cy="426"/>
          </a:xfrm>
        </p:grpSpPr>
        <p:sp>
          <p:nvSpPr>
            <p:cNvPr id="540717" name="Rectangle 45"/>
            <p:cNvSpPr>
              <a:spLocks noChangeArrowheads="1"/>
            </p:cNvSpPr>
            <p:nvPr/>
          </p:nvSpPr>
          <p:spPr bwMode="auto">
            <a:xfrm>
              <a:off x="2567" y="3787"/>
              <a:ext cx="1031" cy="426"/>
            </a:xfrm>
            <a:prstGeom prst="rect">
              <a:avLst/>
            </a:prstGeom>
            <a:noFill/>
            <a:ln w="12700">
              <a:noFill/>
              <a:miter lim="800000"/>
              <a:headEnd/>
              <a:tailEnd/>
            </a:ln>
            <a:effectLst/>
          </p:spPr>
          <p:txBody>
            <a:bodyPr wrap="none" lIns="90483" tIns="46035" rIns="90483" bIns="46035">
              <a:spAutoFit/>
            </a:bodyPr>
            <a:lstStyle/>
            <a:p>
              <a:pPr algn="ctr" defTabSz="901700">
                <a:lnSpc>
                  <a:spcPct val="80000"/>
                </a:lnSpc>
              </a:pPr>
              <a:r>
                <a:rPr lang="en-US" sz="2400">
                  <a:solidFill>
                    <a:srgbClr val="0000FF"/>
                  </a:solidFill>
                </a:rPr>
                <a:t>Budget</a:t>
              </a:r>
            </a:p>
            <a:p>
              <a:pPr algn="ctr" defTabSz="901700">
                <a:lnSpc>
                  <a:spcPct val="80000"/>
                </a:lnSpc>
              </a:pPr>
              <a:r>
                <a:rPr lang="en-US" sz="2400">
                  <a:solidFill>
                    <a:srgbClr val="0000FF"/>
                  </a:solidFill>
                </a:rPr>
                <a:t>Execution</a:t>
              </a:r>
              <a:endParaRPr lang="en-US" sz="2400">
                <a:solidFill>
                  <a:srgbClr val="FC0128"/>
                </a:solidFill>
              </a:endParaRPr>
            </a:p>
          </p:txBody>
        </p:sp>
        <p:sp>
          <p:nvSpPr>
            <p:cNvPr id="540718" name="Line 46"/>
            <p:cNvSpPr>
              <a:spLocks noChangeShapeType="1"/>
            </p:cNvSpPr>
            <p:nvPr/>
          </p:nvSpPr>
          <p:spPr bwMode="auto">
            <a:xfrm flipH="1">
              <a:off x="1856" y="3989"/>
              <a:ext cx="898" cy="0"/>
            </a:xfrm>
            <a:prstGeom prst="line">
              <a:avLst/>
            </a:prstGeom>
            <a:noFill/>
            <a:ln w="50800">
              <a:solidFill>
                <a:schemeClr val="tx1"/>
              </a:solidFill>
              <a:round/>
              <a:headEnd/>
              <a:tailEnd type="triangle" w="med" len="med"/>
            </a:ln>
            <a:effectLst/>
          </p:spPr>
          <p:txBody>
            <a:bodyPr wrap="none" lIns="90483" tIns="46035" rIns="90483" bIns="46035">
              <a:spAutoFit/>
            </a:bodyPr>
            <a:lstStyle/>
            <a:p>
              <a:endParaRPr lang="en-US" b="0">
                <a:solidFill>
                  <a:prstClr val="black"/>
                </a:solidFill>
              </a:endParaRPr>
            </a:p>
          </p:txBody>
        </p:sp>
        <p:sp>
          <p:nvSpPr>
            <p:cNvPr id="540719" name="Line 47"/>
            <p:cNvSpPr>
              <a:spLocks noChangeShapeType="1"/>
            </p:cNvSpPr>
            <p:nvPr/>
          </p:nvSpPr>
          <p:spPr bwMode="auto">
            <a:xfrm>
              <a:off x="3453" y="3989"/>
              <a:ext cx="728" cy="0"/>
            </a:xfrm>
            <a:prstGeom prst="line">
              <a:avLst/>
            </a:prstGeom>
            <a:noFill/>
            <a:ln w="50800">
              <a:solidFill>
                <a:schemeClr val="tx1"/>
              </a:solidFill>
              <a:round/>
              <a:headEnd/>
              <a:tailEnd type="triangle" w="med" len="med"/>
            </a:ln>
            <a:effectLst/>
          </p:spPr>
          <p:txBody>
            <a:bodyPr wrap="none" lIns="90483" tIns="46035" rIns="90483" bIns="46035">
              <a:spAutoFit/>
            </a:bodyPr>
            <a:lstStyle/>
            <a:p>
              <a:endParaRPr lang="en-US" b="0">
                <a:solidFill>
                  <a:prstClr val="black"/>
                </a:solidFill>
              </a:endParaRPr>
            </a:p>
          </p:txBody>
        </p:sp>
      </p:grpSp>
      <p:grpSp>
        <p:nvGrpSpPr>
          <p:cNvPr id="5" name="Group 48"/>
          <p:cNvGrpSpPr>
            <a:grpSpLocks/>
          </p:cNvGrpSpPr>
          <p:nvPr/>
        </p:nvGrpSpPr>
        <p:grpSpPr bwMode="auto">
          <a:xfrm>
            <a:off x="4052888" y="3092450"/>
            <a:ext cx="796925" cy="830263"/>
            <a:chOff x="2553" y="1780"/>
            <a:chExt cx="502" cy="523"/>
          </a:xfrm>
        </p:grpSpPr>
        <p:sp>
          <p:nvSpPr>
            <p:cNvPr id="540721" name="Line 49"/>
            <p:cNvSpPr>
              <a:spLocks noChangeShapeType="1"/>
            </p:cNvSpPr>
            <p:nvPr/>
          </p:nvSpPr>
          <p:spPr bwMode="auto">
            <a:xfrm flipV="1">
              <a:off x="3047" y="1780"/>
              <a:ext cx="0" cy="151"/>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0722" name="Line 50"/>
            <p:cNvSpPr>
              <a:spLocks noChangeShapeType="1"/>
            </p:cNvSpPr>
            <p:nvPr/>
          </p:nvSpPr>
          <p:spPr bwMode="auto">
            <a:xfrm flipH="1">
              <a:off x="2553" y="1796"/>
              <a:ext cx="502" cy="253"/>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0723" name="Line 51"/>
            <p:cNvSpPr>
              <a:spLocks noChangeShapeType="1"/>
            </p:cNvSpPr>
            <p:nvPr/>
          </p:nvSpPr>
          <p:spPr bwMode="auto">
            <a:xfrm>
              <a:off x="2569" y="2065"/>
              <a:ext cx="470" cy="238"/>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0724" name="Line 52"/>
            <p:cNvSpPr>
              <a:spLocks noChangeShapeType="1"/>
            </p:cNvSpPr>
            <p:nvPr/>
          </p:nvSpPr>
          <p:spPr bwMode="auto">
            <a:xfrm>
              <a:off x="3047" y="2149"/>
              <a:ext cx="0" cy="154"/>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grpSp>
      <p:sp>
        <p:nvSpPr>
          <p:cNvPr id="540725" name="Line 53"/>
          <p:cNvSpPr>
            <a:spLocks noChangeShapeType="1"/>
          </p:cNvSpPr>
          <p:nvPr/>
        </p:nvSpPr>
        <p:spPr bwMode="auto">
          <a:xfrm flipH="1" flipV="1">
            <a:off x="4824413" y="3311525"/>
            <a:ext cx="2262187" cy="3175"/>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0726" name="Line 54"/>
          <p:cNvSpPr>
            <a:spLocks noChangeShapeType="1"/>
          </p:cNvSpPr>
          <p:nvPr/>
        </p:nvSpPr>
        <p:spPr bwMode="auto">
          <a:xfrm flipH="1">
            <a:off x="4824413" y="3679825"/>
            <a:ext cx="2262187" cy="0"/>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0727" name="Rectangle 55"/>
          <p:cNvSpPr>
            <a:spLocks noChangeArrowheads="1"/>
          </p:cNvSpPr>
          <p:nvPr/>
        </p:nvSpPr>
        <p:spPr bwMode="auto">
          <a:xfrm>
            <a:off x="4856163" y="2784475"/>
            <a:ext cx="1590675" cy="482600"/>
          </a:xfrm>
          <a:prstGeom prst="rect">
            <a:avLst/>
          </a:prstGeom>
          <a:noFill/>
          <a:ln w="12700">
            <a:noFill/>
            <a:miter lim="800000"/>
            <a:headEnd/>
            <a:tailEnd/>
          </a:ln>
          <a:effectLst/>
        </p:spPr>
        <p:txBody>
          <a:bodyPr wrap="none" lIns="90483" tIns="46035" rIns="90483" bIns="46035">
            <a:spAutoFit/>
          </a:bodyPr>
          <a:lstStyle/>
          <a:p>
            <a:pPr defTabSz="901700">
              <a:lnSpc>
                <a:spcPct val="80000"/>
              </a:lnSpc>
            </a:pPr>
            <a:r>
              <a:rPr lang="en-US" sz="1600">
                <a:solidFill>
                  <a:srgbClr val="0000FF"/>
                </a:solidFill>
              </a:rPr>
              <a:t>Congressional</a:t>
            </a:r>
          </a:p>
          <a:p>
            <a:pPr defTabSz="901700">
              <a:lnSpc>
                <a:spcPct val="80000"/>
              </a:lnSpc>
            </a:pPr>
            <a:r>
              <a:rPr lang="en-US" sz="1600">
                <a:solidFill>
                  <a:srgbClr val="0000FF"/>
                </a:solidFill>
              </a:rPr>
              <a:t>   Enactment</a:t>
            </a:r>
          </a:p>
        </p:txBody>
      </p:sp>
      <p:sp>
        <p:nvSpPr>
          <p:cNvPr id="540728" name="Line 56"/>
          <p:cNvSpPr>
            <a:spLocks noChangeShapeType="1"/>
          </p:cNvSpPr>
          <p:nvPr/>
        </p:nvSpPr>
        <p:spPr bwMode="auto">
          <a:xfrm flipH="1">
            <a:off x="3113088" y="3048000"/>
            <a:ext cx="1712912" cy="0"/>
          </a:xfrm>
          <a:prstGeom prst="line">
            <a:avLst/>
          </a:prstGeom>
          <a:noFill/>
          <a:ln w="50800">
            <a:solidFill>
              <a:schemeClr val="tx1"/>
            </a:solidFill>
            <a:round/>
            <a:headEnd/>
            <a:tailEnd type="triangle" w="med" len="med"/>
          </a:ln>
          <a:effectLst/>
        </p:spPr>
        <p:txBody>
          <a:bodyPr wrap="none" anchor="ctr"/>
          <a:lstStyle/>
          <a:p>
            <a:endParaRPr lang="en-US" b="0">
              <a:solidFill>
                <a:prstClr val="black"/>
              </a:solidFill>
            </a:endParaRPr>
          </a:p>
        </p:txBody>
      </p:sp>
      <p:sp>
        <p:nvSpPr>
          <p:cNvPr id="540729" name="Line 57"/>
          <p:cNvSpPr>
            <a:spLocks noChangeShapeType="1"/>
          </p:cNvSpPr>
          <p:nvPr/>
        </p:nvSpPr>
        <p:spPr bwMode="auto">
          <a:xfrm>
            <a:off x="6477000" y="3009900"/>
            <a:ext cx="533400" cy="0"/>
          </a:xfrm>
          <a:prstGeom prst="line">
            <a:avLst/>
          </a:prstGeom>
          <a:noFill/>
          <a:ln w="50800">
            <a:solidFill>
              <a:schemeClr val="tx1"/>
            </a:solidFill>
            <a:round/>
            <a:headEnd/>
            <a:tailEnd type="triangle" w="med" len="med"/>
          </a:ln>
          <a:effectLst/>
        </p:spPr>
        <p:txBody>
          <a:bodyPr wrap="none" anchor="ctr"/>
          <a:lstStyle/>
          <a:p>
            <a:endParaRPr lang="en-US" b="0">
              <a:solidFill>
                <a:prstClr val="black"/>
              </a:solidFill>
            </a:endParaRPr>
          </a:p>
        </p:txBody>
      </p:sp>
      <p:sp>
        <p:nvSpPr>
          <p:cNvPr id="540730" name="Rectangle 58"/>
          <p:cNvSpPr>
            <a:spLocks noChangeArrowheads="1"/>
          </p:cNvSpPr>
          <p:nvPr/>
        </p:nvSpPr>
        <p:spPr bwMode="auto">
          <a:xfrm>
            <a:off x="6705600" y="5448300"/>
            <a:ext cx="1830388" cy="1004888"/>
          </a:xfrm>
          <a:prstGeom prst="rect">
            <a:avLst/>
          </a:prstGeom>
          <a:noFill/>
          <a:ln w="12700">
            <a:noFill/>
            <a:miter lim="800000"/>
            <a:headEnd/>
            <a:tailEnd/>
          </a:ln>
          <a:effectLst/>
        </p:spPr>
        <p:txBody>
          <a:bodyPr lIns="90483" tIns="46035" rIns="90483" bIns="46035">
            <a:spAutoFit/>
          </a:bodyPr>
          <a:lstStyle/>
          <a:p>
            <a:pPr defTabSz="901700"/>
            <a:r>
              <a:rPr lang="en-US" sz="1200">
                <a:solidFill>
                  <a:prstClr val="black"/>
                </a:solidFill>
              </a:rPr>
              <a:t>Force Structure</a:t>
            </a:r>
          </a:p>
          <a:p>
            <a:pPr defTabSz="901700"/>
            <a:r>
              <a:rPr lang="en-US" sz="1200">
                <a:solidFill>
                  <a:prstClr val="black"/>
                </a:solidFill>
              </a:rPr>
              <a:t>Modernization</a:t>
            </a:r>
          </a:p>
          <a:p>
            <a:pPr defTabSz="901700"/>
            <a:r>
              <a:rPr lang="en-US" sz="1200">
                <a:solidFill>
                  <a:prstClr val="black"/>
                </a:solidFill>
              </a:rPr>
              <a:t>Operational Capability</a:t>
            </a:r>
          </a:p>
          <a:p>
            <a:pPr defTabSz="901700"/>
            <a:r>
              <a:rPr lang="en-US" sz="1200">
                <a:solidFill>
                  <a:prstClr val="black"/>
                </a:solidFill>
              </a:rPr>
              <a:t>Readiness</a:t>
            </a:r>
          </a:p>
          <a:p>
            <a:pPr defTabSz="901700"/>
            <a:r>
              <a:rPr lang="en-US" sz="1200">
                <a:solidFill>
                  <a:prstClr val="black"/>
                </a:solidFill>
              </a:rPr>
              <a:t>Sustainability</a:t>
            </a:r>
          </a:p>
        </p:txBody>
      </p:sp>
      <p:pic>
        <p:nvPicPr>
          <p:cNvPr id="540731" name="Picture 59"/>
          <p:cNvPicPr>
            <a:picLocks noChangeArrowheads="1"/>
          </p:cNvPicPr>
          <p:nvPr/>
        </p:nvPicPr>
        <p:blipFill>
          <a:blip r:embed="rId3" cstate="print"/>
          <a:srcRect/>
          <a:stretch>
            <a:fillRect/>
          </a:stretch>
        </p:blipFill>
        <p:spPr bwMode="auto">
          <a:xfrm>
            <a:off x="6324600" y="4914900"/>
            <a:ext cx="2409825" cy="381000"/>
          </a:xfrm>
          <a:prstGeom prst="rect">
            <a:avLst/>
          </a:prstGeom>
          <a:noFill/>
          <a:ln w="25400">
            <a:noFill/>
            <a:miter lim="800000"/>
            <a:headEnd/>
            <a:tailEnd/>
          </a:ln>
          <a:effectLst/>
        </p:spPr>
      </p:pic>
      <p:grpSp>
        <p:nvGrpSpPr>
          <p:cNvPr id="6" name="Group 60"/>
          <p:cNvGrpSpPr>
            <a:grpSpLocks/>
          </p:cNvGrpSpPr>
          <p:nvPr/>
        </p:nvGrpSpPr>
        <p:grpSpPr bwMode="auto">
          <a:xfrm>
            <a:off x="7918450" y="6203950"/>
            <a:ext cx="698500" cy="469900"/>
            <a:chOff x="4988" y="3740"/>
            <a:chExt cx="440" cy="296"/>
          </a:xfrm>
        </p:grpSpPr>
        <p:sp>
          <p:nvSpPr>
            <p:cNvPr id="540733" name="Line 61"/>
            <p:cNvSpPr>
              <a:spLocks noChangeShapeType="1"/>
            </p:cNvSpPr>
            <p:nvPr/>
          </p:nvSpPr>
          <p:spPr bwMode="auto">
            <a:xfrm>
              <a:off x="5182" y="3927"/>
              <a:ext cx="0" cy="0"/>
            </a:xfrm>
            <a:prstGeom prst="line">
              <a:avLst/>
            </a:prstGeom>
            <a:noFill/>
            <a:ln w="25400">
              <a:solidFill>
                <a:srgbClr val="000000"/>
              </a:solidFill>
              <a:round/>
              <a:headEnd/>
              <a:tailEnd/>
            </a:ln>
            <a:effectLst/>
          </p:spPr>
          <p:txBody>
            <a:bodyPr wrap="none" anchor="ctr"/>
            <a:lstStyle/>
            <a:p>
              <a:endParaRPr lang="en-US" b="0">
                <a:solidFill>
                  <a:prstClr val="black"/>
                </a:solidFill>
              </a:endParaRPr>
            </a:p>
          </p:txBody>
        </p:sp>
        <p:sp>
          <p:nvSpPr>
            <p:cNvPr id="540734" name="Line 62"/>
            <p:cNvSpPr>
              <a:spLocks noChangeShapeType="1"/>
            </p:cNvSpPr>
            <p:nvPr/>
          </p:nvSpPr>
          <p:spPr bwMode="auto">
            <a:xfrm>
              <a:off x="5186" y="3927"/>
              <a:ext cx="44"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35" name="Line 63"/>
            <p:cNvSpPr>
              <a:spLocks noChangeShapeType="1"/>
            </p:cNvSpPr>
            <p:nvPr/>
          </p:nvSpPr>
          <p:spPr bwMode="auto">
            <a:xfrm>
              <a:off x="5234" y="3927"/>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36" name="Line 64"/>
            <p:cNvSpPr>
              <a:spLocks noChangeShapeType="1"/>
            </p:cNvSpPr>
            <p:nvPr/>
          </p:nvSpPr>
          <p:spPr bwMode="auto">
            <a:xfrm>
              <a:off x="5238" y="3931"/>
              <a:ext cx="77" cy="9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37" name="Line 65"/>
            <p:cNvSpPr>
              <a:spLocks noChangeShapeType="1"/>
            </p:cNvSpPr>
            <p:nvPr/>
          </p:nvSpPr>
          <p:spPr bwMode="auto">
            <a:xfrm>
              <a:off x="5319" y="4032"/>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38" name="Line 66"/>
            <p:cNvSpPr>
              <a:spLocks noChangeShapeType="1"/>
            </p:cNvSpPr>
            <p:nvPr/>
          </p:nvSpPr>
          <p:spPr bwMode="auto">
            <a:xfrm flipV="1">
              <a:off x="5323" y="4009"/>
              <a:ext cx="24" cy="2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39" name="Line 67"/>
            <p:cNvSpPr>
              <a:spLocks noChangeShapeType="1"/>
            </p:cNvSpPr>
            <p:nvPr/>
          </p:nvSpPr>
          <p:spPr bwMode="auto">
            <a:xfrm>
              <a:off x="5351" y="4013"/>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40" name="Line 68"/>
            <p:cNvSpPr>
              <a:spLocks noChangeShapeType="1"/>
            </p:cNvSpPr>
            <p:nvPr/>
          </p:nvSpPr>
          <p:spPr bwMode="auto">
            <a:xfrm flipV="1">
              <a:off x="5351" y="3910"/>
              <a:ext cx="0" cy="10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41" name="Line 69"/>
            <p:cNvSpPr>
              <a:spLocks noChangeShapeType="1"/>
            </p:cNvSpPr>
            <p:nvPr/>
          </p:nvSpPr>
          <p:spPr bwMode="auto">
            <a:xfrm>
              <a:off x="5351" y="3914"/>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42" name="Line 70"/>
            <p:cNvSpPr>
              <a:spLocks noChangeShapeType="1"/>
            </p:cNvSpPr>
            <p:nvPr/>
          </p:nvSpPr>
          <p:spPr bwMode="auto">
            <a:xfrm flipV="1">
              <a:off x="5355" y="3857"/>
              <a:ext cx="55" cy="61"/>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43" name="Line 71"/>
            <p:cNvSpPr>
              <a:spLocks noChangeShapeType="1"/>
            </p:cNvSpPr>
            <p:nvPr/>
          </p:nvSpPr>
          <p:spPr bwMode="auto">
            <a:xfrm>
              <a:off x="5414" y="3861"/>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44" name="Line 72"/>
            <p:cNvSpPr>
              <a:spLocks noChangeShapeType="1"/>
            </p:cNvSpPr>
            <p:nvPr/>
          </p:nvSpPr>
          <p:spPr bwMode="auto">
            <a:xfrm flipH="1">
              <a:off x="5347" y="3865"/>
              <a:ext cx="71" cy="31"/>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45" name="Line 73"/>
            <p:cNvSpPr>
              <a:spLocks noChangeShapeType="1"/>
            </p:cNvSpPr>
            <p:nvPr/>
          </p:nvSpPr>
          <p:spPr bwMode="auto">
            <a:xfrm>
              <a:off x="5351" y="3900"/>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46" name="Line 74"/>
            <p:cNvSpPr>
              <a:spLocks noChangeShapeType="1"/>
            </p:cNvSpPr>
            <p:nvPr/>
          </p:nvSpPr>
          <p:spPr bwMode="auto">
            <a:xfrm flipV="1">
              <a:off x="5351" y="3878"/>
              <a:ext cx="0" cy="26"/>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47" name="Line 75"/>
            <p:cNvSpPr>
              <a:spLocks noChangeShapeType="1"/>
            </p:cNvSpPr>
            <p:nvPr/>
          </p:nvSpPr>
          <p:spPr bwMode="auto">
            <a:xfrm>
              <a:off x="5351" y="3882"/>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48" name="Line 76"/>
            <p:cNvSpPr>
              <a:spLocks noChangeShapeType="1"/>
            </p:cNvSpPr>
            <p:nvPr/>
          </p:nvSpPr>
          <p:spPr bwMode="auto">
            <a:xfrm flipV="1">
              <a:off x="5355" y="3819"/>
              <a:ext cx="46" cy="6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49" name="Line 77"/>
            <p:cNvSpPr>
              <a:spLocks noChangeShapeType="1"/>
            </p:cNvSpPr>
            <p:nvPr/>
          </p:nvSpPr>
          <p:spPr bwMode="auto">
            <a:xfrm>
              <a:off x="5405" y="3823"/>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50" name="Line 78"/>
            <p:cNvSpPr>
              <a:spLocks noChangeShapeType="1"/>
            </p:cNvSpPr>
            <p:nvPr/>
          </p:nvSpPr>
          <p:spPr bwMode="auto">
            <a:xfrm flipH="1">
              <a:off x="5347" y="3827"/>
              <a:ext cx="62" cy="3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51" name="Line 79"/>
            <p:cNvSpPr>
              <a:spLocks noChangeShapeType="1"/>
            </p:cNvSpPr>
            <p:nvPr/>
          </p:nvSpPr>
          <p:spPr bwMode="auto">
            <a:xfrm>
              <a:off x="5351" y="3861"/>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52" name="Line 80"/>
            <p:cNvSpPr>
              <a:spLocks noChangeShapeType="1"/>
            </p:cNvSpPr>
            <p:nvPr/>
          </p:nvSpPr>
          <p:spPr bwMode="auto">
            <a:xfrm flipV="1">
              <a:off x="5351" y="3813"/>
              <a:ext cx="0" cy="52"/>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53" name="Line 81"/>
            <p:cNvSpPr>
              <a:spLocks noChangeShapeType="1"/>
            </p:cNvSpPr>
            <p:nvPr/>
          </p:nvSpPr>
          <p:spPr bwMode="auto">
            <a:xfrm>
              <a:off x="5351" y="3817"/>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54" name="Line 82"/>
            <p:cNvSpPr>
              <a:spLocks noChangeShapeType="1"/>
            </p:cNvSpPr>
            <p:nvPr/>
          </p:nvSpPr>
          <p:spPr bwMode="auto">
            <a:xfrm flipV="1">
              <a:off x="5355" y="3740"/>
              <a:ext cx="65" cy="81"/>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55" name="Line 83"/>
            <p:cNvSpPr>
              <a:spLocks noChangeShapeType="1"/>
            </p:cNvSpPr>
            <p:nvPr/>
          </p:nvSpPr>
          <p:spPr bwMode="auto">
            <a:xfrm>
              <a:off x="5424" y="3744"/>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56" name="Line 84"/>
            <p:cNvSpPr>
              <a:spLocks noChangeShapeType="1"/>
            </p:cNvSpPr>
            <p:nvPr/>
          </p:nvSpPr>
          <p:spPr bwMode="auto">
            <a:xfrm flipH="1">
              <a:off x="5315" y="3748"/>
              <a:ext cx="113" cy="3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57" name="Line 85"/>
            <p:cNvSpPr>
              <a:spLocks noChangeShapeType="1"/>
            </p:cNvSpPr>
            <p:nvPr/>
          </p:nvSpPr>
          <p:spPr bwMode="auto">
            <a:xfrm>
              <a:off x="5319" y="3789"/>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58" name="Line 86"/>
            <p:cNvSpPr>
              <a:spLocks noChangeShapeType="1"/>
            </p:cNvSpPr>
            <p:nvPr/>
          </p:nvSpPr>
          <p:spPr bwMode="auto">
            <a:xfrm flipH="1">
              <a:off x="5230" y="3789"/>
              <a:ext cx="93"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59" name="Line 87"/>
            <p:cNvSpPr>
              <a:spLocks noChangeShapeType="1"/>
            </p:cNvSpPr>
            <p:nvPr/>
          </p:nvSpPr>
          <p:spPr bwMode="auto">
            <a:xfrm>
              <a:off x="5234" y="3789"/>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60" name="Line 88"/>
            <p:cNvSpPr>
              <a:spLocks noChangeShapeType="1"/>
            </p:cNvSpPr>
            <p:nvPr/>
          </p:nvSpPr>
          <p:spPr bwMode="auto">
            <a:xfrm flipV="1">
              <a:off x="5238" y="3746"/>
              <a:ext cx="34" cy="4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61" name="Line 89"/>
            <p:cNvSpPr>
              <a:spLocks noChangeShapeType="1"/>
            </p:cNvSpPr>
            <p:nvPr/>
          </p:nvSpPr>
          <p:spPr bwMode="auto">
            <a:xfrm>
              <a:off x="5276" y="3750"/>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62" name="Line 90"/>
            <p:cNvSpPr>
              <a:spLocks noChangeShapeType="1"/>
            </p:cNvSpPr>
            <p:nvPr/>
          </p:nvSpPr>
          <p:spPr bwMode="auto">
            <a:xfrm flipH="1">
              <a:off x="5210" y="3754"/>
              <a:ext cx="70" cy="38"/>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63" name="Line 91"/>
            <p:cNvSpPr>
              <a:spLocks noChangeShapeType="1"/>
            </p:cNvSpPr>
            <p:nvPr/>
          </p:nvSpPr>
          <p:spPr bwMode="auto">
            <a:xfrm>
              <a:off x="5214" y="3796"/>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64" name="Line 92"/>
            <p:cNvSpPr>
              <a:spLocks noChangeShapeType="1"/>
            </p:cNvSpPr>
            <p:nvPr/>
          </p:nvSpPr>
          <p:spPr bwMode="auto">
            <a:xfrm flipH="1">
              <a:off x="5178" y="3796"/>
              <a:ext cx="40"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65" name="Line 93"/>
            <p:cNvSpPr>
              <a:spLocks noChangeShapeType="1"/>
            </p:cNvSpPr>
            <p:nvPr/>
          </p:nvSpPr>
          <p:spPr bwMode="auto">
            <a:xfrm>
              <a:off x="5182" y="3796"/>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66" name="Line 94"/>
            <p:cNvSpPr>
              <a:spLocks noChangeShapeType="1"/>
            </p:cNvSpPr>
            <p:nvPr/>
          </p:nvSpPr>
          <p:spPr bwMode="auto">
            <a:xfrm flipV="1">
              <a:off x="5186" y="3746"/>
              <a:ext cx="44" cy="54"/>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67" name="Line 95"/>
            <p:cNvSpPr>
              <a:spLocks noChangeShapeType="1"/>
            </p:cNvSpPr>
            <p:nvPr/>
          </p:nvSpPr>
          <p:spPr bwMode="auto">
            <a:xfrm>
              <a:off x="5234" y="3750"/>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68" name="Line 96"/>
            <p:cNvSpPr>
              <a:spLocks noChangeShapeType="1"/>
            </p:cNvSpPr>
            <p:nvPr/>
          </p:nvSpPr>
          <p:spPr bwMode="auto">
            <a:xfrm flipH="1">
              <a:off x="5147" y="3754"/>
              <a:ext cx="91" cy="38"/>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69" name="Line 97"/>
            <p:cNvSpPr>
              <a:spLocks noChangeShapeType="1"/>
            </p:cNvSpPr>
            <p:nvPr/>
          </p:nvSpPr>
          <p:spPr bwMode="auto">
            <a:xfrm>
              <a:off x="5151" y="3796"/>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70" name="Line 98"/>
            <p:cNvSpPr>
              <a:spLocks noChangeShapeType="1"/>
            </p:cNvSpPr>
            <p:nvPr/>
          </p:nvSpPr>
          <p:spPr bwMode="auto">
            <a:xfrm flipH="1" flipV="1">
              <a:off x="5030" y="3785"/>
              <a:ext cx="125" cy="15"/>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71" name="Line 99"/>
            <p:cNvSpPr>
              <a:spLocks noChangeShapeType="1"/>
            </p:cNvSpPr>
            <p:nvPr/>
          </p:nvSpPr>
          <p:spPr bwMode="auto">
            <a:xfrm>
              <a:off x="5034" y="3789"/>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72" name="Line 100"/>
            <p:cNvSpPr>
              <a:spLocks noChangeShapeType="1"/>
            </p:cNvSpPr>
            <p:nvPr/>
          </p:nvSpPr>
          <p:spPr bwMode="auto">
            <a:xfrm flipH="1">
              <a:off x="4988" y="3793"/>
              <a:ext cx="50" cy="13"/>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73" name="Line 101"/>
            <p:cNvSpPr>
              <a:spLocks noChangeShapeType="1"/>
            </p:cNvSpPr>
            <p:nvPr/>
          </p:nvSpPr>
          <p:spPr bwMode="auto">
            <a:xfrm>
              <a:off x="4992" y="3810"/>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74" name="Line 102"/>
            <p:cNvSpPr>
              <a:spLocks noChangeShapeType="1"/>
            </p:cNvSpPr>
            <p:nvPr/>
          </p:nvSpPr>
          <p:spPr bwMode="auto">
            <a:xfrm>
              <a:off x="4996" y="3814"/>
              <a:ext cx="151" cy="56"/>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75" name="Line 103"/>
            <p:cNvSpPr>
              <a:spLocks noChangeShapeType="1"/>
            </p:cNvSpPr>
            <p:nvPr/>
          </p:nvSpPr>
          <p:spPr bwMode="auto">
            <a:xfrm>
              <a:off x="5151" y="3874"/>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76" name="Line 104"/>
            <p:cNvSpPr>
              <a:spLocks noChangeShapeType="1"/>
            </p:cNvSpPr>
            <p:nvPr/>
          </p:nvSpPr>
          <p:spPr bwMode="auto">
            <a:xfrm>
              <a:off x="5151" y="3878"/>
              <a:ext cx="0"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77" name="Line 105"/>
            <p:cNvSpPr>
              <a:spLocks noChangeShapeType="1"/>
            </p:cNvSpPr>
            <p:nvPr/>
          </p:nvSpPr>
          <p:spPr bwMode="auto">
            <a:xfrm>
              <a:off x="5151" y="3882"/>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78" name="Line 106"/>
            <p:cNvSpPr>
              <a:spLocks noChangeShapeType="1"/>
            </p:cNvSpPr>
            <p:nvPr/>
          </p:nvSpPr>
          <p:spPr bwMode="auto">
            <a:xfrm flipH="1">
              <a:off x="5136" y="3886"/>
              <a:ext cx="19" cy="1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79" name="Line 107"/>
            <p:cNvSpPr>
              <a:spLocks noChangeShapeType="1"/>
            </p:cNvSpPr>
            <p:nvPr/>
          </p:nvSpPr>
          <p:spPr bwMode="auto">
            <a:xfrm>
              <a:off x="5140" y="3907"/>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80" name="Line 108"/>
            <p:cNvSpPr>
              <a:spLocks noChangeShapeType="1"/>
            </p:cNvSpPr>
            <p:nvPr/>
          </p:nvSpPr>
          <p:spPr bwMode="auto">
            <a:xfrm flipH="1">
              <a:off x="5127" y="3911"/>
              <a:ext cx="17" cy="12"/>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81" name="Line 109"/>
            <p:cNvSpPr>
              <a:spLocks noChangeShapeType="1"/>
            </p:cNvSpPr>
            <p:nvPr/>
          </p:nvSpPr>
          <p:spPr bwMode="auto">
            <a:xfrm>
              <a:off x="5131" y="3927"/>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82" name="Line 110"/>
            <p:cNvSpPr>
              <a:spLocks noChangeShapeType="1"/>
            </p:cNvSpPr>
            <p:nvPr/>
          </p:nvSpPr>
          <p:spPr bwMode="auto">
            <a:xfrm flipH="1">
              <a:off x="5052" y="3927"/>
              <a:ext cx="83"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83" name="Line 111"/>
            <p:cNvSpPr>
              <a:spLocks noChangeShapeType="1"/>
            </p:cNvSpPr>
            <p:nvPr/>
          </p:nvSpPr>
          <p:spPr bwMode="auto">
            <a:xfrm>
              <a:off x="5056" y="3927"/>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84" name="Line 112"/>
            <p:cNvSpPr>
              <a:spLocks noChangeShapeType="1"/>
            </p:cNvSpPr>
            <p:nvPr/>
          </p:nvSpPr>
          <p:spPr bwMode="auto">
            <a:xfrm flipH="1">
              <a:off x="5041" y="3931"/>
              <a:ext cx="19" cy="4"/>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85" name="Line 113"/>
            <p:cNvSpPr>
              <a:spLocks noChangeShapeType="1"/>
            </p:cNvSpPr>
            <p:nvPr/>
          </p:nvSpPr>
          <p:spPr bwMode="auto">
            <a:xfrm>
              <a:off x="5045" y="3939"/>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86" name="Line 114"/>
            <p:cNvSpPr>
              <a:spLocks noChangeShapeType="1"/>
            </p:cNvSpPr>
            <p:nvPr/>
          </p:nvSpPr>
          <p:spPr bwMode="auto">
            <a:xfrm>
              <a:off x="5049" y="3943"/>
              <a:ext cx="87" cy="58"/>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87" name="Line 115"/>
            <p:cNvSpPr>
              <a:spLocks noChangeShapeType="1"/>
            </p:cNvSpPr>
            <p:nvPr/>
          </p:nvSpPr>
          <p:spPr bwMode="auto">
            <a:xfrm>
              <a:off x="5140" y="4005"/>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88" name="Line 116"/>
            <p:cNvSpPr>
              <a:spLocks noChangeShapeType="1"/>
            </p:cNvSpPr>
            <p:nvPr/>
          </p:nvSpPr>
          <p:spPr bwMode="auto">
            <a:xfrm flipV="1">
              <a:off x="5144" y="3988"/>
              <a:ext cx="3" cy="21"/>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89" name="Line 117"/>
            <p:cNvSpPr>
              <a:spLocks noChangeShapeType="1"/>
            </p:cNvSpPr>
            <p:nvPr/>
          </p:nvSpPr>
          <p:spPr bwMode="auto">
            <a:xfrm>
              <a:off x="5151" y="3992"/>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90" name="Line 118"/>
            <p:cNvSpPr>
              <a:spLocks noChangeShapeType="1"/>
            </p:cNvSpPr>
            <p:nvPr/>
          </p:nvSpPr>
          <p:spPr bwMode="auto">
            <a:xfrm flipV="1">
              <a:off x="5151" y="3943"/>
              <a:ext cx="0" cy="53"/>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91" name="Line 119"/>
            <p:cNvSpPr>
              <a:spLocks noChangeShapeType="1"/>
            </p:cNvSpPr>
            <p:nvPr/>
          </p:nvSpPr>
          <p:spPr bwMode="auto">
            <a:xfrm>
              <a:off x="5151" y="3947"/>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92" name="Line 120"/>
            <p:cNvSpPr>
              <a:spLocks noChangeShapeType="1"/>
            </p:cNvSpPr>
            <p:nvPr/>
          </p:nvSpPr>
          <p:spPr bwMode="auto">
            <a:xfrm flipV="1">
              <a:off x="5155" y="3923"/>
              <a:ext cx="23" cy="28"/>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93" name="Line 121"/>
            <p:cNvSpPr>
              <a:spLocks noChangeShapeType="1"/>
            </p:cNvSpPr>
            <p:nvPr/>
          </p:nvSpPr>
          <p:spPr bwMode="auto">
            <a:xfrm>
              <a:off x="5182" y="3927"/>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794" name="Line 122"/>
            <p:cNvSpPr>
              <a:spLocks noChangeShapeType="1"/>
            </p:cNvSpPr>
            <p:nvPr/>
          </p:nvSpPr>
          <p:spPr bwMode="auto">
            <a:xfrm>
              <a:off x="5186" y="3927"/>
              <a:ext cx="44"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95" name="Line 123"/>
            <p:cNvSpPr>
              <a:spLocks noChangeShapeType="1"/>
            </p:cNvSpPr>
            <p:nvPr/>
          </p:nvSpPr>
          <p:spPr bwMode="auto">
            <a:xfrm>
              <a:off x="5238" y="3931"/>
              <a:ext cx="77" cy="9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96" name="Line 124"/>
            <p:cNvSpPr>
              <a:spLocks noChangeShapeType="1"/>
            </p:cNvSpPr>
            <p:nvPr/>
          </p:nvSpPr>
          <p:spPr bwMode="auto">
            <a:xfrm flipV="1">
              <a:off x="5323" y="4009"/>
              <a:ext cx="24" cy="2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97" name="Line 125"/>
            <p:cNvSpPr>
              <a:spLocks noChangeShapeType="1"/>
            </p:cNvSpPr>
            <p:nvPr/>
          </p:nvSpPr>
          <p:spPr bwMode="auto">
            <a:xfrm flipV="1">
              <a:off x="5351" y="3910"/>
              <a:ext cx="0" cy="10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98" name="Line 126"/>
            <p:cNvSpPr>
              <a:spLocks noChangeShapeType="1"/>
            </p:cNvSpPr>
            <p:nvPr/>
          </p:nvSpPr>
          <p:spPr bwMode="auto">
            <a:xfrm flipV="1">
              <a:off x="5355" y="3857"/>
              <a:ext cx="55" cy="61"/>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799" name="Line 127"/>
            <p:cNvSpPr>
              <a:spLocks noChangeShapeType="1"/>
            </p:cNvSpPr>
            <p:nvPr/>
          </p:nvSpPr>
          <p:spPr bwMode="auto">
            <a:xfrm flipH="1">
              <a:off x="5347" y="3865"/>
              <a:ext cx="71" cy="31"/>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00" name="Line 128"/>
            <p:cNvSpPr>
              <a:spLocks noChangeShapeType="1"/>
            </p:cNvSpPr>
            <p:nvPr/>
          </p:nvSpPr>
          <p:spPr bwMode="auto">
            <a:xfrm flipV="1">
              <a:off x="5351" y="3878"/>
              <a:ext cx="0" cy="26"/>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01" name="Line 129"/>
            <p:cNvSpPr>
              <a:spLocks noChangeShapeType="1"/>
            </p:cNvSpPr>
            <p:nvPr/>
          </p:nvSpPr>
          <p:spPr bwMode="auto">
            <a:xfrm flipV="1">
              <a:off x="5355" y="3819"/>
              <a:ext cx="46" cy="6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02" name="Line 130"/>
            <p:cNvSpPr>
              <a:spLocks noChangeShapeType="1"/>
            </p:cNvSpPr>
            <p:nvPr/>
          </p:nvSpPr>
          <p:spPr bwMode="auto">
            <a:xfrm flipH="1">
              <a:off x="5347" y="3827"/>
              <a:ext cx="62" cy="3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03" name="Line 131"/>
            <p:cNvSpPr>
              <a:spLocks noChangeShapeType="1"/>
            </p:cNvSpPr>
            <p:nvPr/>
          </p:nvSpPr>
          <p:spPr bwMode="auto">
            <a:xfrm flipV="1">
              <a:off x="5351" y="3813"/>
              <a:ext cx="0" cy="52"/>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04" name="Line 132"/>
            <p:cNvSpPr>
              <a:spLocks noChangeShapeType="1"/>
            </p:cNvSpPr>
            <p:nvPr/>
          </p:nvSpPr>
          <p:spPr bwMode="auto">
            <a:xfrm flipV="1">
              <a:off x="5355" y="3740"/>
              <a:ext cx="65" cy="81"/>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05" name="Line 133"/>
            <p:cNvSpPr>
              <a:spLocks noChangeShapeType="1"/>
            </p:cNvSpPr>
            <p:nvPr/>
          </p:nvSpPr>
          <p:spPr bwMode="auto">
            <a:xfrm flipH="1">
              <a:off x="5315" y="3748"/>
              <a:ext cx="113" cy="3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06" name="Line 134"/>
            <p:cNvSpPr>
              <a:spLocks noChangeShapeType="1"/>
            </p:cNvSpPr>
            <p:nvPr/>
          </p:nvSpPr>
          <p:spPr bwMode="auto">
            <a:xfrm flipH="1">
              <a:off x="5230" y="3789"/>
              <a:ext cx="93"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07" name="Line 135"/>
            <p:cNvSpPr>
              <a:spLocks noChangeShapeType="1"/>
            </p:cNvSpPr>
            <p:nvPr/>
          </p:nvSpPr>
          <p:spPr bwMode="auto">
            <a:xfrm flipV="1">
              <a:off x="5238" y="3746"/>
              <a:ext cx="34" cy="4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08" name="Line 136"/>
            <p:cNvSpPr>
              <a:spLocks noChangeShapeType="1"/>
            </p:cNvSpPr>
            <p:nvPr/>
          </p:nvSpPr>
          <p:spPr bwMode="auto">
            <a:xfrm flipH="1">
              <a:off x="5210" y="3754"/>
              <a:ext cx="70" cy="38"/>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09" name="Line 137"/>
            <p:cNvSpPr>
              <a:spLocks noChangeShapeType="1"/>
            </p:cNvSpPr>
            <p:nvPr/>
          </p:nvSpPr>
          <p:spPr bwMode="auto">
            <a:xfrm flipH="1">
              <a:off x="5178" y="3796"/>
              <a:ext cx="40"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10" name="Line 138"/>
            <p:cNvSpPr>
              <a:spLocks noChangeShapeType="1"/>
            </p:cNvSpPr>
            <p:nvPr/>
          </p:nvSpPr>
          <p:spPr bwMode="auto">
            <a:xfrm flipV="1">
              <a:off x="5186" y="3746"/>
              <a:ext cx="44" cy="54"/>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11" name="Line 139"/>
            <p:cNvSpPr>
              <a:spLocks noChangeShapeType="1"/>
            </p:cNvSpPr>
            <p:nvPr/>
          </p:nvSpPr>
          <p:spPr bwMode="auto">
            <a:xfrm flipH="1">
              <a:off x="5147" y="3754"/>
              <a:ext cx="91" cy="38"/>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12" name="Line 140"/>
            <p:cNvSpPr>
              <a:spLocks noChangeShapeType="1"/>
            </p:cNvSpPr>
            <p:nvPr/>
          </p:nvSpPr>
          <p:spPr bwMode="auto">
            <a:xfrm flipH="1" flipV="1">
              <a:off x="5030" y="3785"/>
              <a:ext cx="125" cy="15"/>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13" name="Line 141"/>
            <p:cNvSpPr>
              <a:spLocks noChangeShapeType="1"/>
            </p:cNvSpPr>
            <p:nvPr/>
          </p:nvSpPr>
          <p:spPr bwMode="auto">
            <a:xfrm flipH="1">
              <a:off x="4988" y="3793"/>
              <a:ext cx="50" cy="13"/>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14" name="Line 142"/>
            <p:cNvSpPr>
              <a:spLocks noChangeShapeType="1"/>
            </p:cNvSpPr>
            <p:nvPr/>
          </p:nvSpPr>
          <p:spPr bwMode="auto">
            <a:xfrm>
              <a:off x="4996" y="3814"/>
              <a:ext cx="151" cy="56"/>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15" name="Line 143"/>
            <p:cNvSpPr>
              <a:spLocks noChangeShapeType="1"/>
            </p:cNvSpPr>
            <p:nvPr/>
          </p:nvSpPr>
          <p:spPr bwMode="auto">
            <a:xfrm>
              <a:off x="5151" y="3878"/>
              <a:ext cx="0"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16" name="Line 144"/>
            <p:cNvSpPr>
              <a:spLocks noChangeShapeType="1"/>
            </p:cNvSpPr>
            <p:nvPr/>
          </p:nvSpPr>
          <p:spPr bwMode="auto">
            <a:xfrm flipH="1">
              <a:off x="5136" y="3886"/>
              <a:ext cx="19" cy="1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17" name="Line 145"/>
            <p:cNvSpPr>
              <a:spLocks noChangeShapeType="1"/>
            </p:cNvSpPr>
            <p:nvPr/>
          </p:nvSpPr>
          <p:spPr bwMode="auto">
            <a:xfrm flipH="1">
              <a:off x="5127" y="3911"/>
              <a:ext cx="17" cy="12"/>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18" name="Line 146"/>
            <p:cNvSpPr>
              <a:spLocks noChangeShapeType="1"/>
            </p:cNvSpPr>
            <p:nvPr/>
          </p:nvSpPr>
          <p:spPr bwMode="auto">
            <a:xfrm flipH="1">
              <a:off x="5052" y="3927"/>
              <a:ext cx="83"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19" name="Line 147"/>
            <p:cNvSpPr>
              <a:spLocks noChangeShapeType="1"/>
            </p:cNvSpPr>
            <p:nvPr/>
          </p:nvSpPr>
          <p:spPr bwMode="auto">
            <a:xfrm flipH="1">
              <a:off x="5041" y="3931"/>
              <a:ext cx="19" cy="4"/>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20" name="Line 148"/>
            <p:cNvSpPr>
              <a:spLocks noChangeShapeType="1"/>
            </p:cNvSpPr>
            <p:nvPr/>
          </p:nvSpPr>
          <p:spPr bwMode="auto">
            <a:xfrm>
              <a:off x="5049" y="3943"/>
              <a:ext cx="87" cy="58"/>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21" name="Line 149"/>
            <p:cNvSpPr>
              <a:spLocks noChangeShapeType="1"/>
            </p:cNvSpPr>
            <p:nvPr/>
          </p:nvSpPr>
          <p:spPr bwMode="auto">
            <a:xfrm flipV="1">
              <a:off x="5144" y="3988"/>
              <a:ext cx="3" cy="21"/>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22" name="Line 150"/>
            <p:cNvSpPr>
              <a:spLocks noChangeShapeType="1"/>
            </p:cNvSpPr>
            <p:nvPr/>
          </p:nvSpPr>
          <p:spPr bwMode="auto">
            <a:xfrm flipV="1">
              <a:off x="5151" y="3943"/>
              <a:ext cx="0" cy="53"/>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23" name="Line 151"/>
            <p:cNvSpPr>
              <a:spLocks noChangeShapeType="1"/>
            </p:cNvSpPr>
            <p:nvPr/>
          </p:nvSpPr>
          <p:spPr bwMode="auto">
            <a:xfrm flipV="1">
              <a:off x="5155" y="3923"/>
              <a:ext cx="23" cy="28"/>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24" name="Line 152"/>
            <p:cNvSpPr>
              <a:spLocks noChangeShapeType="1"/>
            </p:cNvSpPr>
            <p:nvPr/>
          </p:nvSpPr>
          <p:spPr bwMode="auto">
            <a:xfrm flipV="1">
              <a:off x="5177" y="3798"/>
              <a:ext cx="127" cy="100"/>
            </a:xfrm>
            <a:prstGeom prst="line">
              <a:avLst/>
            </a:prstGeom>
            <a:noFill/>
            <a:ln w="12700">
              <a:solidFill>
                <a:srgbClr val="FFFFFF"/>
              </a:solidFill>
              <a:round/>
              <a:headEnd/>
              <a:tailEnd/>
            </a:ln>
            <a:effectLst/>
          </p:spPr>
          <p:txBody>
            <a:bodyPr wrap="none" anchor="ctr"/>
            <a:lstStyle/>
            <a:p>
              <a:endParaRPr lang="en-US" b="0">
                <a:solidFill>
                  <a:prstClr val="black"/>
                </a:solidFill>
              </a:endParaRPr>
            </a:p>
          </p:txBody>
        </p:sp>
        <p:sp>
          <p:nvSpPr>
            <p:cNvPr id="540825" name="Line 153"/>
            <p:cNvSpPr>
              <a:spLocks noChangeShapeType="1"/>
            </p:cNvSpPr>
            <p:nvPr/>
          </p:nvSpPr>
          <p:spPr bwMode="auto">
            <a:xfrm flipV="1">
              <a:off x="5206" y="3813"/>
              <a:ext cx="129" cy="98"/>
            </a:xfrm>
            <a:prstGeom prst="line">
              <a:avLst/>
            </a:prstGeom>
            <a:noFill/>
            <a:ln w="12700">
              <a:solidFill>
                <a:srgbClr val="FFFFFF"/>
              </a:solidFill>
              <a:round/>
              <a:headEnd/>
              <a:tailEnd/>
            </a:ln>
            <a:effectLst/>
          </p:spPr>
          <p:txBody>
            <a:bodyPr wrap="none" anchor="ctr"/>
            <a:lstStyle/>
            <a:p>
              <a:endParaRPr lang="en-US" b="0">
                <a:solidFill>
                  <a:prstClr val="black"/>
                </a:solidFill>
              </a:endParaRPr>
            </a:p>
          </p:txBody>
        </p:sp>
        <p:sp>
          <p:nvSpPr>
            <p:cNvPr id="540826" name="Line 154"/>
            <p:cNvSpPr>
              <a:spLocks noChangeShapeType="1"/>
            </p:cNvSpPr>
            <p:nvPr/>
          </p:nvSpPr>
          <p:spPr bwMode="auto">
            <a:xfrm flipV="1">
              <a:off x="5323" y="3865"/>
              <a:ext cx="24" cy="33"/>
            </a:xfrm>
            <a:prstGeom prst="line">
              <a:avLst/>
            </a:prstGeom>
            <a:noFill/>
            <a:ln w="12700">
              <a:solidFill>
                <a:srgbClr val="FFFFFF"/>
              </a:solidFill>
              <a:round/>
              <a:headEnd/>
              <a:tailEnd/>
            </a:ln>
            <a:effectLst/>
          </p:spPr>
          <p:txBody>
            <a:bodyPr wrap="none" anchor="ctr"/>
            <a:lstStyle/>
            <a:p>
              <a:endParaRPr lang="en-US" b="0">
                <a:solidFill>
                  <a:prstClr val="black"/>
                </a:solidFill>
              </a:endParaRPr>
            </a:p>
          </p:txBody>
        </p:sp>
        <p:sp>
          <p:nvSpPr>
            <p:cNvPr id="540827" name="Line 155"/>
            <p:cNvSpPr>
              <a:spLocks noChangeShapeType="1"/>
            </p:cNvSpPr>
            <p:nvPr/>
          </p:nvSpPr>
          <p:spPr bwMode="auto">
            <a:xfrm flipV="1">
              <a:off x="5323" y="3903"/>
              <a:ext cx="24" cy="34"/>
            </a:xfrm>
            <a:prstGeom prst="line">
              <a:avLst/>
            </a:prstGeom>
            <a:noFill/>
            <a:ln w="12700">
              <a:solidFill>
                <a:srgbClr val="FFFFFF"/>
              </a:solidFill>
              <a:round/>
              <a:headEnd/>
              <a:tailEnd/>
            </a:ln>
            <a:effectLst/>
          </p:spPr>
          <p:txBody>
            <a:bodyPr wrap="none" anchor="ctr"/>
            <a:lstStyle/>
            <a:p>
              <a:endParaRPr lang="en-US" b="0">
                <a:solidFill>
                  <a:prstClr val="black"/>
                </a:solidFill>
              </a:endParaRPr>
            </a:p>
          </p:txBody>
        </p:sp>
        <p:sp>
          <p:nvSpPr>
            <p:cNvPr id="540828" name="Line 156"/>
            <p:cNvSpPr>
              <a:spLocks noChangeShapeType="1"/>
            </p:cNvSpPr>
            <p:nvPr/>
          </p:nvSpPr>
          <p:spPr bwMode="auto">
            <a:xfrm flipV="1">
              <a:off x="5198" y="3792"/>
              <a:ext cx="20" cy="29"/>
            </a:xfrm>
            <a:prstGeom prst="line">
              <a:avLst/>
            </a:prstGeom>
            <a:noFill/>
            <a:ln w="12700">
              <a:solidFill>
                <a:srgbClr val="FFFFFF"/>
              </a:solidFill>
              <a:round/>
              <a:headEnd/>
              <a:tailEnd/>
            </a:ln>
            <a:effectLst/>
          </p:spPr>
          <p:txBody>
            <a:bodyPr wrap="none" anchor="ctr"/>
            <a:lstStyle/>
            <a:p>
              <a:endParaRPr lang="en-US" b="0">
                <a:solidFill>
                  <a:prstClr val="black"/>
                </a:solidFill>
              </a:endParaRPr>
            </a:p>
          </p:txBody>
        </p:sp>
        <p:sp>
          <p:nvSpPr>
            <p:cNvPr id="540829" name="Line 157"/>
            <p:cNvSpPr>
              <a:spLocks noChangeShapeType="1"/>
            </p:cNvSpPr>
            <p:nvPr/>
          </p:nvSpPr>
          <p:spPr bwMode="auto">
            <a:xfrm flipV="1">
              <a:off x="5144" y="3792"/>
              <a:ext cx="14" cy="29"/>
            </a:xfrm>
            <a:prstGeom prst="line">
              <a:avLst/>
            </a:prstGeom>
            <a:noFill/>
            <a:ln w="12700">
              <a:solidFill>
                <a:srgbClr val="FFFFFF"/>
              </a:solidFill>
              <a:round/>
              <a:headEnd/>
              <a:tailEnd/>
            </a:ln>
            <a:effectLst/>
          </p:spPr>
          <p:txBody>
            <a:bodyPr wrap="none" anchor="ctr"/>
            <a:lstStyle/>
            <a:p>
              <a:endParaRPr lang="en-US" b="0">
                <a:solidFill>
                  <a:prstClr val="black"/>
                </a:solidFill>
              </a:endParaRPr>
            </a:p>
          </p:txBody>
        </p:sp>
      </p:grpSp>
      <p:grpSp>
        <p:nvGrpSpPr>
          <p:cNvPr id="7" name="Group 158"/>
          <p:cNvGrpSpPr>
            <a:grpSpLocks/>
          </p:cNvGrpSpPr>
          <p:nvPr/>
        </p:nvGrpSpPr>
        <p:grpSpPr bwMode="auto">
          <a:xfrm>
            <a:off x="8001000" y="5219700"/>
            <a:ext cx="890588" cy="527050"/>
            <a:chOff x="4218" y="3854"/>
            <a:chExt cx="561" cy="332"/>
          </a:xfrm>
        </p:grpSpPr>
        <p:sp>
          <p:nvSpPr>
            <p:cNvPr id="540831" name="Line 159"/>
            <p:cNvSpPr>
              <a:spLocks noChangeShapeType="1"/>
            </p:cNvSpPr>
            <p:nvPr/>
          </p:nvSpPr>
          <p:spPr bwMode="auto">
            <a:xfrm>
              <a:off x="4508" y="3891"/>
              <a:ext cx="0" cy="0"/>
            </a:xfrm>
            <a:prstGeom prst="line">
              <a:avLst/>
            </a:prstGeom>
            <a:noFill/>
            <a:ln w="12700">
              <a:solidFill>
                <a:srgbClr val="FFFFFF"/>
              </a:solidFill>
              <a:round/>
              <a:headEnd/>
              <a:tailEnd/>
            </a:ln>
            <a:effectLst/>
          </p:spPr>
          <p:txBody>
            <a:bodyPr wrap="none" anchor="ctr"/>
            <a:lstStyle/>
            <a:p>
              <a:endParaRPr lang="en-US" b="0">
                <a:solidFill>
                  <a:prstClr val="black"/>
                </a:solidFill>
              </a:endParaRPr>
            </a:p>
          </p:txBody>
        </p:sp>
        <p:sp>
          <p:nvSpPr>
            <p:cNvPr id="540832" name="Line 160"/>
            <p:cNvSpPr>
              <a:spLocks noChangeShapeType="1"/>
            </p:cNvSpPr>
            <p:nvPr/>
          </p:nvSpPr>
          <p:spPr bwMode="auto">
            <a:xfrm>
              <a:off x="4512" y="3895"/>
              <a:ext cx="24"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33" name="Line 161"/>
            <p:cNvSpPr>
              <a:spLocks noChangeShapeType="1"/>
            </p:cNvSpPr>
            <p:nvPr/>
          </p:nvSpPr>
          <p:spPr bwMode="auto">
            <a:xfrm>
              <a:off x="4544" y="3899"/>
              <a:ext cx="0"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34" name="Line 162"/>
            <p:cNvSpPr>
              <a:spLocks noChangeShapeType="1"/>
            </p:cNvSpPr>
            <p:nvPr/>
          </p:nvSpPr>
          <p:spPr bwMode="auto">
            <a:xfrm>
              <a:off x="4548" y="3899"/>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35" name="Line 163"/>
            <p:cNvSpPr>
              <a:spLocks noChangeShapeType="1"/>
            </p:cNvSpPr>
            <p:nvPr/>
          </p:nvSpPr>
          <p:spPr bwMode="auto">
            <a:xfrm>
              <a:off x="4552" y="3903"/>
              <a:ext cx="0"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36" name="Line 164"/>
            <p:cNvSpPr>
              <a:spLocks noChangeShapeType="1"/>
            </p:cNvSpPr>
            <p:nvPr/>
          </p:nvSpPr>
          <p:spPr bwMode="auto">
            <a:xfrm>
              <a:off x="4560" y="3911"/>
              <a:ext cx="0" cy="9"/>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37" name="Line 165"/>
            <p:cNvSpPr>
              <a:spLocks noChangeShapeType="1"/>
            </p:cNvSpPr>
            <p:nvPr/>
          </p:nvSpPr>
          <p:spPr bwMode="auto">
            <a:xfrm>
              <a:off x="4564" y="3924"/>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38" name="Line 166"/>
            <p:cNvSpPr>
              <a:spLocks noChangeShapeType="1"/>
            </p:cNvSpPr>
            <p:nvPr/>
          </p:nvSpPr>
          <p:spPr bwMode="auto">
            <a:xfrm>
              <a:off x="4568" y="3924"/>
              <a:ext cx="32"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39" name="Line 167"/>
            <p:cNvSpPr>
              <a:spLocks noChangeShapeType="1"/>
            </p:cNvSpPr>
            <p:nvPr/>
          </p:nvSpPr>
          <p:spPr bwMode="auto">
            <a:xfrm>
              <a:off x="4604" y="3924"/>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40" name="Line 168"/>
            <p:cNvSpPr>
              <a:spLocks noChangeShapeType="1"/>
            </p:cNvSpPr>
            <p:nvPr/>
          </p:nvSpPr>
          <p:spPr bwMode="auto">
            <a:xfrm>
              <a:off x="4608" y="3928"/>
              <a:ext cx="0" cy="9"/>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41" name="Line 169"/>
            <p:cNvSpPr>
              <a:spLocks noChangeShapeType="1"/>
            </p:cNvSpPr>
            <p:nvPr/>
          </p:nvSpPr>
          <p:spPr bwMode="auto">
            <a:xfrm>
              <a:off x="4612" y="3941"/>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42" name="Line 170"/>
            <p:cNvSpPr>
              <a:spLocks noChangeShapeType="1"/>
            </p:cNvSpPr>
            <p:nvPr/>
          </p:nvSpPr>
          <p:spPr bwMode="auto">
            <a:xfrm>
              <a:off x="4616" y="3941"/>
              <a:ext cx="135"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43" name="Line 171"/>
            <p:cNvSpPr>
              <a:spLocks noChangeShapeType="1"/>
            </p:cNvSpPr>
            <p:nvPr/>
          </p:nvSpPr>
          <p:spPr bwMode="auto">
            <a:xfrm>
              <a:off x="4755" y="3941"/>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44" name="Line 172"/>
            <p:cNvSpPr>
              <a:spLocks noChangeShapeType="1"/>
            </p:cNvSpPr>
            <p:nvPr/>
          </p:nvSpPr>
          <p:spPr bwMode="auto">
            <a:xfrm>
              <a:off x="4759" y="3945"/>
              <a:ext cx="0"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45" name="Line 173"/>
            <p:cNvSpPr>
              <a:spLocks noChangeShapeType="1"/>
            </p:cNvSpPr>
            <p:nvPr/>
          </p:nvSpPr>
          <p:spPr bwMode="auto">
            <a:xfrm>
              <a:off x="4763" y="3949"/>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46" name="Line 174"/>
            <p:cNvSpPr>
              <a:spLocks noChangeShapeType="1"/>
            </p:cNvSpPr>
            <p:nvPr/>
          </p:nvSpPr>
          <p:spPr bwMode="auto">
            <a:xfrm flipH="1">
              <a:off x="4608" y="3949"/>
              <a:ext cx="159"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47" name="Line 175"/>
            <p:cNvSpPr>
              <a:spLocks noChangeShapeType="1"/>
            </p:cNvSpPr>
            <p:nvPr/>
          </p:nvSpPr>
          <p:spPr bwMode="auto">
            <a:xfrm>
              <a:off x="4612" y="3949"/>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48" name="Line 176"/>
            <p:cNvSpPr>
              <a:spLocks noChangeShapeType="1"/>
            </p:cNvSpPr>
            <p:nvPr/>
          </p:nvSpPr>
          <p:spPr bwMode="auto">
            <a:xfrm flipH="1">
              <a:off x="4600" y="3949"/>
              <a:ext cx="16"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49" name="Line 177"/>
            <p:cNvSpPr>
              <a:spLocks noChangeShapeType="1"/>
            </p:cNvSpPr>
            <p:nvPr/>
          </p:nvSpPr>
          <p:spPr bwMode="auto">
            <a:xfrm flipH="1">
              <a:off x="4568" y="3953"/>
              <a:ext cx="40" cy="26"/>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50" name="Line 178"/>
            <p:cNvSpPr>
              <a:spLocks noChangeShapeType="1"/>
            </p:cNvSpPr>
            <p:nvPr/>
          </p:nvSpPr>
          <p:spPr bwMode="auto">
            <a:xfrm flipH="1">
              <a:off x="4552" y="3987"/>
              <a:ext cx="24"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51" name="Line 179"/>
            <p:cNvSpPr>
              <a:spLocks noChangeShapeType="1"/>
            </p:cNvSpPr>
            <p:nvPr/>
          </p:nvSpPr>
          <p:spPr bwMode="auto">
            <a:xfrm>
              <a:off x="4556" y="3991"/>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52" name="Line 180"/>
            <p:cNvSpPr>
              <a:spLocks noChangeShapeType="1"/>
            </p:cNvSpPr>
            <p:nvPr/>
          </p:nvSpPr>
          <p:spPr bwMode="auto">
            <a:xfrm>
              <a:off x="4560" y="3991"/>
              <a:ext cx="80"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53" name="Line 181"/>
            <p:cNvSpPr>
              <a:spLocks noChangeShapeType="1"/>
            </p:cNvSpPr>
            <p:nvPr/>
          </p:nvSpPr>
          <p:spPr bwMode="auto">
            <a:xfrm>
              <a:off x="4644" y="3991"/>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54" name="Line 182"/>
            <p:cNvSpPr>
              <a:spLocks noChangeShapeType="1"/>
            </p:cNvSpPr>
            <p:nvPr/>
          </p:nvSpPr>
          <p:spPr bwMode="auto">
            <a:xfrm>
              <a:off x="4648" y="3995"/>
              <a:ext cx="8" cy="9"/>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55" name="Line 183"/>
            <p:cNvSpPr>
              <a:spLocks noChangeShapeType="1"/>
            </p:cNvSpPr>
            <p:nvPr/>
          </p:nvSpPr>
          <p:spPr bwMode="auto">
            <a:xfrm>
              <a:off x="4660" y="4008"/>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56" name="Line 184"/>
            <p:cNvSpPr>
              <a:spLocks noChangeShapeType="1"/>
            </p:cNvSpPr>
            <p:nvPr/>
          </p:nvSpPr>
          <p:spPr bwMode="auto">
            <a:xfrm>
              <a:off x="4664" y="4008"/>
              <a:ext cx="23"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57" name="Line 185"/>
            <p:cNvSpPr>
              <a:spLocks noChangeShapeType="1"/>
            </p:cNvSpPr>
            <p:nvPr/>
          </p:nvSpPr>
          <p:spPr bwMode="auto">
            <a:xfrm flipH="1">
              <a:off x="4679" y="4008"/>
              <a:ext cx="16"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58" name="Line 186"/>
            <p:cNvSpPr>
              <a:spLocks noChangeShapeType="1"/>
            </p:cNvSpPr>
            <p:nvPr/>
          </p:nvSpPr>
          <p:spPr bwMode="auto">
            <a:xfrm>
              <a:off x="4683" y="4008"/>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59" name="Line 187"/>
            <p:cNvSpPr>
              <a:spLocks noChangeShapeType="1"/>
            </p:cNvSpPr>
            <p:nvPr/>
          </p:nvSpPr>
          <p:spPr bwMode="auto">
            <a:xfrm>
              <a:off x="4687" y="4012"/>
              <a:ext cx="40" cy="1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60" name="Line 188"/>
            <p:cNvSpPr>
              <a:spLocks noChangeShapeType="1"/>
            </p:cNvSpPr>
            <p:nvPr/>
          </p:nvSpPr>
          <p:spPr bwMode="auto">
            <a:xfrm>
              <a:off x="4731" y="4033"/>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61" name="Line 189"/>
            <p:cNvSpPr>
              <a:spLocks noChangeShapeType="1"/>
            </p:cNvSpPr>
            <p:nvPr/>
          </p:nvSpPr>
          <p:spPr bwMode="auto">
            <a:xfrm>
              <a:off x="4735" y="4037"/>
              <a:ext cx="24"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62" name="Line 190"/>
            <p:cNvSpPr>
              <a:spLocks noChangeShapeType="1"/>
            </p:cNvSpPr>
            <p:nvPr/>
          </p:nvSpPr>
          <p:spPr bwMode="auto">
            <a:xfrm>
              <a:off x="4763" y="4041"/>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63" name="Line 191"/>
            <p:cNvSpPr>
              <a:spLocks noChangeShapeType="1"/>
            </p:cNvSpPr>
            <p:nvPr/>
          </p:nvSpPr>
          <p:spPr bwMode="auto">
            <a:xfrm>
              <a:off x="4767" y="4045"/>
              <a:ext cx="0" cy="24"/>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64" name="Line 192"/>
            <p:cNvSpPr>
              <a:spLocks noChangeShapeType="1"/>
            </p:cNvSpPr>
            <p:nvPr/>
          </p:nvSpPr>
          <p:spPr bwMode="auto">
            <a:xfrm>
              <a:off x="4771" y="4073"/>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65" name="Line 193"/>
            <p:cNvSpPr>
              <a:spLocks noChangeShapeType="1"/>
            </p:cNvSpPr>
            <p:nvPr/>
          </p:nvSpPr>
          <p:spPr bwMode="auto">
            <a:xfrm flipH="1">
              <a:off x="4759" y="4077"/>
              <a:ext cx="16" cy="1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66" name="Line 194"/>
            <p:cNvSpPr>
              <a:spLocks noChangeShapeType="1"/>
            </p:cNvSpPr>
            <p:nvPr/>
          </p:nvSpPr>
          <p:spPr bwMode="auto">
            <a:xfrm>
              <a:off x="4763" y="4098"/>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67" name="Line 195"/>
            <p:cNvSpPr>
              <a:spLocks noChangeShapeType="1"/>
            </p:cNvSpPr>
            <p:nvPr/>
          </p:nvSpPr>
          <p:spPr bwMode="auto">
            <a:xfrm flipH="1">
              <a:off x="4751" y="4102"/>
              <a:ext cx="16" cy="26"/>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68" name="Line 196"/>
            <p:cNvSpPr>
              <a:spLocks noChangeShapeType="1"/>
            </p:cNvSpPr>
            <p:nvPr/>
          </p:nvSpPr>
          <p:spPr bwMode="auto">
            <a:xfrm flipH="1">
              <a:off x="4743" y="4132"/>
              <a:ext cx="16"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69" name="Line 197"/>
            <p:cNvSpPr>
              <a:spLocks noChangeShapeType="1"/>
            </p:cNvSpPr>
            <p:nvPr/>
          </p:nvSpPr>
          <p:spPr bwMode="auto">
            <a:xfrm>
              <a:off x="4747" y="4132"/>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70" name="Line 198"/>
            <p:cNvSpPr>
              <a:spLocks noChangeShapeType="1"/>
            </p:cNvSpPr>
            <p:nvPr/>
          </p:nvSpPr>
          <p:spPr bwMode="auto">
            <a:xfrm flipH="1">
              <a:off x="4265" y="4132"/>
              <a:ext cx="486"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71" name="Line 199"/>
            <p:cNvSpPr>
              <a:spLocks noChangeShapeType="1"/>
            </p:cNvSpPr>
            <p:nvPr/>
          </p:nvSpPr>
          <p:spPr bwMode="auto">
            <a:xfrm>
              <a:off x="4269" y="4132"/>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72" name="Line 200"/>
            <p:cNvSpPr>
              <a:spLocks noChangeShapeType="1"/>
            </p:cNvSpPr>
            <p:nvPr/>
          </p:nvSpPr>
          <p:spPr bwMode="auto">
            <a:xfrm flipV="1">
              <a:off x="4269" y="4103"/>
              <a:ext cx="0" cy="33"/>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73" name="Line 201"/>
            <p:cNvSpPr>
              <a:spLocks noChangeShapeType="1"/>
            </p:cNvSpPr>
            <p:nvPr/>
          </p:nvSpPr>
          <p:spPr bwMode="auto">
            <a:xfrm>
              <a:off x="4269" y="4107"/>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74" name="Line 202"/>
            <p:cNvSpPr>
              <a:spLocks noChangeShapeType="1"/>
            </p:cNvSpPr>
            <p:nvPr/>
          </p:nvSpPr>
          <p:spPr bwMode="auto">
            <a:xfrm flipV="1">
              <a:off x="4269" y="4086"/>
              <a:ext cx="0" cy="25"/>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75" name="Line 203"/>
            <p:cNvSpPr>
              <a:spLocks noChangeShapeType="1"/>
            </p:cNvSpPr>
            <p:nvPr/>
          </p:nvSpPr>
          <p:spPr bwMode="auto">
            <a:xfrm>
              <a:off x="4269" y="4090"/>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76" name="Line 204"/>
            <p:cNvSpPr>
              <a:spLocks noChangeShapeType="1"/>
            </p:cNvSpPr>
            <p:nvPr/>
          </p:nvSpPr>
          <p:spPr bwMode="auto">
            <a:xfrm flipH="1">
              <a:off x="4257" y="4090"/>
              <a:ext cx="16"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77" name="Line 205"/>
            <p:cNvSpPr>
              <a:spLocks noChangeShapeType="1"/>
            </p:cNvSpPr>
            <p:nvPr/>
          </p:nvSpPr>
          <p:spPr bwMode="auto">
            <a:xfrm flipH="1" flipV="1">
              <a:off x="4218" y="4061"/>
              <a:ext cx="47" cy="33"/>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78" name="Line 206"/>
            <p:cNvSpPr>
              <a:spLocks noChangeShapeType="1"/>
            </p:cNvSpPr>
            <p:nvPr/>
          </p:nvSpPr>
          <p:spPr bwMode="auto">
            <a:xfrm>
              <a:off x="4222" y="4065"/>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79" name="Line 207"/>
            <p:cNvSpPr>
              <a:spLocks noChangeShapeType="1"/>
            </p:cNvSpPr>
            <p:nvPr/>
          </p:nvSpPr>
          <p:spPr bwMode="auto">
            <a:xfrm flipV="1">
              <a:off x="4222" y="4012"/>
              <a:ext cx="0" cy="5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80" name="Line 208"/>
            <p:cNvSpPr>
              <a:spLocks noChangeShapeType="1"/>
            </p:cNvSpPr>
            <p:nvPr/>
          </p:nvSpPr>
          <p:spPr bwMode="auto">
            <a:xfrm>
              <a:off x="4222" y="4016"/>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81" name="Line 209"/>
            <p:cNvSpPr>
              <a:spLocks noChangeShapeType="1"/>
            </p:cNvSpPr>
            <p:nvPr/>
          </p:nvSpPr>
          <p:spPr bwMode="auto">
            <a:xfrm>
              <a:off x="4222" y="4020"/>
              <a:ext cx="0"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82" name="Line 210"/>
            <p:cNvSpPr>
              <a:spLocks noChangeShapeType="1"/>
            </p:cNvSpPr>
            <p:nvPr/>
          </p:nvSpPr>
          <p:spPr bwMode="auto">
            <a:xfrm flipV="1">
              <a:off x="4226" y="3995"/>
              <a:ext cx="23" cy="33"/>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83" name="Line 211"/>
            <p:cNvSpPr>
              <a:spLocks noChangeShapeType="1"/>
            </p:cNvSpPr>
            <p:nvPr/>
          </p:nvSpPr>
          <p:spPr bwMode="auto">
            <a:xfrm>
              <a:off x="4253" y="3999"/>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84" name="Line 212"/>
            <p:cNvSpPr>
              <a:spLocks noChangeShapeType="1"/>
            </p:cNvSpPr>
            <p:nvPr/>
          </p:nvSpPr>
          <p:spPr bwMode="auto">
            <a:xfrm>
              <a:off x="4257" y="4003"/>
              <a:ext cx="8" cy="1"/>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85" name="Line 213"/>
            <p:cNvSpPr>
              <a:spLocks noChangeShapeType="1"/>
            </p:cNvSpPr>
            <p:nvPr/>
          </p:nvSpPr>
          <p:spPr bwMode="auto">
            <a:xfrm>
              <a:off x="4269" y="4008"/>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86" name="Line 214"/>
            <p:cNvSpPr>
              <a:spLocks noChangeShapeType="1"/>
            </p:cNvSpPr>
            <p:nvPr/>
          </p:nvSpPr>
          <p:spPr bwMode="auto">
            <a:xfrm flipV="1">
              <a:off x="4273" y="3995"/>
              <a:ext cx="0" cy="1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87" name="Line 215"/>
            <p:cNvSpPr>
              <a:spLocks noChangeShapeType="1"/>
            </p:cNvSpPr>
            <p:nvPr/>
          </p:nvSpPr>
          <p:spPr bwMode="auto">
            <a:xfrm flipH="1" flipV="1">
              <a:off x="4265" y="3987"/>
              <a:ext cx="16" cy="16"/>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88" name="Line 216"/>
            <p:cNvSpPr>
              <a:spLocks noChangeShapeType="1"/>
            </p:cNvSpPr>
            <p:nvPr/>
          </p:nvSpPr>
          <p:spPr bwMode="auto">
            <a:xfrm>
              <a:off x="4269" y="3991"/>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89" name="Line 217"/>
            <p:cNvSpPr>
              <a:spLocks noChangeShapeType="1"/>
            </p:cNvSpPr>
            <p:nvPr/>
          </p:nvSpPr>
          <p:spPr bwMode="auto">
            <a:xfrm>
              <a:off x="4273" y="3991"/>
              <a:ext cx="24"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90" name="Line 218"/>
            <p:cNvSpPr>
              <a:spLocks noChangeShapeType="1"/>
            </p:cNvSpPr>
            <p:nvPr/>
          </p:nvSpPr>
          <p:spPr bwMode="auto">
            <a:xfrm>
              <a:off x="4301" y="3991"/>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91" name="Line 219"/>
            <p:cNvSpPr>
              <a:spLocks noChangeShapeType="1"/>
            </p:cNvSpPr>
            <p:nvPr/>
          </p:nvSpPr>
          <p:spPr bwMode="auto">
            <a:xfrm>
              <a:off x="4301" y="3995"/>
              <a:ext cx="0" cy="9"/>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92" name="Line 220"/>
            <p:cNvSpPr>
              <a:spLocks noChangeShapeType="1"/>
            </p:cNvSpPr>
            <p:nvPr/>
          </p:nvSpPr>
          <p:spPr bwMode="auto">
            <a:xfrm>
              <a:off x="4301" y="4008"/>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93" name="Line 221"/>
            <p:cNvSpPr>
              <a:spLocks noChangeShapeType="1"/>
            </p:cNvSpPr>
            <p:nvPr/>
          </p:nvSpPr>
          <p:spPr bwMode="auto">
            <a:xfrm>
              <a:off x="4305" y="4008"/>
              <a:ext cx="88"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94" name="Line 222"/>
            <p:cNvSpPr>
              <a:spLocks noChangeShapeType="1"/>
            </p:cNvSpPr>
            <p:nvPr/>
          </p:nvSpPr>
          <p:spPr bwMode="auto">
            <a:xfrm>
              <a:off x="4397" y="4008"/>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95" name="Line 223"/>
            <p:cNvSpPr>
              <a:spLocks noChangeShapeType="1"/>
            </p:cNvSpPr>
            <p:nvPr/>
          </p:nvSpPr>
          <p:spPr bwMode="auto">
            <a:xfrm flipV="1">
              <a:off x="4397" y="3987"/>
              <a:ext cx="0" cy="25"/>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96" name="Line 224"/>
            <p:cNvSpPr>
              <a:spLocks noChangeShapeType="1"/>
            </p:cNvSpPr>
            <p:nvPr/>
          </p:nvSpPr>
          <p:spPr bwMode="auto">
            <a:xfrm>
              <a:off x="4397" y="3991"/>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97" name="Line 225"/>
            <p:cNvSpPr>
              <a:spLocks noChangeShapeType="1"/>
            </p:cNvSpPr>
            <p:nvPr/>
          </p:nvSpPr>
          <p:spPr bwMode="auto">
            <a:xfrm flipH="1">
              <a:off x="4329" y="3991"/>
              <a:ext cx="72"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898" name="Line 226"/>
            <p:cNvSpPr>
              <a:spLocks noChangeShapeType="1"/>
            </p:cNvSpPr>
            <p:nvPr/>
          </p:nvSpPr>
          <p:spPr bwMode="auto">
            <a:xfrm>
              <a:off x="4333" y="3991"/>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899" name="Line 227"/>
            <p:cNvSpPr>
              <a:spLocks noChangeShapeType="1"/>
            </p:cNvSpPr>
            <p:nvPr/>
          </p:nvSpPr>
          <p:spPr bwMode="auto">
            <a:xfrm flipH="1" flipV="1">
              <a:off x="4321" y="3979"/>
              <a:ext cx="16" cy="16"/>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00" name="Line 228"/>
            <p:cNvSpPr>
              <a:spLocks noChangeShapeType="1"/>
            </p:cNvSpPr>
            <p:nvPr/>
          </p:nvSpPr>
          <p:spPr bwMode="auto">
            <a:xfrm flipH="1">
              <a:off x="4313" y="3983"/>
              <a:ext cx="16"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01" name="Line 229"/>
            <p:cNvSpPr>
              <a:spLocks noChangeShapeType="1"/>
            </p:cNvSpPr>
            <p:nvPr/>
          </p:nvSpPr>
          <p:spPr bwMode="auto">
            <a:xfrm>
              <a:off x="4317" y="3983"/>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902" name="Line 230"/>
            <p:cNvSpPr>
              <a:spLocks noChangeShapeType="1"/>
            </p:cNvSpPr>
            <p:nvPr/>
          </p:nvSpPr>
          <p:spPr bwMode="auto">
            <a:xfrm flipV="1">
              <a:off x="4317" y="3945"/>
              <a:ext cx="0" cy="42"/>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03" name="Line 231"/>
            <p:cNvSpPr>
              <a:spLocks noChangeShapeType="1"/>
            </p:cNvSpPr>
            <p:nvPr/>
          </p:nvSpPr>
          <p:spPr bwMode="auto">
            <a:xfrm>
              <a:off x="4317" y="3949"/>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904" name="Line 232"/>
            <p:cNvSpPr>
              <a:spLocks noChangeShapeType="1"/>
            </p:cNvSpPr>
            <p:nvPr/>
          </p:nvSpPr>
          <p:spPr bwMode="auto">
            <a:xfrm flipV="1">
              <a:off x="4317" y="3937"/>
              <a:ext cx="0" cy="16"/>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05" name="Line 233"/>
            <p:cNvSpPr>
              <a:spLocks noChangeShapeType="1"/>
            </p:cNvSpPr>
            <p:nvPr/>
          </p:nvSpPr>
          <p:spPr bwMode="auto">
            <a:xfrm flipV="1">
              <a:off x="4321" y="3928"/>
              <a:ext cx="40" cy="1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06" name="Line 234"/>
            <p:cNvSpPr>
              <a:spLocks noChangeShapeType="1"/>
            </p:cNvSpPr>
            <p:nvPr/>
          </p:nvSpPr>
          <p:spPr bwMode="auto">
            <a:xfrm>
              <a:off x="4369" y="3932"/>
              <a:ext cx="0"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07" name="Line 235"/>
            <p:cNvSpPr>
              <a:spLocks noChangeShapeType="1"/>
            </p:cNvSpPr>
            <p:nvPr/>
          </p:nvSpPr>
          <p:spPr bwMode="auto">
            <a:xfrm>
              <a:off x="4373" y="3932"/>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908" name="Line 236"/>
            <p:cNvSpPr>
              <a:spLocks noChangeShapeType="1"/>
            </p:cNvSpPr>
            <p:nvPr/>
          </p:nvSpPr>
          <p:spPr bwMode="auto">
            <a:xfrm flipV="1">
              <a:off x="4373" y="3912"/>
              <a:ext cx="0" cy="24"/>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09" name="Line 237"/>
            <p:cNvSpPr>
              <a:spLocks noChangeShapeType="1"/>
            </p:cNvSpPr>
            <p:nvPr/>
          </p:nvSpPr>
          <p:spPr bwMode="auto">
            <a:xfrm>
              <a:off x="4373" y="3916"/>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910" name="Line 238"/>
            <p:cNvSpPr>
              <a:spLocks noChangeShapeType="1"/>
            </p:cNvSpPr>
            <p:nvPr/>
          </p:nvSpPr>
          <p:spPr bwMode="auto">
            <a:xfrm>
              <a:off x="4377" y="3916"/>
              <a:ext cx="72"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11" name="Line 239"/>
            <p:cNvSpPr>
              <a:spLocks noChangeShapeType="1"/>
            </p:cNvSpPr>
            <p:nvPr/>
          </p:nvSpPr>
          <p:spPr bwMode="auto">
            <a:xfrm>
              <a:off x="4453" y="3916"/>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912" name="Line 240"/>
            <p:cNvSpPr>
              <a:spLocks noChangeShapeType="1"/>
            </p:cNvSpPr>
            <p:nvPr/>
          </p:nvSpPr>
          <p:spPr bwMode="auto">
            <a:xfrm flipV="1">
              <a:off x="4457" y="3887"/>
              <a:ext cx="0" cy="33"/>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13" name="Line 241"/>
            <p:cNvSpPr>
              <a:spLocks noChangeShapeType="1"/>
            </p:cNvSpPr>
            <p:nvPr/>
          </p:nvSpPr>
          <p:spPr bwMode="auto">
            <a:xfrm>
              <a:off x="4461" y="3891"/>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914" name="Line 242"/>
            <p:cNvSpPr>
              <a:spLocks noChangeShapeType="1"/>
            </p:cNvSpPr>
            <p:nvPr/>
          </p:nvSpPr>
          <p:spPr bwMode="auto">
            <a:xfrm>
              <a:off x="4465" y="3891"/>
              <a:ext cx="39"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15" name="Line 243"/>
            <p:cNvSpPr>
              <a:spLocks noChangeShapeType="1"/>
            </p:cNvSpPr>
            <p:nvPr/>
          </p:nvSpPr>
          <p:spPr bwMode="auto">
            <a:xfrm>
              <a:off x="4508" y="3891"/>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916" name="Line 244"/>
            <p:cNvSpPr>
              <a:spLocks noChangeShapeType="1"/>
            </p:cNvSpPr>
            <p:nvPr/>
          </p:nvSpPr>
          <p:spPr bwMode="auto">
            <a:xfrm>
              <a:off x="4512" y="3891"/>
              <a:ext cx="8"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17" name="Line 245"/>
            <p:cNvSpPr>
              <a:spLocks noChangeShapeType="1"/>
            </p:cNvSpPr>
            <p:nvPr/>
          </p:nvSpPr>
          <p:spPr bwMode="auto">
            <a:xfrm>
              <a:off x="4528" y="3895"/>
              <a:ext cx="16"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18" name="Line 246"/>
            <p:cNvSpPr>
              <a:spLocks noChangeShapeType="1"/>
            </p:cNvSpPr>
            <p:nvPr/>
          </p:nvSpPr>
          <p:spPr bwMode="auto">
            <a:xfrm>
              <a:off x="4552" y="3903"/>
              <a:ext cx="0"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19" name="Line 247"/>
            <p:cNvSpPr>
              <a:spLocks noChangeShapeType="1"/>
            </p:cNvSpPr>
            <p:nvPr/>
          </p:nvSpPr>
          <p:spPr bwMode="auto">
            <a:xfrm>
              <a:off x="4560" y="3911"/>
              <a:ext cx="0" cy="9"/>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20" name="Line 248"/>
            <p:cNvSpPr>
              <a:spLocks noChangeShapeType="1"/>
            </p:cNvSpPr>
            <p:nvPr/>
          </p:nvSpPr>
          <p:spPr bwMode="auto">
            <a:xfrm>
              <a:off x="4568" y="3924"/>
              <a:ext cx="32"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21" name="Line 249"/>
            <p:cNvSpPr>
              <a:spLocks noChangeShapeType="1"/>
            </p:cNvSpPr>
            <p:nvPr/>
          </p:nvSpPr>
          <p:spPr bwMode="auto">
            <a:xfrm>
              <a:off x="4608" y="3928"/>
              <a:ext cx="0" cy="9"/>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22" name="Line 250"/>
            <p:cNvSpPr>
              <a:spLocks noChangeShapeType="1"/>
            </p:cNvSpPr>
            <p:nvPr/>
          </p:nvSpPr>
          <p:spPr bwMode="auto">
            <a:xfrm>
              <a:off x="4616" y="3941"/>
              <a:ext cx="135"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23" name="Line 251"/>
            <p:cNvSpPr>
              <a:spLocks noChangeShapeType="1"/>
            </p:cNvSpPr>
            <p:nvPr/>
          </p:nvSpPr>
          <p:spPr bwMode="auto">
            <a:xfrm>
              <a:off x="4759" y="3945"/>
              <a:ext cx="0"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24" name="Line 252"/>
            <p:cNvSpPr>
              <a:spLocks noChangeShapeType="1"/>
            </p:cNvSpPr>
            <p:nvPr/>
          </p:nvSpPr>
          <p:spPr bwMode="auto">
            <a:xfrm flipH="1">
              <a:off x="4608" y="3949"/>
              <a:ext cx="159"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25" name="Line 253"/>
            <p:cNvSpPr>
              <a:spLocks noChangeShapeType="1"/>
            </p:cNvSpPr>
            <p:nvPr/>
          </p:nvSpPr>
          <p:spPr bwMode="auto">
            <a:xfrm flipH="1">
              <a:off x="4600" y="3949"/>
              <a:ext cx="16"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26" name="Line 254"/>
            <p:cNvSpPr>
              <a:spLocks noChangeShapeType="1"/>
            </p:cNvSpPr>
            <p:nvPr/>
          </p:nvSpPr>
          <p:spPr bwMode="auto">
            <a:xfrm flipH="1">
              <a:off x="4576" y="3953"/>
              <a:ext cx="32" cy="9"/>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27" name="Line 255"/>
            <p:cNvSpPr>
              <a:spLocks noChangeShapeType="1"/>
            </p:cNvSpPr>
            <p:nvPr/>
          </p:nvSpPr>
          <p:spPr bwMode="auto">
            <a:xfrm flipH="1">
              <a:off x="4560" y="3970"/>
              <a:ext cx="24"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28" name="Line 256"/>
            <p:cNvSpPr>
              <a:spLocks noChangeShapeType="1"/>
            </p:cNvSpPr>
            <p:nvPr/>
          </p:nvSpPr>
          <p:spPr bwMode="auto">
            <a:xfrm flipH="1">
              <a:off x="4552" y="3978"/>
              <a:ext cx="16" cy="9"/>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29" name="Line 257"/>
            <p:cNvSpPr>
              <a:spLocks noChangeShapeType="1"/>
            </p:cNvSpPr>
            <p:nvPr/>
          </p:nvSpPr>
          <p:spPr bwMode="auto">
            <a:xfrm>
              <a:off x="4560" y="3991"/>
              <a:ext cx="80"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30" name="Line 258"/>
            <p:cNvSpPr>
              <a:spLocks noChangeShapeType="1"/>
            </p:cNvSpPr>
            <p:nvPr/>
          </p:nvSpPr>
          <p:spPr bwMode="auto">
            <a:xfrm>
              <a:off x="4648" y="3995"/>
              <a:ext cx="8" cy="9"/>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31" name="Line 259"/>
            <p:cNvSpPr>
              <a:spLocks noChangeShapeType="1"/>
            </p:cNvSpPr>
            <p:nvPr/>
          </p:nvSpPr>
          <p:spPr bwMode="auto">
            <a:xfrm>
              <a:off x="4664" y="4008"/>
              <a:ext cx="0"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32" name="Line 260"/>
            <p:cNvSpPr>
              <a:spLocks noChangeShapeType="1"/>
            </p:cNvSpPr>
            <p:nvPr/>
          </p:nvSpPr>
          <p:spPr bwMode="auto">
            <a:xfrm>
              <a:off x="4672" y="4008"/>
              <a:ext cx="0"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33" name="Line 261"/>
            <p:cNvSpPr>
              <a:spLocks noChangeShapeType="1"/>
            </p:cNvSpPr>
            <p:nvPr/>
          </p:nvSpPr>
          <p:spPr bwMode="auto">
            <a:xfrm>
              <a:off x="4676" y="4008"/>
              <a:ext cx="7"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34" name="Line 262"/>
            <p:cNvSpPr>
              <a:spLocks noChangeShapeType="1"/>
            </p:cNvSpPr>
            <p:nvPr/>
          </p:nvSpPr>
          <p:spPr bwMode="auto">
            <a:xfrm>
              <a:off x="4687" y="4012"/>
              <a:ext cx="40" cy="1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35" name="Line 263"/>
            <p:cNvSpPr>
              <a:spLocks noChangeShapeType="1"/>
            </p:cNvSpPr>
            <p:nvPr/>
          </p:nvSpPr>
          <p:spPr bwMode="auto">
            <a:xfrm>
              <a:off x="4735" y="4037"/>
              <a:ext cx="24"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36" name="Line 264"/>
            <p:cNvSpPr>
              <a:spLocks noChangeShapeType="1"/>
            </p:cNvSpPr>
            <p:nvPr/>
          </p:nvSpPr>
          <p:spPr bwMode="auto">
            <a:xfrm>
              <a:off x="4767" y="4045"/>
              <a:ext cx="0" cy="24"/>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37" name="Line 265"/>
            <p:cNvSpPr>
              <a:spLocks noChangeShapeType="1"/>
            </p:cNvSpPr>
            <p:nvPr/>
          </p:nvSpPr>
          <p:spPr bwMode="auto">
            <a:xfrm flipH="1">
              <a:off x="4759" y="4077"/>
              <a:ext cx="16" cy="1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38" name="Line 266"/>
            <p:cNvSpPr>
              <a:spLocks noChangeShapeType="1"/>
            </p:cNvSpPr>
            <p:nvPr/>
          </p:nvSpPr>
          <p:spPr bwMode="auto">
            <a:xfrm flipH="1">
              <a:off x="4751" y="4102"/>
              <a:ext cx="16" cy="9"/>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39" name="Line 267"/>
            <p:cNvSpPr>
              <a:spLocks noChangeShapeType="1"/>
            </p:cNvSpPr>
            <p:nvPr/>
          </p:nvSpPr>
          <p:spPr bwMode="auto">
            <a:xfrm flipH="1">
              <a:off x="4743" y="4119"/>
              <a:ext cx="16" cy="9"/>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40" name="Line 268"/>
            <p:cNvSpPr>
              <a:spLocks noChangeShapeType="1"/>
            </p:cNvSpPr>
            <p:nvPr/>
          </p:nvSpPr>
          <p:spPr bwMode="auto">
            <a:xfrm flipH="1">
              <a:off x="4265" y="4132"/>
              <a:ext cx="486"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41" name="Line 269"/>
            <p:cNvSpPr>
              <a:spLocks noChangeShapeType="1"/>
            </p:cNvSpPr>
            <p:nvPr/>
          </p:nvSpPr>
          <p:spPr bwMode="auto">
            <a:xfrm flipV="1">
              <a:off x="4269" y="4103"/>
              <a:ext cx="0" cy="33"/>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42" name="Line 270"/>
            <p:cNvSpPr>
              <a:spLocks noChangeShapeType="1"/>
            </p:cNvSpPr>
            <p:nvPr/>
          </p:nvSpPr>
          <p:spPr bwMode="auto">
            <a:xfrm flipV="1">
              <a:off x="4269" y="4086"/>
              <a:ext cx="0" cy="25"/>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43" name="Line 271"/>
            <p:cNvSpPr>
              <a:spLocks noChangeShapeType="1"/>
            </p:cNvSpPr>
            <p:nvPr/>
          </p:nvSpPr>
          <p:spPr bwMode="auto">
            <a:xfrm flipH="1" flipV="1">
              <a:off x="4234" y="4069"/>
              <a:ext cx="39" cy="25"/>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44" name="Line 272"/>
            <p:cNvSpPr>
              <a:spLocks noChangeShapeType="1"/>
            </p:cNvSpPr>
            <p:nvPr/>
          </p:nvSpPr>
          <p:spPr bwMode="auto">
            <a:xfrm flipH="1" flipV="1">
              <a:off x="4218" y="4061"/>
              <a:ext cx="24" cy="16"/>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45" name="Line 273"/>
            <p:cNvSpPr>
              <a:spLocks noChangeShapeType="1"/>
            </p:cNvSpPr>
            <p:nvPr/>
          </p:nvSpPr>
          <p:spPr bwMode="auto">
            <a:xfrm>
              <a:off x="4222" y="4065"/>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946" name="Line 274"/>
            <p:cNvSpPr>
              <a:spLocks noChangeShapeType="1"/>
            </p:cNvSpPr>
            <p:nvPr/>
          </p:nvSpPr>
          <p:spPr bwMode="auto">
            <a:xfrm flipV="1">
              <a:off x="4222" y="4012"/>
              <a:ext cx="0" cy="5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47" name="Line 275"/>
            <p:cNvSpPr>
              <a:spLocks noChangeShapeType="1"/>
            </p:cNvSpPr>
            <p:nvPr/>
          </p:nvSpPr>
          <p:spPr bwMode="auto">
            <a:xfrm flipV="1">
              <a:off x="4222" y="4004"/>
              <a:ext cx="0" cy="16"/>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48" name="Line 276"/>
            <p:cNvSpPr>
              <a:spLocks noChangeShapeType="1"/>
            </p:cNvSpPr>
            <p:nvPr/>
          </p:nvSpPr>
          <p:spPr bwMode="auto">
            <a:xfrm>
              <a:off x="4226" y="4008"/>
              <a:ext cx="8"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49" name="Line 277"/>
            <p:cNvSpPr>
              <a:spLocks noChangeShapeType="1"/>
            </p:cNvSpPr>
            <p:nvPr/>
          </p:nvSpPr>
          <p:spPr bwMode="auto">
            <a:xfrm flipV="1">
              <a:off x="4242" y="3995"/>
              <a:ext cx="7" cy="1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50" name="Line 278"/>
            <p:cNvSpPr>
              <a:spLocks noChangeShapeType="1"/>
            </p:cNvSpPr>
            <p:nvPr/>
          </p:nvSpPr>
          <p:spPr bwMode="auto">
            <a:xfrm>
              <a:off x="4257" y="4003"/>
              <a:ext cx="8" cy="1"/>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51" name="Line 279"/>
            <p:cNvSpPr>
              <a:spLocks noChangeShapeType="1"/>
            </p:cNvSpPr>
            <p:nvPr/>
          </p:nvSpPr>
          <p:spPr bwMode="auto">
            <a:xfrm flipV="1">
              <a:off x="4269" y="3995"/>
              <a:ext cx="0" cy="1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52" name="Line 280"/>
            <p:cNvSpPr>
              <a:spLocks noChangeShapeType="1"/>
            </p:cNvSpPr>
            <p:nvPr/>
          </p:nvSpPr>
          <p:spPr bwMode="auto">
            <a:xfrm flipV="1">
              <a:off x="4269" y="3987"/>
              <a:ext cx="0" cy="16"/>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53" name="Line 281"/>
            <p:cNvSpPr>
              <a:spLocks noChangeShapeType="1"/>
            </p:cNvSpPr>
            <p:nvPr/>
          </p:nvSpPr>
          <p:spPr bwMode="auto">
            <a:xfrm>
              <a:off x="4273" y="3991"/>
              <a:ext cx="24"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54" name="Line 282"/>
            <p:cNvSpPr>
              <a:spLocks noChangeShapeType="1"/>
            </p:cNvSpPr>
            <p:nvPr/>
          </p:nvSpPr>
          <p:spPr bwMode="auto">
            <a:xfrm>
              <a:off x="4301" y="3995"/>
              <a:ext cx="0" cy="9"/>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55" name="Line 283"/>
            <p:cNvSpPr>
              <a:spLocks noChangeShapeType="1"/>
            </p:cNvSpPr>
            <p:nvPr/>
          </p:nvSpPr>
          <p:spPr bwMode="auto">
            <a:xfrm>
              <a:off x="4305" y="4008"/>
              <a:ext cx="88"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56" name="Line 284"/>
            <p:cNvSpPr>
              <a:spLocks noChangeShapeType="1"/>
            </p:cNvSpPr>
            <p:nvPr/>
          </p:nvSpPr>
          <p:spPr bwMode="auto">
            <a:xfrm flipV="1">
              <a:off x="4397" y="3987"/>
              <a:ext cx="0" cy="25"/>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57" name="Line 285"/>
            <p:cNvSpPr>
              <a:spLocks noChangeShapeType="1"/>
            </p:cNvSpPr>
            <p:nvPr/>
          </p:nvSpPr>
          <p:spPr bwMode="auto">
            <a:xfrm flipH="1">
              <a:off x="4329" y="3991"/>
              <a:ext cx="72"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58" name="Line 286"/>
            <p:cNvSpPr>
              <a:spLocks noChangeShapeType="1"/>
            </p:cNvSpPr>
            <p:nvPr/>
          </p:nvSpPr>
          <p:spPr bwMode="auto">
            <a:xfrm flipH="1" flipV="1">
              <a:off x="4313" y="3979"/>
              <a:ext cx="24" cy="16"/>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59" name="Line 287"/>
            <p:cNvSpPr>
              <a:spLocks noChangeShapeType="1"/>
            </p:cNvSpPr>
            <p:nvPr/>
          </p:nvSpPr>
          <p:spPr bwMode="auto">
            <a:xfrm flipV="1">
              <a:off x="4317" y="3945"/>
              <a:ext cx="0" cy="42"/>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60" name="Line 288"/>
            <p:cNvSpPr>
              <a:spLocks noChangeShapeType="1"/>
            </p:cNvSpPr>
            <p:nvPr/>
          </p:nvSpPr>
          <p:spPr bwMode="auto">
            <a:xfrm flipV="1">
              <a:off x="4317" y="3937"/>
              <a:ext cx="0" cy="16"/>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61" name="Line 289"/>
            <p:cNvSpPr>
              <a:spLocks noChangeShapeType="1"/>
            </p:cNvSpPr>
            <p:nvPr/>
          </p:nvSpPr>
          <p:spPr bwMode="auto">
            <a:xfrm flipV="1">
              <a:off x="4321" y="3928"/>
              <a:ext cx="16" cy="17"/>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62" name="Line 290"/>
            <p:cNvSpPr>
              <a:spLocks noChangeShapeType="1"/>
            </p:cNvSpPr>
            <p:nvPr/>
          </p:nvSpPr>
          <p:spPr bwMode="auto">
            <a:xfrm>
              <a:off x="4345" y="3932"/>
              <a:ext cx="8"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63" name="Line 291"/>
            <p:cNvSpPr>
              <a:spLocks noChangeShapeType="1"/>
            </p:cNvSpPr>
            <p:nvPr/>
          </p:nvSpPr>
          <p:spPr bwMode="auto">
            <a:xfrm>
              <a:off x="4361" y="3932"/>
              <a:ext cx="8"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64" name="Line 292"/>
            <p:cNvSpPr>
              <a:spLocks noChangeShapeType="1"/>
            </p:cNvSpPr>
            <p:nvPr/>
          </p:nvSpPr>
          <p:spPr bwMode="auto">
            <a:xfrm flipV="1">
              <a:off x="4373" y="3912"/>
              <a:ext cx="0" cy="24"/>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65" name="Line 293"/>
            <p:cNvSpPr>
              <a:spLocks noChangeShapeType="1"/>
            </p:cNvSpPr>
            <p:nvPr/>
          </p:nvSpPr>
          <p:spPr bwMode="auto">
            <a:xfrm>
              <a:off x="4377" y="3916"/>
              <a:ext cx="72"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66" name="Line 294"/>
            <p:cNvSpPr>
              <a:spLocks noChangeShapeType="1"/>
            </p:cNvSpPr>
            <p:nvPr/>
          </p:nvSpPr>
          <p:spPr bwMode="auto">
            <a:xfrm flipV="1">
              <a:off x="4457" y="3887"/>
              <a:ext cx="0" cy="33"/>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67" name="Line 295"/>
            <p:cNvSpPr>
              <a:spLocks noChangeShapeType="1"/>
            </p:cNvSpPr>
            <p:nvPr/>
          </p:nvSpPr>
          <p:spPr bwMode="auto">
            <a:xfrm>
              <a:off x="4465" y="3891"/>
              <a:ext cx="39"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68" name="Oval 296"/>
            <p:cNvSpPr>
              <a:spLocks noChangeArrowheads="1"/>
            </p:cNvSpPr>
            <p:nvPr/>
          </p:nvSpPr>
          <p:spPr bwMode="auto">
            <a:xfrm>
              <a:off x="4325" y="4123"/>
              <a:ext cx="42" cy="61"/>
            </a:xfrm>
            <a:prstGeom prst="ellipse">
              <a:avLst/>
            </a:prstGeom>
            <a:solidFill>
              <a:srgbClr val="000000"/>
            </a:solidFill>
            <a:ln w="12700">
              <a:noFill/>
              <a:round/>
              <a:headEnd/>
              <a:tailEnd/>
            </a:ln>
            <a:effectLst/>
          </p:spPr>
          <p:txBody>
            <a:bodyPr wrap="none" anchor="ctr"/>
            <a:lstStyle/>
            <a:p>
              <a:endParaRPr lang="en-US" b="0">
                <a:solidFill>
                  <a:prstClr val="black"/>
                </a:solidFill>
              </a:endParaRPr>
            </a:p>
          </p:txBody>
        </p:sp>
        <p:sp>
          <p:nvSpPr>
            <p:cNvPr id="540969" name="Oval 297"/>
            <p:cNvSpPr>
              <a:spLocks noChangeArrowheads="1"/>
            </p:cNvSpPr>
            <p:nvPr/>
          </p:nvSpPr>
          <p:spPr bwMode="auto">
            <a:xfrm>
              <a:off x="4329" y="4127"/>
              <a:ext cx="34" cy="53"/>
            </a:xfrm>
            <a:prstGeom prst="ellips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70" name="Oval 298"/>
            <p:cNvSpPr>
              <a:spLocks noChangeArrowheads="1"/>
            </p:cNvSpPr>
            <p:nvPr/>
          </p:nvSpPr>
          <p:spPr bwMode="auto">
            <a:xfrm>
              <a:off x="4389" y="4123"/>
              <a:ext cx="42" cy="61"/>
            </a:xfrm>
            <a:prstGeom prst="ellipse">
              <a:avLst/>
            </a:prstGeom>
            <a:solidFill>
              <a:srgbClr val="000000"/>
            </a:solidFill>
            <a:ln w="12700">
              <a:noFill/>
              <a:round/>
              <a:headEnd/>
              <a:tailEnd/>
            </a:ln>
            <a:effectLst/>
          </p:spPr>
          <p:txBody>
            <a:bodyPr wrap="none" anchor="ctr"/>
            <a:lstStyle/>
            <a:p>
              <a:endParaRPr lang="en-US" b="0">
                <a:solidFill>
                  <a:prstClr val="black"/>
                </a:solidFill>
              </a:endParaRPr>
            </a:p>
          </p:txBody>
        </p:sp>
        <p:sp>
          <p:nvSpPr>
            <p:cNvPr id="540971" name="Oval 299"/>
            <p:cNvSpPr>
              <a:spLocks noChangeArrowheads="1"/>
            </p:cNvSpPr>
            <p:nvPr/>
          </p:nvSpPr>
          <p:spPr bwMode="auto">
            <a:xfrm>
              <a:off x="4393" y="4127"/>
              <a:ext cx="34" cy="53"/>
            </a:xfrm>
            <a:prstGeom prst="ellips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72" name="Oval 300"/>
            <p:cNvSpPr>
              <a:spLocks noChangeArrowheads="1"/>
            </p:cNvSpPr>
            <p:nvPr/>
          </p:nvSpPr>
          <p:spPr bwMode="auto">
            <a:xfrm>
              <a:off x="4453" y="4123"/>
              <a:ext cx="41" cy="61"/>
            </a:xfrm>
            <a:prstGeom prst="ellipse">
              <a:avLst/>
            </a:prstGeom>
            <a:solidFill>
              <a:srgbClr val="000000"/>
            </a:solidFill>
            <a:ln w="12700">
              <a:noFill/>
              <a:round/>
              <a:headEnd/>
              <a:tailEnd/>
            </a:ln>
            <a:effectLst/>
          </p:spPr>
          <p:txBody>
            <a:bodyPr wrap="none" anchor="ctr"/>
            <a:lstStyle/>
            <a:p>
              <a:endParaRPr lang="en-US" b="0">
                <a:solidFill>
                  <a:prstClr val="black"/>
                </a:solidFill>
              </a:endParaRPr>
            </a:p>
          </p:txBody>
        </p:sp>
        <p:sp>
          <p:nvSpPr>
            <p:cNvPr id="540973" name="Oval 301"/>
            <p:cNvSpPr>
              <a:spLocks noChangeArrowheads="1"/>
            </p:cNvSpPr>
            <p:nvPr/>
          </p:nvSpPr>
          <p:spPr bwMode="auto">
            <a:xfrm>
              <a:off x="4457" y="4127"/>
              <a:ext cx="33" cy="53"/>
            </a:xfrm>
            <a:prstGeom prst="ellips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74" name="Oval 302"/>
            <p:cNvSpPr>
              <a:spLocks noChangeArrowheads="1"/>
            </p:cNvSpPr>
            <p:nvPr/>
          </p:nvSpPr>
          <p:spPr bwMode="auto">
            <a:xfrm>
              <a:off x="4540" y="4123"/>
              <a:ext cx="42" cy="61"/>
            </a:xfrm>
            <a:prstGeom prst="ellipse">
              <a:avLst/>
            </a:prstGeom>
            <a:solidFill>
              <a:srgbClr val="000000"/>
            </a:solidFill>
            <a:ln w="12700">
              <a:noFill/>
              <a:round/>
              <a:headEnd/>
              <a:tailEnd/>
            </a:ln>
            <a:effectLst/>
          </p:spPr>
          <p:txBody>
            <a:bodyPr wrap="none" anchor="ctr"/>
            <a:lstStyle/>
            <a:p>
              <a:endParaRPr lang="en-US" b="0">
                <a:solidFill>
                  <a:prstClr val="black"/>
                </a:solidFill>
              </a:endParaRPr>
            </a:p>
          </p:txBody>
        </p:sp>
        <p:sp>
          <p:nvSpPr>
            <p:cNvPr id="540975" name="Oval 303"/>
            <p:cNvSpPr>
              <a:spLocks noChangeArrowheads="1"/>
            </p:cNvSpPr>
            <p:nvPr/>
          </p:nvSpPr>
          <p:spPr bwMode="auto">
            <a:xfrm>
              <a:off x="4544" y="4127"/>
              <a:ext cx="34" cy="53"/>
            </a:xfrm>
            <a:prstGeom prst="ellips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76" name="Oval 304"/>
            <p:cNvSpPr>
              <a:spLocks noChangeArrowheads="1"/>
            </p:cNvSpPr>
            <p:nvPr/>
          </p:nvSpPr>
          <p:spPr bwMode="auto">
            <a:xfrm>
              <a:off x="4604" y="4123"/>
              <a:ext cx="34" cy="61"/>
            </a:xfrm>
            <a:prstGeom prst="ellipse">
              <a:avLst/>
            </a:prstGeom>
            <a:solidFill>
              <a:srgbClr val="000000"/>
            </a:solidFill>
            <a:ln w="12700">
              <a:noFill/>
              <a:round/>
              <a:headEnd/>
              <a:tailEnd/>
            </a:ln>
            <a:effectLst/>
          </p:spPr>
          <p:txBody>
            <a:bodyPr wrap="none" anchor="ctr"/>
            <a:lstStyle/>
            <a:p>
              <a:endParaRPr lang="en-US" b="0">
                <a:solidFill>
                  <a:prstClr val="black"/>
                </a:solidFill>
              </a:endParaRPr>
            </a:p>
          </p:txBody>
        </p:sp>
        <p:sp>
          <p:nvSpPr>
            <p:cNvPr id="540977" name="Oval 305"/>
            <p:cNvSpPr>
              <a:spLocks noChangeArrowheads="1"/>
            </p:cNvSpPr>
            <p:nvPr/>
          </p:nvSpPr>
          <p:spPr bwMode="auto">
            <a:xfrm>
              <a:off x="4608" y="4127"/>
              <a:ext cx="26" cy="53"/>
            </a:xfrm>
            <a:prstGeom prst="ellips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78" name="Oval 306"/>
            <p:cNvSpPr>
              <a:spLocks noChangeArrowheads="1"/>
            </p:cNvSpPr>
            <p:nvPr/>
          </p:nvSpPr>
          <p:spPr bwMode="auto">
            <a:xfrm>
              <a:off x="4660" y="4123"/>
              <a:ext cx="41" cy="61"/>
            </a:xfrm>
            <a:prstGeom prst="ellipse">
              <a:avLst/>
            </a:prstGeom>
            <a:solidFill>
              <a:srgbClr val="000000"/>
            </a:solidFill>
            <a:ln w="12700">
              <a:noFill/>
              <a:round/>
              <a:headEnd/>
              <a:tailEnd/>
            </a:ln>
            <a:effectLst/>
          </p:spPr>
          <p:txBody>
            <a:bodyPr wrap="none" anchor="ctr"/>
            <a:lstStyle/>
            <a:p>
              <a:endParaRPr lang="en-US" b="0">
                <a:solidFill>
                  <a:prstClr val="black"/>
                </a:solidFill>
              </a:endParaRPr>
            </a:p>
          </p:txBody>
        </p:sp>
        <p:sp>
          <p:nvSpPr>
            <p:cNvPr id="540979" name="Oval 307"/>
            <p:cNvSpPr>
              <a:spLocks noChangeArrowheads="1"/>
            </p:cNvSpPr>
            <p:nvPr/>
          </p:nvSpPr>
          <p:spPr bwMode="auto">
            <a:xfrm>
              <a:off x="4664" y="4127"/>
              <a:ext cx="33" cy="53"/>
            </a:xfrm>
            <a:prstGeom prst="ellips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80" name="Line 308"/>
            <p:cNvSpPr>
              <a:spLocks noChangeShapeType="1"/>
            </p:cNvSpPr>
            <p:nvPr/>
          </p:nvSpPr>
          <p:spPr bwMode="auto">
            <a:xfrm>
              <a:off x="4277" y="4132"/>
              <a:ext cx="0"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81" name="Line 309"/>
            <p:cNvSpPr>
              <a:spLocks noChangeShapeType="1"/>
            </p:cNvSpPr>
            <p:nvPr/>
          </p:nvSpPr>
          <p:spPr bwMode="auto">
            <a:xfrm>
              <a:off x="4281" y="4136"/>
              <a:ext cx="48" cy="42"/>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82" name="Line 310"/>
            <p:cNvSpPr>
              <a:spLocks noChangeShapeType="1"/>
            </p:cNvSpPr>
            <p:nvPr/>
          </p:nvSpPr>
          <p:spPr bwMode="auto">
            <a:xfrm>
              <a:off x="4333" y="4182"/>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983" name="Line 311"/>
            <p:cNvSpPr>
              <a:spLocks noChangeShapeType="1"/>
            </p:cNvSpPr>
            <p:nvPr/>
          </p:nvSpPr>
          <p:spPr bwMode="auto">
            <a:xfrm>
              <a:off x="4337" y="4182"/>
              <a:ext cx="358"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84" name="Line 312"/>
            <p:cNvSpPr>
              <a:spLocks noChangeShapeType="1"/>
            </p:cNvSpPr>
            <p:nvPr/>
          </p:nvSpPr>
          <p:spPr bwMode="auto">
            <a:xfrm>
              <a:off x="4699" y="4182"/>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985" name="Line 313"/>
            <p:cNvSpPr>
              <a:spLocks noChangeShapeType="1"/>
            </p:cNvSpPr>
            <p:nvPr/>
          </p:nvSpPr>
          <p:spPr bwMode="auto">
            <a:xfrm flipV="1">
              <a:off x="4703" y="4128"/>
              <a:ext cx="40" cy="58"/>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86" name="Line 314"/>
            <p:cNvSpPr>
              <a:spLocks noChangeShapeType="1"/>
            </p:cNvSpPr>
            <p:nvPr/>
          </p:nvSpPr>
          <p:spPr bwMode="auto">
            <a:xfrm>
              <a:off x="4747" y="4132"/>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987" name="Line 315"/>
            <p:cNvSpPr>
              <a:spLocks noChangeShapeType="1"/>
            </p:cNvSpPr>
            <p:nvPr/>
          </p:nvSpPr>
          <p:spPr bwMode="auto">
            <a:xfrm flipV="1">
              <a:off x="4751" y="4078"/>
              <a:ext cx="16" cy="58"/>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88" name="Line 316"/>
            <p:cNvSpPr>
              <a:spLocks noChangeShapeType="1"/>
            </p:cNvSpPr>
            <p:nvPr/>
          </p:nvSpPr>
          <p:spPr bwMode="auto">
            <a:xfrm>
              <a:off x="4771" y="4082"/>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989" name="Line 317"/>
            <p:cNvSpPr>
              <a:spLocks noChangeShapeType="1"/>
            </p:cNvSpPr>
            <p:nvPr/>
          </p:nvSpPr>
          <p:spPr bwMode="auto">
            <a:xfrm>
              <a:off x="4775" y="4086"/>
              <a:ext cx="0" cy="8"/>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90" name="Line 318"/>
            <p:cNvSpPr>
              <a:spLocks noChangeShapeType="1"/>
            </p:cNvSpPr>
            <p:nvPr/>
          </p:nvSpPr>
          <p:spPr bwMode="auto">
            <a:xfrm>
              <a:off x="4779" y="4098"/>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991" name="Line 319"/>
            <p:cNvSpPr>
              <a:spLocks noChangeShapeType="1"/>
            </p:cNvSpPr>
            <p:nvPr/>
          </p:nvSpPr>
          <p:spPr bwMode="auto">
            <a:xfrm>
              <a:off x="4281" y="4136"/>
              <a:ext cx="48" cy="42"/>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92" name="Line 320"/>
            <p:cNvSpPr>
              <a:spLocks noChangeShapeType="1"/>
            </p:cNvSpPr>
            <p:nvPr/>
          </p:nvSpPr>
          <p:spPr bwMode="auto">
            <a:xfrm>
              <a:off x="4337" y="4182"/>
              <a:ext cx="358"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93" name="Line 321"/>
            <p:cNvSpPr>
              <a:spLocks noChangeShapeType="1"/>
            </p:cNvSpPr>
            <p:nvPr/>
          </p:nvSpPr>
          <p:spPr bwMode="auto">
            <a:xfrm flipV="1">
              <a:off x="4703" y="4128"/>
              <a:ext cx="40" cy="58"/>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94" name="Line 322"/>
            <p:cNvSpPr>
              <a:spLocks noChangeShapeType="1"/>
            </p:cNvSpPr>
            <p:nvPr/>
          </p:nvSpPr>
          <p:spPr bwMode="auto">
            <a:xfrm flipV="1">
              <a:off x="4751" y="4078"/>
              <a:ext cx="16" cy="58"/>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95" name="Line 323"/>
            <p:cNvSpPr>
              <a:spLocks noChangeShapeType="1"/>
            </p:cNvSpPr>
            <p:nvPr/>
          </p:nvSpPr>
          <p:spPr bwMode="auto">
            <a:xfrm>
              <a:off x="4775" y="4086"/>
              <a:ext cx="0" cy="8"/>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96" name="Line 324"/>
            <p:cNvSpPr>
              <a:spLocks noChangeShapeType="1"/>
            </p:cNvSpPr>
            <p:nvPr/>
          </p:nvSpPr>
          <p:spPr bwMode="auto">
            <a:xfrm>
              <a:off x="4580" y="3916"/>
              <a:ext cx="0"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97" name="Line 325"/>
            <p:cNvSpPr>
              <a:spLocks noChangeShapeType="1"/>
            </p:cNvSpPr>
            <p:nvPr/>
          </p:nvSpPr>
          <p:spPr bwMode="auto">
            <a:xfrm flipH="1" flipV="1">
              <a:off x="4544" y="3871"/>
              <a:ext cx="40" cy="49"/>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0998" name="Line 326"/>
            <p:cNvSpPr>
              <a:spLocks noChangeShapeType="1"/>
            </p:cNvSpPr>
            <p:nvPr/>
          </p:nvSpPr>
          <p:spPr bwMode="auto">
            <a:xfrm>
              <a:off x="4548" y="3875"/>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0999" name="Line 327"/>
            <p:cNvSpPr>
              <a:spLocks noChangeShapeType="1"/>
            </p:cNvSpPr>
            <p:nvPr/>
          </p:nvSpPr>
          <p:spPr bwMode="auto">
            <a:xfrm flipH="1">
              <a:off x="4512" y="3875"/>
              <a:ext cx="40"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1000" name="Line 328"/>
            <p:cNvSpPr>
              <a:spLocks noChangeShapeType="1"/>
            </p:cNvSpPr>
            <p:nvPr/>
          </p:nvSpPr>
          <p:spPr bwMode="auto">
            <a:xfrm>
              <a:off x="4516" y="3875"/>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1001" name="Line 329"/>
            <p:cNvSpPr>
              <a:spLocks noChangeShapeType="1"/>
            </p:cNvSpPr>
            <p:nvPr/>
          </p:nvSpPr>
          <p:spPr bwMode="auto">
            <a:xfrm flipH="1">
              <a:off x="4488" y="3879"/>
              <a:ext cx="32" cy="16"/>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1002" name="Line 330"/>
            <p:cNvSpPr>
              <a:spLocks noChangeShapeType="1"/>
            </p:cNvSpPr>
            <p:nvPr/>
          </p:nvSpPr>
          <p:spPr bwMode="auto">
            <a:xfrm>
              <a:off x="4492" y="3899"/>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1003" name="Line 331"/>
            <p:cNvSpPr>
              <a:spLocks noChangeShapeType="1"/>
            </p:cNvSpPr>
            <p:nvPr/>
          </p:nvSpPr>
          <p:spPr bwMode="auto">
            <a:xfrm flipH="1" flipV="1">
              <a:off x="4544" y="3871"/>
              <a:ext cx="40" cy="49"/>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1004" name="Line 332"/>
            <p:cNvSpPr>
              <a:spLocks noChangeShapeType="1"/>
            </p:cNvSpPr>
            <p:nvPr/>
          </p:nvSpPr>
          <p:spPr bwMode="auto">
            <a:xfrm flipH="1">
              <a:off x="4512" y="3875"/>
              <a:ext cx="40" cy="0"/>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1005" name="Line 333"/>
            <p:cNvSpPr>
              <a:spLocks noChangeShapeType="1"/>
            </p:cNvSpPr>
            <p:nvPr/>
          </p:nvSpPr>
          <p:spPr bwMode="auto">
            <a:xfrm flipH="1">
              <a:off x="4488" y="3879"/>
              <a:ext cx="32" cy="16"/>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1006" name="Line 334"/>
            <p:cNvSpPr>
              <a:spLocks noChangeShapeType="1"/>
            </p:cNvSpPr>
            <p:nvPr/>
          </p:nvSpPr>
          <p:spPr bwMode="auto">
            <a:xfrm>
              <a:off x="4492" y="3899"/>
              <a:ext cx="0" cy="0"/>
            </a:xfrm>
            <a:prstGeom prst="line">
              <a:avLst/>
            </a:prstGeom>
            <a:noFill/>
            <a:ln w="12700">
              <a:noFill/>
              <a:round/>
              <a:headEnd/>
              <a:tailEnd/>
            </a:ln>
            <a:effectLst/>
          </p:spPr>
          <p:txBody>
            <a:bodyPr wrap="none" anchor="ctr"/>
            <a:lstStyle/>
            <a:p>
              <a:endParaRPr lang="en-US" b="0">
                <a:solidFill>
                  <a:prstClr val="black"/>
                </a:solidFill>
              </a:endParaRPr>
            </a:p>
          </p:txBody>
        </p:sp>
        <p:sp>
          <p:nvSpPr>
            <p:cNvPr id="541007" name="Line 335"/>
            <p:cNvSpPr>
              <a:spLocks noChangeShapeType="1"/>
            </p:cNvSpPr>
            <p:nvPr/>
          </p:nvSpPr>
          <p:spPr bwMode="auto">
            <a:xfrm flipV="1">
              <a:off x="4357" y="3912"/>
              <a:ext cx="0" cy="24"/>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1008" name="Line 336"/>
            <p:cNvSpPr>
              <a:spLocks noChangeShapeType="1"/>
            </p:cNvSpPr>
            <p:nvPr/>
          </p:nvSpPr>
          <p:spPr bwMode="auto">
            <a:xfrm>
              <a:off x="4739" y="3936"/>
              <a:ext cx="0" cy="26"/>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1009" name="Line 337"/>
            <p:cNvSpPr>
              <a:spLocks noChangeShapeType="1"/>
            </p:cNvSpPr>
            <p:nvPr/>
          </p:nvSpPr>
          <p:spPr bwMode="auto">
            <a:xfrm>
              <a:off x="4755" y="3936"/>
              <a:ext cx="0" cy="26"/>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sp>
          <p:nvSpPr>
            <p:cNvPr id="541010" name="Line 338"/>
            <p:cNvSpPr>
              <a:spLocks noChangeShapeType="1"/>
            </p:cNvSpPr>
            <p:nvPr/>
          </p:nvSpPr>
          <p:spPr bwMode="auto">
            <a:xfrm flipV="1">
              <a:off x="4516" y="3854"/>
              <a:ext cx="0" cy="25"/>
            </a:xfrm>
            <a:prstGeom prst="line">
              <a:avLst/>
            </a:prstGeom>
            <a:noFill/>
            <a:ln w="12700">
              <a:solidFill>
                <a:srgbClr val="000000"/>
              </a:solidFill>
              <a:round/>
              <a:headEnd/>
              <a:tailEnd/>
            </a:ln>
            <a:effectLst/>
          </p:spPr>
          <p:txBody>
            <a:bodyPr wrap="none" anchor="ctr"/>
            <a:lstStyle/>
            <a:p>
              <a:endParaRPr lang="en-US" b="0">
                <a:solidFill>
                  <a:prstClr val="black"/>
                </a:solidFill>
              </a:endParaRPr>
            </a:p>
          </p:txBody>
        </p:sp>
      </p:grpSp>
      <p:grpSp>
        <p:nvGrpSpPr>
          <p:cNvPr id="8" name="Group 339"/>
          <p:cNvGrpSpPr>
            <a:grpSpLocks/>
          </p:cNvGrpSpPr>
          <p:nvPr/>
        </p:nvGrpSpPr>
        <p:grpSpPr bwMode="auto">
          <a:xfrm>
            <a:off x="2895600" y="3238500"/>
            <a:ext cx="1943100" cy="2266950"/>
            <a:chOff x="1824" y="1872"/>
            <a:chExt cx="1224" cy="1428"/>
          </a:xfrm>
        </p:grpSpPr>
        <p:sp>
          <p:nvSpPr>
            <p:cNvPr id="541012" name="Freeform 340"/>
            <p:cNvSpPr>
              <a:spLocks/>
            </p:cNvSpPr>
            <p:nvPr/>
          </p:nvSpPr>
          <p:spPr bwMode="auto">
            <a:xfrm>
              <a:off x="1824" y="1898"/>
              <a:ext cx="1090" cy="1402"/>
            </a:xfrm>
            <a:custGeom>
              <a:avLst/>
              <a:gdLst/>
              <a:ahLst/>
              <a:cxnLst>
                <a:cxn ang="0">
                  <a:pos x="138" y="202"/>
                </a:cxn>
                <a:cxn ang="0">
                  <a:pos x="92" y="205"/>
                </a:cxn>
                <a:cxn ang="0">
                  <a:pos x="52" y="196"/>
                </a:cxn>
                <a:cxn ang="0">
                  <a:pos x="11" y="130"/>
                </a:cxn>
                <a:cxn ang="0">
                  <a:pos x="3" y="53"/>
                </a:cxn>
                <a:cxn ang="0">
                  <a:pos x="57" y="17"/>
                </a:cxn>
                <a:cxn ang="0">
                  <a:pos x="117" y="6"/>
                </a:cxn>
                <a:cxn ang="0">
                  <a:pos x="181" y="0"/>
                </a:cxn>
                <a:cxn ang="0">
                  <a:pos x="244" y="3"/>
                </a:cxn>
                <a:cxn ang="0">
                  <a:pos x="306" y="8"/>
                </a:cxn>
                <a:cxn ang="0">
                  <a:pos x="370" y="18"/>
                </a:cxn>
                <a:cxn ang="0">
                  <a:pos x="387" y="31"/>
                </a:cxn>
                <a:cxn ang="0">
                  <a:pos x="410" y="126"/>
                </a:cxn>
                <a:cxn ang="0">
                  <a:pos x="421" y="253"/>
                </a:cxn>
                <a:cxn ang="0">
                  <a:pos x="427" y="378"/>
                </a:cxn>
                <a:cxn ang="0">
                  <a:pos x="435" y="641"/>
                </a:cxn>
                <a:cxn ang="0">
                  <a:pos x="429" y="903"/>
                </a:cxn>
                <a:cxn ang="0">
                  <a:pos x="421" y="1085"/>
                </a:cxn>
                <a:cxn ang="0">
                  <a:pos x="461" y="1102"/>
                </a:cxn>
                <a:cxn ang="0">
                  <a:pos x="505" y="1110"/>
                </a:cxn>
                <a:cxn ang="0">
                  <a:pos x="554" y="1123"/>
                </a:cxn>
                <a:cxn ang="0">
                  <a:pos x="609" y="1136"/>
                </a:cxn>
                <a:cxn ang="0">
                  <a:pos x="660" y="1147"/>
                </a:cxn>
                <a:cxn ang="0">
                  <a:pos x="713" y="1160"/>
                </a:cxn>
                <a:cxn ang="0">
                  <a:pos x="767" y="1171"/>
                </a:cxn>
                <a:cxn ang="0">
                  <a:pos x="816" y="1182"/>
                </a:cxn>
                <a:cxn ang="0">
                  <a:pos x="853" y="1192"/>
                </a:cxn>
                <a:cxn ang="0">
                  <a:pos x="890" y="1199"/>
                </a:cxn>
                <a:cxn ang="0">
                  <a:pos x="926" y="1204"/>
                </a:cxn>
                <a:cxn ang="0">
                  <a:pos x="963" y="1206"/>
                </a:cxn>
                <a:cxn ang="0">
                  <a:pos x="1000" y="1206"/>
                </a:cxn>
                <a:cxn ang="0">
                  <a:pos x="1017" y="1234"/>
                </a:cxn>
                <a:cxn ang="0">
                  <a:pos x="1052" y="1234"/>
                </a:cxn>
                <a:cxn ang="0">
                  <a:pos x="1088" y="1251"/>
                </a:cxn>
                <a:cxn ang="0">
                  <a:pos x="1077" y="1304"/>
                </a:cxn>
                <a:cxn ang="0">
                  <a:pos x="1052" y="1346"/>
                </a:cxn>
                <a:cxn ang="0">
                  <a:pos x="1017" y="1377"/>
                </a:cxn>
                <a:cxn ang="0">
                  <a:pos x="972" y="1391"/>
                </a:cxn>
                <a:cxn ang="0">
                  <a:pos x="911" y="1399"/>
                </a:cxn>
                <a:cxn ang="0">
                  <a:pos x="850" y="1399"/>
                </a:cxn>
                <a:cxn ang="0">
                  <a:pos x="791" y="1394"/>
                </a:cxn>
                <a:cxn ang="0">
                  <a:pos x="731" y="1382"/>
                </a:cxn>
                <a:cxn ang="0">
                  <a:pos x="672" y="1366"/>
                </a:cxn>
                <a:cxn ang="0">
                  <a:pos x="618" y="1348"/>
                </a:cxn>
                <a:cxn ang="0">
                  <a:pos x="565" y="1329"/>
                </a:cxn>
                <a:cxn ang="0">
                  <a:pos x="517" y="1312"/>
                </a:cxn>
                <a:cxn ang="0">
                  <a:pos x="467" y="1297"/>
                </a:cxn>
                <a:cxn ang="0">
                  <a:pos x="413" y="1286"/>
                </a:cxn>
                <a:cxn ang="0">
                  <a:pos x="335" y="1256"/>
                </a:cxn>
                <a:cxn ang="0">
                  <a:pos x="265" y="1238"/>
                </a:cxn>
                <a:cxn ang="0">
                  <a:pos x="228" y="1202"/>
                </a:cxn>
                <a:cxn ang="0">
                  <a:pos x="199" y="1075"/>
                </a:cxn>
                <a:cxn ang="0">
                  <a:pos x="198" y="866"/>
                </a:cxn>
                <a:cxn ang="0">
                  <a:pos x="214" y="651"/>
                </a:cxn>
                <a:cxn ang="0">
                  <a:pos x="213" y="506"/>
                </a:cxn>
                <a:cxn ang="0">
                  <a:pos x="197" y="357"/>
                </a:cxn>
                <a:cxn ang="0">
                  <a:pos x="179" y="250"/>
                </a:cxn>
              </a:cxnLst>
              <a:rect l="0" t="0" r="r" b="b"/>
              <a:pathLst>
                <a:path w="1090" h="1402">
                  <a:moveTo>
                    <a:pt x="163" y="212"/>
                  </a:moveTo>
                  <a:lnTo>
                    <a:pt x="152" y="205"/>
                  </a:lnTo>
                  <a:lnTo>
                    <a:pt x="138" y="202"/>
                  </a:lnTo>
                  <a:lnTo>
                    <a:pt x="123" y="202"/>
                  </a:lnTo>
                  <a:lnTo>
                    <a:pt x="107" y="203"/>
                  </a:lnTo>
                  <a:lnTo>
                    <a:pt x="92" y="205"/>
                  </a:lnTo>
                  <a:lnTo>
                    <a:pt x="77" y="205"/>
                  </a:lnTo>
                  <a:lnTo>
                    <a:pt x="62" y="202"/>
                  </a:lnTo>
                  <a:lnTo>
                    <a:pt x="52" y="196"/>
                  </a:lnTo>
                  <a:lnTo>
                    <a:pt x="37" y="178"/>
                  </a:lnTo>
                  <a:lnTo>
                    <a:pt x="23" y="155"/>
                  </a:lnTo>
                  <a:lnTo>
                    <a:pt x="11" y="130"/>
                  </a:lnTo>
                  <a:lnTo>
                    <a:pt x="2" y="105"/>
                  </a:lnTo>
                  <a:lnTo>
                    <a:pt x="0" y="77"/>
                  </a:lnTo>
                  <a:lnTo>
                    <a:pt x="3" y="53"/>
                  </a:lnTo>
                  <a:lnTo>
                    <a:pt x="16" y="35"/>
                  </a:lnTo>
                  <a:lnTo>
                    <a:pt x="37" y="24"/>
                  </a:lnTo>
                  <a:lnTo>
                    <a:pt x="57" y="17"/>
                  </a:lnTo>
                  <a:lnTo>
                    <a:pt x="77" y="11"/>
                  </a:lnTo>
                  <a:lnTo>
                    <a:pt x="97" y="8"/>
                  </a:lnTo>
                  <a:lnTo>
                    <a:pt x="117" y="6"/>
                  </a:lnTo>
                  <a:lnTo>
                    <a:pt x="138" y="3"/>
                  </a:lnTo>
                  <a:lnTo>
                    <a:pt x="160" y="1"/>
                  </a:lnTo>
                  <a:lnTo>
                    <a:pt x="181" y="0"/>
                  </a:lnTo>
                  <a:lnTo>
                    <a:pt x="201" y="0"/>
                  </a:lnTo>
                  <a:lnTo>
                    <a:pt x="222" y="1"/>
                  </a:lnTo>
                  <a:lnTo>
                    <a:pt x="244" y="3"/>
                  </a:lnTo>
                  <a:lnTo>
                    <a:pt x="265" y="4"/>
                  </a:lnTo>
                  <a:lnTo>
                    <a:pt x="286" y="6"/>
                  </a:lnTo>
                  <a:lnTo>
                    <a:pt x="306" y="8"/>
                  </a:lnTo>
                  <a:lnTo>
                    <a:pt x="328" y="11"/>
                  </a:lnTo>
                  <a:lnTo>
                    <a:pt x="349" y="14"/>
                  </a:lnTo>
                  <a:lnTo>
                    <a:pt x="370" y="18"/>
                  </a:lnTo>
                  <a:lnTo>
                    <a:pt x="375" y="20"/>
                  </a:lnTo>
                  <a:lnTo>
                    <a:pt x="380" y="24"/>
                  </a:lnTo>
                  <a:lnTo>
                    <a:pt x="387" y="31"/>
                  </a:lnTo>
                  <a:lnTo>
                    <a:pt x="391" y="42"/>
                  </a:lnTo>
                  <a:lnTo>
                    <a:pt x="400" y="84"/>
                  </a:lnTo>
                  <a:lnTo>
                    <a:pt x="410" y="126"/>
                  </a:lnTo>
                  <a:lnTo>
                    <a:pt x="415" y="168"/>
                  </a:lnTo>
                  <a:lnTo>
                    <a:pt x="420" y="210"/>
                  </a:lnTo>
                  <a:lnTo>
                    <a:pt x="421" y="253"/>
                  </a:lnTo>
                  <a:lnTo>
                    <a:pt x="425" y="295"/>
                  </a:lnTo>
                  <a:lnTo>
                    <a:pt x="426" y="336"/>
                  </a:lnTo>
                  <a:lnTo>
                    <a:pt x="427" y="378"/>
                  </a:lnTo>
                  <a:lnTo>
                    <a:pt x="430" y="466"/>
                  </a:lnTo>
                  <a:lnTo>
                    <a:pt x="434" y="553"/>
                  </a:lnTo>
                  <a:lnTo>
                    <a:pt x="435" y="641"/>
                  </a:lnTo>
                  <a:lnTo>
                    <a:pt x="435" y="728"/>
                  </a:lnTo>
                  <a:lnTo>
                    <a:pt x="434" y="815"/>
                  </a:lnTo>
                  <a:lnTo>
                    <a:pt x="429" y="903"/>
                  </a:lnTo>
                  <a:lnTo>
                    <a:pt x="421" y="988"/>
                  </a:lnTo>
                  <a:lnTo>
                    <a:pt x="410" y="1076"/>
                  </a:lnTo>
                  <a:lnTo>
                    <a:pt x="421" y="1085"/>
                  </a:lnTo>
                  <a:lnTo>
                    <a:pt x="435" y="1093"/>
                  </a:lnTo>
                  <a:lnTo>
                    <a:pt x="448" y="1098"/>
                  </a:lnTo>
                  <a:lnTo>
                    <a:pt x="461" y="1102"/>
                  </a:lnTo>
                  <a:lnTo>
                    <a:pt x="476" y="1104"/>
                  </a:lnTo>
                  <a:lnTo>
                    <a:pt x="490" y="1106"/>
                  </a:lnTo>
                  <a:lnTo>
                    <a:pt x="505" y="1110"/>
                  </a:lnTo>
                  <a:lnTo>
                    <a:pt x="519" y="1114"/>
                  </a:lnTo>
                  <a:lnTo>
                    <a:pt x="537" y="1119"/>
                  </a:lnTo>
                  <a:lnTo>
                    <a:pt x="554" y="1123"/>
                  </a:lnTo>
                  <a:lnTo>
                    <a:pt x="573" y="1128"/>
                  </a:lnTo>
                  <a:lnTo>
                    <a:pt x="589" y="1132"/>
                  </a:lnTo>
                  <a:lnTo>
                    <a:pt x="609" y="1136"/>
                  </a:lnTo>
                  <a:lnTo>
                    <a:pt x="625" y="1140"/>
                  </a:lnTo>
                  <a:lnTo>
                    <a:pt x="643" y="1143"/>
                  </a:lnTo>
                  <a:lnTo>
                    <a:pt x="660" y="1147"/>
                  </a:lnTo>
                  <a:lnTo>
                    <a:pt x="678" y="1152"/>
                  </a:lnTo>
                  <a:lnTo>
                    <a:pt x="695" y="1156"/>
                  </a:lnTo>
                  <a:lnTo>
                    <a:pt x="713" y="1160"/>
                  </a:lnTo>
                  <a:lnTo>
                    <a:pt x="732" y="1163"/>
                  </a:lnTo>
                  <a:lnTo>
                    <a:pt x="748" y="1167"/>
                  </a:lnTo>
                  <a:lnTo>
                    <a:pt x="767" y="1171"/>
                  </a:lnTo>
                  <a:lnTo>
                    <a:pt x="785" y="1177"/>
                  </a:lnTo>
                  <a:lnTo>
                    <a:pt x="803" y="1180"/>
                  </a:lnTo>
                  <a:lnTo>
                    <a:pt x="816" y="1182"/>
                  </a:lnTo>
                  <a:lnTo>
                    <a:pt x="828" y="1187"/>
                  </a:lnTo>
                  <a:lnTo>
                    <a:pt x="840" y="1189"/>
                  </a:lnTo>
                  <a:lnTo>
                    <a:pt x="853" y="1192"/>
                  </a:lnTo>
                  <a:lnTo>
                    <a:pt x="865" y="1194"/>
                  </a:lnTo>
                  <a:lnTo>
                    <a:pt x="878" y="1198"/>
                  </a:lnTo>
                  <a:lnTo>
                    <a:pt x="890" y="1199"/>
                  </a:lnTo>
                  <a:lnTo>
                    <a:pt x="902" y="1200"/>
                  </a:lnTo>
                  <a:lnTo>
                    <a:pt x="915" y="1202"/>
                  </a:lnTo>
                  <a:lnTo>
                    <a:pt x="926" y="1204"/>
                  </a:lnTo>
                  <a:lnTo>
                    <a:pt x="938" y="1205"/>
                  </a:lnTo>
                  <a:lnTo>
                    <a:pt x="951" y="1206"/>
                  </a:lnTo>
                  <a:lnTo>
                    <a:pt x="963" y="1206"/>
                  </a:lnTo>
                  <a:lnTo>
                    <a:pt x="975" y="1206"/>
                  </a:lnTo>
                  <a:lnTo>
                    <a:pt x="987" y="1206"/>
                  </a:lnTo>
                  <a:lnTo>
                    <a:pt x="1000" y="1206"/>
                  </a:lnTo>
                  <a:lnTo>
                    <a:pt x="1002" y="1221"/>
                  </a:lnTo>
                  <a:lnTo>
                    <a:pt x="1007" y="1230"/>
                  </a:lnTo>
                  <a:lnTo>
                    <a:pt x="1017" y="1234"/>
                  </a:lnTo>
                  <a:lnTo>
                    <a:pt x="1027" y="1235"/>
                  </a:lnTo>
                  <a:lnTo>
                    <a:pt x="1040" y="1234"/>
                  </a:lnTo>
                  <a:lnTo>
                    <a:pt x="1052" y="1234"/>
                  </a:lnTo>
                  <a:lnTo>
                    <a:pt x="1065" y="1234"/>
                  </a:lnTo>
                  <a:lnTo>
                    <a:pt x="1076" y="1238"/>
                  </a:lnTo>
                  <a:lnTo>
                    <a:pt x="1088" y="1251"/>
                  </a:lnTo>
                  <a:lnTo>
                    <a:pt x="1089" y="1269"/>
                  </a:lnTo>
                  <a:lnTo>
                    <a:pt x="1084" y="1288"/>
                  </a:lnTo>
                  <a:lnTo>
                    <a:pt x="1077" y="1304"/>
                  </a:lnTo>
                  <a:lnTo>
                    <a:pt x="1071" y="1319"/>
                  </a:lnTo>
                  <a:lnTo>
                    <a:pt x="1062" y="1333"/>
                  </a:lnTo>
                  <a:lnTo>
                    <a:pt x="1052" y="1346"/>
                  </a:lnTo>
                  <a:lnTo>
                    <a:pt x="1042" y="1357"/>
                  </a:lnTo>
                  <a:lnTo>
                    <a:pt x="1030" y="1368"/>
                  </a:lnTo>
                  <a:lnTo>
                    <a:pt x="1017" y="1377"/>
                  </a:lnTo>
                  <a:lnTo>
                    <a:pt x="1005" y="1384"/>
                  </a:lnTo>
                  <a:lnTo>
                    <a:pt x="992" y="1388"/>
                  </a:lnTo>
                  <a:lnTo>
                    <a:pt x="972" y="1391"/>
                  </a:lnTo>
                  <a:lnTo>
                    <a:pt x="951" y="1396"/>
                  </a:lnTo>
                  <a:lnTo>
                    <a:pt x="932" y="1398"/>
                  </a:lnTo>
                  <a:lnTo>
                    <a:pt x="911" y="1399"/>
                  </a:lnTo>
                  <a:lnTo>
                    <a:pt x="890" y="1401"/>
                  </a:lnTo>
                  <a:lnTo>
                    <a:pt x="871" y="1401"/>
                  </a:lnTo>
                  <a:lnTo>
                    <a:pt x="850" y="1399"/>
                  </a:lnTo>
                  <a:lnTo>
                    <a:pt x="830" y="1398"/>
                  </a:lnTo>
                  <a:lnTo>
                    <a:pt x="810" y="1396"/>
                  </a:lnTo>
                  <a:lnTo>
                    <a:pt x="791" y="1394"/>
                  </a:lnTo>
                  <a:lnTo>
                    <a:pt x="770" y="1390"/>
                  </a:lnTo>
                  <a:lnTo>
                    <a:pt x="751" y="1386"/>
                  </a:lnTo>
                  <a:lnTo>
                    <a:pt x="731" y="1382"/>
                  </a:lnTo>
                  <a:lnTo>
                    <a:pt x="711" y="1377"/>
                  </a:lnTo>
                  <a:lnTo>
                    <a:pt x="692" y="1372"/>
                  </a:lnTo>
                  <a:lnTo>
                    <a:pt x="672" y="1366"/>
                  </a:lnTo>
                  <a:lnTo>
                    <a:pt x="653" y="1359"/>
                  </a:lnTo>
                  <a:lnTo>
                    <a:pt x="634" y="1353"/>
                  </a:lnTo>
                  <a:lnTo>
                    <a:pt x="618" y="1348"/>
                  </a:lnTo>
                  <a:lnTo>
                    <a:pt x="600" y="1341"/>
                  </a:lnTo>
                  <a:lnTo>
                    <a:pt x="583" y="1334"/>
                  </a:lnTo>
                  <a:lnTo>
                    <a:pt x="565" y="1329"/>
                  </a:lnTo>
                  <a:lnTo>
                    <a:pt x="549" y="1322"/>
                  </a:lnTo>
                  <a:lnTo>
                    <a:pt x="534" y="1317"/>
                  </a:lnTo>
                  <a:lnTo>
                    <a:pt x="517" y="1312"/>
                  </a:lnTo>
                  <a:lnTo>
                    <a:pt x="501" y="1307"/>
                  </a:lnTo>
                  <a:lnTo>
                    <a:pt x="483" y="1302"/>
                  </a:lnTo>
                  <a:lnTo>
                    <a:pt x="467" y="1297"/>
                  </a:lnTo>
                  <a:lnTo>
                    <a:pt x="450" y="1292"/>
                  </a:lnTo>
                  <a:lnTo>
                    <a:pt x="431" y="1288"/>
                  </a:lnTo>
                  <a:lnTo>
                    <a:pt x="413" y="1286"/>
                  </a:lnTo>
                  <a:lnTo>
                    <a:pt x="393" y="1282"/>
                  </a:lnTo>
                  <a:lnTo>
                    <a:pt x="364" y="1266"/>
                  </a:lnTo>
                  <a:lnTo>
                    <a:pt x="335" y="1256"/>
                  </a:lnTo>
                  <a:lnTo>
                    <a:pt x="309" y="1248"/>
                  </a:lnTo>
                  <a:lnTo>
                    <a:pt x="286" y="1243"/>
                  </a:lnTo>
                  <a:lnTo>
                    <a:pt x="265" y="1238"/>
                  </a:lnTo>
                  <a:lnTo>
                    <a:pt x="250" y="1230"/>
                  </a:lnTo>
                  <a:lnTo>
                    <a:pt x="236" y="1219"/>
                  </a:lnTo>
                  <a:lnTo>
                    <a:pt x="228" y="1202"/>
                  </a:lnTo>
                  <a:lnTo>
                    <a:pt x="215" y="1160"/>
                  </a:lnTo>
                  <a:lnTo>
                    <a:pt x="205" y="1117"/>
                  </a:lnTo>
                  <a:lnTo>
                    <a:pt x="199" y="1075"/>
                  </a:lnTo>
                  <a:lnTo>
                    <a:pt x="197" y="1029"/>
                  </a:lnTo>
                  <a:lnTo>
                    <a:pt x="197" y="950"/>
                  </a:lnTo>
                  <a:lnTo>
                    <a:pt x="198" y="866"/>
                  </a:lnTo>
                  <a:lnTo>
                    <a:pt x="202" y="782"/>
                  </a:lnTo>
                  <a:lnTo>
                    <a:pt x="209" y="701"/>
                  </a:lnTo>
                  <a:lnTo>
                    <a:pt x="214" y="651"/>
                  </a:lnTo>
                  <a:lnTo>
                    <a:pt x="216" y="603"/>
                  </a:lnTo>
                  <a:lnTo>
                    <a:pt x="215" y="553"/>
                  </a:lnTo>
                  <a:lnTo>
                    <a:pt x="213" y="506"/>
                  </a:lnTo>
                  <a:lnTo>
                    <a:pt x="209" y="458"/>
                  </a:lnTo>
                  <a:lnTo>
                    <a:pt x="203" y="408"/>
                  </a:lnTo>
                  <a:lnTo>
                    <a:pt x="197" y="357"/>
                  </a:lnTo>
                  <a:lnTo>
                    <a:pt x="189" y="305"/>
                  </a:lnTo>
                  <a:lnTo>
                    <a:pt x="184" y="278"/>
                  </a:lnTo>
                  <a:lnTo>
                    <a:pt x="179" y="250"/>
                  </a:lnTo>
                  <a:lnTo>
                    <a:pt x="174" y="227"/>
                  </a:lnTo>
                  <a:lnTo>
                    <a:pt x="163" y="212"/>
                  </a:lnTo>
                </a:path>
              </a:pathLst>
            </a:custGeom>
            <a:solidFill>
              <a:srgbClr val="000000"/>
            </a:solidFill>
            <a:ln w="12700" cap="rnd" cmpd="sng">
              <a:noFill/>
              <a:prstDash val="solid"/>
              <a:round/>
              <a:headEnd type="none" w="med" len="med"/>
              <a:tailEnd type="none" w="med" len="med"/>
            </a:ln>
            <a:effectLst/>
          </p:spPr>
          <p:txBody>
            <a:bodyPr/>
            <a:lstStyle/>
            <a:p>
              <a:endParaRPr lang="en-US" b="0">
                <a:solidFill>
                  <a:prstClr val="black"/>
                </a:solidFill>
              </a:endParaRPr>
            </a:p>
          </p:txBody>
        </p:sp>
        <p:sp>
          <p:nvSpPr>
            <p:cNvPr id="541013" name="Freeform 341"/>
            <p:cNvSpPr>
              <a:spLocks/>
            </p:cNvSpPr>
            <p:nvPr/>
          </p:nvSpPr>
          <p:spPr bwMode="auto">
            <a:xfrm>
              <a:off x="1975" y="1872"/>
              <a:ext cx="1073" cy="1305"/>
            </a:xfrm>
            <a:custGeom>
              <a:avLst/>
              <a:gdLst/>
              <a:ahLst/>
              <a:cxnLst>
                <a:cxn ang="0">
                  <a:pos x="724" y="91"/>
                </a:cxn>
                <a:cxn ang="0">
                  <a:pos x="679" y="88"/>
                </a:cxn>
                <a:cxn ang="0">
                  <a:pos x="632" y="93"/>
                </a:cxn>
                <a:cxn ang="0">
                  <a:pos x="590" y="101"/>
                </a:cxn>
                <a:cxn ang="0">
                  <a:pos x="551" y="105"/>
                </a:cxn>
                <a:cxn ang="0">
                  <a:pos x="511" y="104"/>
                </a:cxn>
                <a:cxn ang="0">
                  <a:pos x="471" y="100"/>
                </a:cxn>
                <a:cxn ang="0">
                  <a:pos x="430" y="87"/>
                </a:cxn>
                <a:cxn ang="0">
                  <a:pos x="373" y="61"/>
                </a:cxn>
                <a:cxn ang="0">
                  <a:pos x="302" y="34"/>
                </a:cxn>
                <a:cxn ang="0">
                  <a:pos x="230" y="11"/>
                </a:cxn>
                <a:cxn ang="0">
                  <a:pos x="158" y="0"/>
                </a:cxn>
                <a:cxn ang="0">
                  <a:pos x="86" y="3"/>
                </a:cxn>
                <a:cxn ang="0">
                  <a:pos x="24" y="21"/>
                </a:cxn>
                <a:cxn ang="0">
                  <a:pos x="2" y="66"/>
                </a:cxn>
                <a:cxn ang="0">
                  <a:pos x="5" y="122"/>
                </a:cxn>
                <a:cxn ang="0">
                  <a:pos x="51" y="158"/>
                </a:cxn>
                <a:cxn ang="0">
                  <a:pos x="135" y="150"/>
                </a:cxn>
                <a:cxn ang="0">
                  <a:pos x="185" y="170"/>
                </a:cxn>
                <a:cxn ang="0">
                  <a:pos x="193" y="339"/>
                </a:cxn>
                <a:cxn ang="0">
                  <a:pos x="186" y="521"/>
                </a:cxn>
                <a:cxn ang="0">
                  <a:pos x="170" y="791"/>
                </a:cxn>
                <a:cxn ang="0">
                  <a:pos x="161" y="1059"/>
                </a:cxn>
                <a:cxn ang="0">
                  <a:pos x="164" y="1122"/>
                </a:cxn>
                <a:cxn ang="0">
                  <a:pos x="189" y="1174"/>
                </a:cxn>
                <a:cxn ang="0">
                  <a:pos x="230" y="1200"/>
                </a:cxn>
                <a:cxn ang="0">
                  <a:pos x="270" y="1214"/>
                </a:cxn>
                <a:cxn ang="0">
                  <a:pos x="313" y="1224"/>
                </a:cxn>
                <a:cxn ang="0">
                  <a:pos x="355" y="1232"/>
                </a:cxn>
                <a:cxn ang="0">
                  <a:pos x="398" y="1239"/>
                </a:cxn>
                <a:cxn ang="0">
                  <a:pos x="443" y="1249"/>
                </a:cxn>
                <a:cxn ang="0">
                  <a:pos x="501" y="1261"/>
                </a:cxn>
                <a:cxn ang="0">
                  <a:pos x="560" y="1274"/>
                </a:cxn>
                <a:cxn ang="0">
                  <a:pos x="618" y="1282"/>
                </a:cxn>
                <a:cxn ang="0">
                  <a:pos x="676" y="1291"/>
                </a:cxn>
                <a:cxn ang="0">
                  <a:pos x="734" y="1295"/>
                </a:cxn>
                <a:cxn ang="0">
                  <a:pos x="790" y="1296"/>
                </a:cxn>
                <a:cxn ang="0">
                  <a:pos x="846" y="1302"/>
                </a:cxn>
                <a:cxn ang="0">
                  <a:pos x="901" y="1304"/>
                </a:cxn>
                <a:cxn ang="0">
                  <a:pos x="956" y="1303"/>
                </a:cxn>
                <a:cxn ang="0">
                  <a:pos x="1010" y="1292"/>
                </a:cxn>
                <a:cxn ang="0">
                  <a:pos x="1057" y="1263"/>
                </a:cxn>
                <a:cxn ang="0">
                  <a:pos x="1072" y="1194"/>
                </a:cxn>
                <a:cxn ang="0">
                  <a:pos x="1050" y="1126"/>
                </a:cxn>
                <a:cxn ang="0">
                  <a:pos x="1005" y="1105"/>
                </a:cxn>
                <a:cxn ang="0">
                  <a:pos x="951" y="1117"/>
                </a:cxn>
                <a:cxn ang="0">
                  <a:pos x="893" y="1124"/>
                </a:cxn>
                <a:cxn ang="0">
                  <a:pos x="833" y="910"/>
                </a:cxn>
                <a:cxn ang="0">
                  <a:pos x="854" y="679"/>
                </a:cxn>
                <a:cxn ang="0">
                  <a:pos x="873" y="468"/>
                </a:cxn>
                <a:cxn ang="0">
                  <a:pos x="861" y="282"/>
                </a:cxn>
                <a:cxn ang="0">
                  <a:pos x="842" y="207"/>
                </a:cxn>
                <a:cxn ang="0">
                  <a:pos x="808" y="142"/>
                </a:cxn>
                <a:cxn ang="0">
                  <a:pos x="773" y="96"/>
                </a:cxn>
                <a:cxn ang="0">
                  <a:pos x="753" y="96"/>
                </a:cxn>
              </a:cxnLst>
              <a:rect l="0" t="0" r="r" b="b"/>
              <a:pathLst>
                <a:path w="1073" h="1305">
                  <a:moveTo>
                    <a:pt x="753" y="96"/>
                  </a:moveTo>
                  <a:lnTo>
                    <a:pt x="739" y="94"/>
                  </a:lnTo>
                  <a:lnTo>
                    <a:pt x="724" y="91"/>
                  </a:lnTo>
                  <a:lnTo>
                    <a:pt x="709" y="90"/>
                  </a:lnTo>
                  <a:lnTo>
                    <a:pt x="694" y="88"/>
                  </a:lnTo>
                  <a:lnTo>
                    <a:pt x="679" y="88"/>
                  </a:lnTo>
                  <a:lnTo>
                    <a:pt x="662" y="88"/>
                  </a:lnTo>
                  <a:lnTo>
                    <a:pt x="648" y="90"/>
                  </a:lnTo>
                  <a:lnTo>
                    <a:pt x="632" y="93"/>
                  </a:lnTo>
                  <a:lnTo>
                    <a:pt x="618" y="95"/>
                  </a:lnTo>
                  <a:lnTo>
                    <a:pt x="604" y="98"/>
                  </a:lnTo>
                  <a:lnTo>
                    <a:pt x="590" y="101"/>
                  </a:lnTo>
                  <a:lnTo>
                    <a:pt x="578" y="103"/>
                  </a:lnTo>
                  <a:lnTo>
                    <a:pt x="565" y="104"/>
                  </a:lnTo>
                  <a:lnTo>
                    <a:pt x="551" y="105"/>
                  </a:lnTo>
                  <a:lnTo>
                    <a:pt x="536" y="105"/>
                  </a:lnTo>
                  <a:lnTo>
                    <a:pt x="523" y="105"/>
                  </a:lnTo>
                  <a:lnTo>
                    <a:pt x="511" y="104"/>
                  </a:lnTo>
                  <a:lnTo>
                    <a:pt x="496" y="104"/>
                  </a:lnTo>
                  <a:lnTo>
                    <a:pt x="483" y="102"/>
                  </a:lnTo>
                  <a:lnTo>
                    <a:pt x="471" y="100"/>
                  </a:lnTo>
                  <a:lnTo>
                    <a:pt x="457" y="96"/>
                  </a:lnTo>
                  <a:lnTo>
                    <a:pt x="444" y="93"/>
                  </a:lnTo>
                  <a:lnTo>
                    <a:pt x="430" y="87"/>
                  </a:lnTo>
                  <a:lnTo>
                    <a:pt x="417" y="83"/>
                  </a:lnTo>
                  <a:lnTo>
                    <a:pt x="395" y="71"/>
                  </a:lnTo>
                  <a:lnTo>
                    <a:pt x="373" y="61"/>
                  </a:lnTo>
                  <a:lnTo>
                    <a:pt x="348" y="52"/>
                  </a:lnTo>
                  <a:lnTo>
                    <a:pt x="325" y="42"/>
                  </a:lnTo>
                  <a:lnTo>
                    <a:pt x="302" y="34"/>
                  </a:lnTo>
                  <a:lnTo>
                    <a:pt x="278" y="25"/>
                  </a:lnTo>
                  <a:lnTo>
                    <a:pt x="254" y="19"/>
                  </a:lnTo>
                  <a:lnTo>
                    <a:pt x="230" y="11"/>
                  </a:lnTo>
                  <a:lnTo>
                    <a:pt x="205" y="7"/>
                  </a:lnTo>
                  <a:lnTo>
                    <a:pt x="182" y="3"/>
                  </a:lnTo>
                  <a:lnTo>
                    <a:pt x="158" y="0"/>
                  </a:lnTo>
                  <a:lnTo>
                    <a:pt x="134" y="0"/>
                  </a:lnTo>
                  <a:lnTo>
                    <a:pt x="110" y="0"/>
                  </a:lnTo>
                  <a:lnTo>
                    <a:pt x="86" y="3"/>
                  </a:lnTo>
                  <a:lnTo>
                    <a:pt x="62" y="7"/>
                  </a:lnTo>
                  <a:lnTo>
                    <a:pt x="38" y="13"/>
                  </a:lnTo>
                  <a:lnTo>
                    <a:pt x="24" y="21"/>
                  </a:lnTo>
                  <a:lnTo>
                    <a:pt x="13" y="33"/>
                  </a:lnTo>
                  <a:lnTo>
                    <a:pt x="7" y="48"/>
                  </a:lnTo>
                  <a:lnTo>
                    <a:pt x="2" y="66"/>
                  </a:lnTo>
                  <a:lnTo>
                    <a:pt x="0" y="85"/>
                  </a:lnTo>
                  <a:lnTo>
                    <a:pt x="2" y="104"/>
                  </a:lnTo>
                  <a:lnTo>
                    <a:pt x="5" y="122"/>
                  </a:lnTo>
                  <a:lnTo>
                    <a:pt x="12" y="139"/>
                  </a:lnTo>
                  <a:lnTo>
                    <a:pt x="27" y="153"/>
                  </a:lnTo>
                  <a:lnTo>
                    <a:pt x="51" y="158"/>
                  </a:lnTo>
                  <a:lnTo>
                    <a:pt x="78" y="158"/>
                  </a:lnTo>
                  <a:lnTo>
                    <a:pt x="106" y="154"/>
                  </a:lnTo>
                  <a:lnTo>
                    <a:pt x="135" y="150"/>
                  </a:lnTo>
                  <a:lnTo>
                    <a:pt x="158" y="150"/>
                  </a:lnTo>
                  <a:lnTo>
                    <a:pt x="177" y="155"/>
                  </a:lnTo>
                  <a:lnTo>
                    <a:pt x="185" y="170"/>
                  </a:lnTo>
                  <a:lnTo>
                    <a:pt x="192" y="229"/>
                  </a:lnTo>
                  <a:lnTo>
                    <a:pt x="193" y="287"/>
                  </a:lnTo>
                  <a:lnTo>
                    <a:pt x="193" y="339"/>
                  </a:lnTo>
                  <a:lnTo>
                    <a:pt x="192" y="379"/>
                  </a:lnTo>
                  <a:lnTo>
                    <a:pt x="190" y="463"/>
                  </a:lnTo>
                  <a:lnTo>
                    <a:pt x="186" y="521"/>
                  </a:lnTo>
                  <a:lnTo>
                    <a:pt x="180" y="594"/>
                  </a:lnTo>
                  <a:lnTo>
                    <a:pt x="173" y="707"/>
                  </a:lnTo>
                  <a:lnTo>
                    <a:pt x="170" y="791"/>
                  </a:lnTo>
                  <a:lnTo>
                    <a:pt x="170" y="869"/>
                  </a:lnTo>
                  <a:lnTo>
                    <a:pt x="170" y="954"/>
                  </a:lnTo>
                  <a:lnTo>
                    <a:pt x="161" y="1059"/>
                  </a:lnTo>
                  <a:lnTo>
                    <a:pt x="158" y="1079"/>
                  </a:lnTo>
                  <a:lnTo>
                    <a:pt x="161" y="1100"/>
                  </a:lnTo>
                  <a:lnTo>
                    <a:pt x="164" y="1122"/>
                  </a:lnTo>
                  <a:lnTo>
                    <a:pt x="170" y="1141"/>
                  </a:lnTo>
                  <a:lnTo>
                    <a:pt x="179" y="1159"/>
                  </a:lnTo>
                  <a:lnTo>
                    <a:pt x="189" y="1174"/>
                  </a:lnTo>
                  <a:lnTo>
                    <a:pt x="201" y="1187"/>
                  </a:lnTo>
                  <a:lnTo>
                    <a:pt x="215" y="1196"/>
                  </a:lnTo>
                  <a:lnTo>
                    <a:pt x="230" y="1200"/>
                  </a:lnTo>
                  <a:lnTo>
                    <a:pt x="244" y="1205"/>
                  </a:lnTo>
                  <a:lnTo>
                    <a:pt x="257" y="1209"/>
                  </a:lnTo>
                  <a:lnTo>
                    <a:pt x="270" y="1214"/>
                  </a:lnTo>
                  <a:lnTo>
                    <a:pt x="284" y="1218"/>
                  </a:lnTo>
                  <a:lnTo>
                    <a:pt x="299" y="1220"/>
                  </a:lnTo>
                  <a:lnTo>
                    <a:pt x="313" y="1224"/>
                  </a:lnTo>
                  <a:lnTo>
                    <a:pt x="327" y="1227"/>
                  </a:lnTo>
                  <a:lnTo>
                    <a:pt x="342" y="1229"/>
                  </a:lnTo>
                  <a:lnTo>
                    <a:pt x="355" y="1232"/>
                  </a:lnTo>
                  <a:lnTo>
                    <a:pt x="370" y="1235"/>
                  </a:lnTo>
                  <a:lnTo>
                    <a:pt x="385" y="1238"/>
                  </a:lnTo>
                  <a:lnTo>
                    <a:pt x="398" y="1239"/>
                  </a:lnTo>
                  <a:lnTo>
                    <a:pt x="413" y="1242"/>
                  </a:lnTo>
                  <a:lnTo>
                    <a:pt x="428" y="1246"/>
                  </a:lnTo>
                  <a:lnTo>
                    <a:pt x="443" y="1249"/>
                  </a:lnTo>
                  <a:lnTo>
                    <a:pt x="462" y="1253"/>
                  </a:lnTo>
                  <a:lnTo>
                    <a:pt x="482" y="1257"/>
                  </a:lnTo>
                  <a:lnTo>
                    <a:pt x="501" y="1261"/>
                  </a:lnTo>
                  <a:lnTo>
                    <a:pt x="521" y="1266"/>
                  </a:lnTo>
                  <a:lnTo>
                    <a:pt x="541" y="1270"/>
                  </a:lnTo>
                  <a:lnTo>
                    <a:pt x="560" y="1274"/>
                  </a:lnTo>
                  <a:lnTo>
                    <a:pt x="580" y="1276"/>
                  </a:lnTo>
                  <a:lnTo>
                    <a:pt x="599" y="1280"/>
                  </a:lnTo>
                  <a:lnTo>
                    <a:pt x="618" y="1282"/>
                  </a:lnTo>
                  <a:lnTo>
                    <a:pt x="637" y="1286"/>
                  </a:lnTo>
                  <a:lnTo>
                    <a:pt x="656" y="1289"/>
                  </a:lnTo>
                  <a:lnTo>
                    <a:pt x="676" y="1291"/>
                  </a:lnTo>
                  <a:lnTo>
                    <a:pt x="695" y="1293"/>
                  </a:lnTo>
                  <a:lnTo>
                    <a:pt x="714" y="1295"/>
                  </a:lnTo>
                  <a:lnTo>
                    <a:pt x="734" y="1295"/>
                  </a:lnTo>
                  <a:lnTo>
                    <a:pt x="753" y="1295"/>
                  </a:lnTo>
                  <a:lnTo>
                    <a:pt x="773" y="1295"/>
                  </a:lnTo>
                  <a:lnTo>
                    <a:pt x="790" y="1296"/>
                  </a:lnTo>
                  <a:lnTo>
                    <a:pt x="808" y="1298"/>
                  </a:lnTo>
                  <a:lnTo>
                    <a:pt x="827" y="1299"/>
                  </a:lnTo>
                  <a:lnTo>
                    <a:pt x="846" y="1302"/>
                  </a:lnTo>
                  <a:lnTo>
                    <a:pt x="865" y="1303"/>
                  </a:lnTo>
                  <a:lnTo>
                    <a:pt x="883" y="1304"/>
                  </a:lnTo>
                  <a:lnTo>
                    <a:pt x="901" y="1304"/>
                  </a:lnTo>
                  <a:lnTo>
                    <a:pt x="919" y="1304"/>
                  </a:lnTo>
                  <a:lnTo>
                    <a:pt x="937" y="1304"/>
                  </a:lnTo>
                  <a:lnTo>
                    <a:pt x="956" y="1303"/>
                  </a:lnTo>
                  <a:lnTo>
                    <a:pt x="974" y="1301"/>
                  </a:lnTo>
                  <a:lnTo>
                    <a:pt x="991" y="1296"/>
                  </a:lnTo>
                  <a:lnTo>
                    <a:pt x="1010" y="1292"/>
                  </a:lnTo>
                  <a:lnTo>
                    <a:pt x="1025" y="1284"/>
                  </a:lnTo>
                  <a:lnTo>
                    <a:pt x="1042" y="1276"/>
                  </a:lnTo>
                  <a:lnTo>
                    <a:pt x="1057" y="1263"/>
                  </a:lnTo>
                  <a:lnTo>
                    <a:pt x="1067" y="1244"/>
                  </a:lnTo>
                  <a:lnTo>
                    <a:pt x="1072" y="1220"/>
                  </a:lnTo>
                  <a:lnTo>
                    <a:pt x="1072" y="1194"/>
                  </a:lnTo>
                  <a:lnTo>
                    <a:pt x="1069" y="1169"/>
                  </a:lnTo>
                  <a:lnTo>
                    <a:pt x="1062" y="1145"/>
                  </a:lnTo>
                  <a:lnTo>
                    <a:pt x="1050" y="1126"/>
                  </a:lnTo>
                  <a:lnTo>
                    <a:pt x="1035" y="1112"/>
                  </a:lnTo>
                  <a:lnTo>
                    <a:pt x="1020" y="1106"/>
                  </a:lnTo>
                  <a:lnTo>
                    <a:pt x="1005" y="1105"/>
                  </a:lnTo>
                  <a:lnTo>
                    <a:pt x="987" y="1107"/>
                  </a:lnTo>
                  <a:lnTo>
                    <a:pt x="970" y="1112"/>
                  </a:lnTo>
                  <a:lnTo>
                    <a:pt x="951" y="1117"/>
                  </a:lnTo>
                  <a:lnTo>
                    <a:pt x="931" y="1123"/>
                  </a:lnTo>
                  <a:lnTo>
                    <a:pt x="912" y="1124"/>
                  </a:lnTo>
                  <a:lnTo>
                    <a:pt x="893" y="1124"/>
                  </a:lnTo>
                  <a:lnTo>
                    <a:pt x="859" y="1056"/>
                  </a:lnTo>
                  <a:lnTo>
                    <a:pt x="840" y="984"/>
                  </a:lnTo>
                  <a:lnTo>
                    <a:pt x="833" y="910"/>
                  </a:lnTo>
                  <a:lnTo>
                    <a:pt x="836" y="834"/>
                  </a:lnTo>
                  <a:lnTo>
                    <a:pt x="843" y="757"/>
                  </a:lnTo>
                  <a:lnTo>
                    <a:pt x="854" y="679"/>
                  </a:lnTo>
                  <a:lnTo>
                    <a:pt x="865" y="604"/>
                  </a:lnTo>
                  <a:lnTo>
                    <a:pt x="872" y="529"/>
                  </a:lnTo>
                  <a:lnTo>
                    <a:pt x="873" y="468"/>
                  </a:lnTo>
                  <a:lnTo>
                    <a:pt x="872" y="406"/>
                  </a:lnTo>
                  <a:lnTo>
                    <a:pt x="868" y="345"/>
                  </a:lnTo>
                  <a:lnTo>
                    <a:pt x="861" y="282"/>
                  </a:lnTo>
                  <a:lnTo>
                    <a:pt x="857" y="255"/>
                  </a:lnTo>
                  <a:lnTo>
                    <a:pt x="850" y="231"/>
                  </a:lnTo>
                  <a:lnTo>
                    <a:pt x="842" y="207"/>
                  </a:lnTo>
                  <a:lnTo>
                    <a:pt x="831" y="183"/>
                  </a:lnTo>
                  <a:lnTo>
                    <a:pt x="820" y="163"/>
                  </a:lnTo>
                  <a:lnTo>
                    <a:pt x="808" y="142"/>
                  </a:lnTo>
                  <a:lnTo>
                    <a:pt x="793" y="120"/>
                  </a:lnTo>
                  <a:lnTo>
                    <a:pt x="778" y="101"/>
                  </a:lnTo>
                  <a:lnTo>
                    <a:pt x="773" y="96"/>
                  </a:lnTo>
                  <a:lnTo>
                    <a:pt x="765" y="96"/>
                  </a:lnTo>
                  <a:lnTo>
                    <a:pt x="758" y="96"/>
                  </a:lnTo>
                  <a:lnTo>
                    <a:pt x="753" y="96"/>
                  </a:lnTo>
                </a:path>
              </a:pathLst>
            </a:custGeom>
            <a:solidFill>
              <a:srgbClr val="FFFFFF"/>
            </a:solidFill>
            <a:ln w="12700" cap="rnd" cmpd="sng">
              <a:noFill/>
              <a:prstDash val="solid"/>
              <a:round/>
              <a:headEnd type="none" w="med" len="med"/>
              <a:tailEnd type="none" w="med" len="med"/>
            </a:ln>
            <a:effectLst/>
          </p:spPr>
          <p:txBody>
            <a:bodyPr/>
            <a:lstStyle/>
            <a:p>
              <a:endParaRPr lang="en-US" b="0">
                <a:solidFill>
                  <a:prstClr val="black"/>
                </a:solidFill>
              </a:endParaRPr>
            </a:p>
          </p:txBody>
        </p:sp>
        <p:sp>
          <p:nvSpPr>
            <p:cNvPr id="541014" name="Freeform 342"/>
            <p:cNvSpPr>
              <a:spLocks/>
            </p:cNvSpPr>
            <p:nvPr/>
          </p:nvSpPr>
          <p:spPr bwMode="auto">
            <a:xfrm>
              <a:off x="1970" y="1872"/>
              <a:ext cx="1078" cy="1309"/>
            </a:xfrm>
            <a:custGeom>
              <a:avLst/>
              <a:gdLst/>
              <a:ahLst/>
              <a:cxnLst>
                <a:cxn ang="0">
                  <a:pos x="742" y="94"/>
                </a:cxn>
                <a:cxn ang="0">
                  <a:pos x="697" y="89"/>
                </a:cxn>
                <a:cxn ang="0">
                  <a:pos x="651" y="91"/>
                </a:cxn>
                <a:cxn ang="0">
                  <a:pos x="607" y="98"/>
                </a:cxn>
                <a:cxn ang="0">
                  <a:pos x="567" y="105"/>
                </a:cxn>
                <a:cxn ang="0">
                  <a:pos x="526" y="106"/>
                </a:cxn>
                <a:cxn ang="0">
                  <a:pos x="485" y="102"/>
                </a:cxn>
                <a:cxn ang="0">
                  <a:pos x="446" y="93"/>
                </a:cxn>
                <a:cxn ang="0">
                  <a:pos x="397" y="71"/>
                </a:cxn>
                <a:cxn ang="0">
                  <a:pos x="327" y="42"/>
                </a:cxn>
                <a:cxn ang="0">
                  <a:pos x="255" y="19"/>
                </a:cxn>
                <a:cxn ang="0">
                  <a:pos x="183" y="3"/>
                </a:cxn>
                <a:cxn ang="0">
                  <a:pos x="110" y="0"/>
                </a:cxn>
                <a:cxn ang="0">
                  <a:pos x="38" y="13"/>
                </a:cxn>
                <a:cxn ang="0">
                  <a:pos x="8" y="49"/>
                </a:cxn>
                <a:cxn ang="0">
                  <a:pos x="2" y="105"/>
                </a:cxn>
                <a:cxn ang="0">
                  <a:pos x="28" y="153"/>
                </a:cxn>
                <a:cxn ang="0">
                  <a:pos x="107" y="154"/>
                </a:cxn>
                <a:cxn ang="0">
                  <a:pos x="178" y="155"/>
                </a:cxn>
                <a:cxn ang="0">
                  <a:pos x="194" y="288"/>
                </a:cxn>
                <a:cxn ang="0">
                  <a:pos x="191" y="464"/>
                </a:cxn>
                <a:cxn ang="0">
                  <a:pos x="174" y="709"/>
                </a:cxn>
                <a:cxn ang="0">
                  <a:pos x="170" y="957"/>
                </a:cxn>
                <a:cxn ang="0">
                  <a:pos x="161" y="1103"/>
                </a:cxn>
                <a:cxn ang="0">
                  <a:pos x="180" y="1162"/>
                </a:cxn>
                <a:cxn ang="0">
                  <a:pos x="216" y="1199"/>
                </a:cxn>
                <a:cxn ang="0">
                  <a:pos x="258" y="1213"/>
                </a:cxn>
                <a:cxn ang="0">
                  <a:pos x="300" y="1224"/>
                </a:cxn>
                <a:cxn ang="0">
                  <a:pos x="343" y="1233"/>
                </a:cxn>
                <a:cxn ang="0">
                  <a:pos x="387" y="1241"/>
                </a:cxn>
                <a:cxn ang="0">
                  <a:pos x="430" y="1250"/>
                </a:cxn>
                <a:cxn ang="0">
                  <a:pos x="485" y="1260"/>
                </a:cxn>
                <a:cxn ang="0">
                  <a:pos x="543" y="1274"/>
                </a:cxn>
                <a:cxn ang="0">
                  <a:pos x="602" y="1284"/>
                </a:cxn>
                <a:cxn ang="0">
                  <a:pos x="659" y="1293"/>
                </a:cxn>
                <a:cxn ang="0">
                  <a:pos x="718" y="1298"/>
                </a:cxn>
                <a:cxn ang="0">
                  <a:pos x="776" y="1299"/>
                </a:cxn>
                <a:cxn ang="0">
                  <a:pos x="831" y="1303"/>
                </a:cxn>
                <a:cxn ang="0">
                  <a:pos x="887" y="1308"/>
                </a:cxn>
                <a:cxn ang="0">
                  <a:pos x="942" y="1308"/>
                </a:cxn>
                <a:cxn ang="0">
                  <a:pos x="996" y="1300"/>
                </a:cxn>
                <a:cxn ang="0">
                  <a:pos x="1047" y="1280"/>
                </a:cxn>
                <a:cxn ang="0">
                  <a:pos x="1077" y="1224"/>
                </a:cxn>
                <a:cxn ang="0">
                  <a:pos x="1067" y="1149"/>
                </a:cxn>
                <a:cxn ang="0">
                  <a:pos x="1025" y="1110"/>
                </a:cxn>
                <a:cxn ang="0">
                  <a:pos x="974" y="1116"/>
                </a:cxn>
                <a:cxn ang="0">
                  <a:pos x="917" y="1128"/>
                </a:cxn>
                <a:cxn ang="0">
                  <a:pos x="844" y="987"/>
                </a:cxn>
                <a:cxn ang="0">
                  <a:pos x="847" y="759"/>
                </a:cxn>
                <a:cxn ang="0">
                  <a:pos x="876" y="531"/>
                </a:cxn>
                <a:cxn ang="0">
                  <a:pos x="872" y="346"/>
                </a:cxn>
                <a:cxn ang="0">
                  <a:pos x="854" y="231"/>
                </a:cxn>
                <a:cxn ang="0">
                  <a:pos x="824" y="164"/>
                </a:cxn>
                <a:cxn ang="0">
                  <a:pos x="781" y="101"/>
                </a:cxn>
                <a:cxn ang="0">
                  <a:pos x="762" y="96"/>
                </a:cxn>
              </a:cxnLst>
              <a:rect l="0" t="0" r="r" b="b"/>
              <a:pathLst>
                <a:path w="1078" h="1309">
                  <a:moveTo>
                    <a:pt x="756" y="96"/>
                  </a:moveTo>
                  <a:lnTo>
                    <a:pt x="756" y="96"/>
                  </a:lnTo>
                  <a:lnTo>
                    <a:pt x="742" y="94"/>
                  </a:lnTo>
                  <a:lnTo>
                    <a:pt x="727" y="91"/>
                  </a:lnTo>
                  <a:lnTo>
                    <a:pt x="712" y="91"/>
                  </a:lnTo>
                  <a:lnTo>
                    <a:pt x="697" y="89"/>
                  </a:lnTo>
                  <a:lnTo>
                    <a:pt x="682" y="89"/>
                  </a:lnTo>
                  <a:lnTo>
                    <a:pt x="665" y="89"/>
                  </a:lnTo>
                  <a:lnTo>
                    <a:pt x="651" y="91"/>
                  </a:lnTo>
                  <a:lnTo>
                    <a:pt x="635" y="93"/>
                  </a:lnTo>
                  <a:lnTo>
                    <a:pt x="621" y="95"/>
                  </a:lnTo>
                  <a:lnTo>
                    <a:pt x="607" y="98"/>
                  </a:lnTo>
                  <a:lnTo>
                    <a:pt x="593" y="101"/>
                  </a:lnTo>
                  <a:lnTo>
                    <a:pt x="581" y="103"/>
                  </a:lnTo>
                  <a:lnTo>
                    <a:pt x="567" y="105"/>
                  </a:lnTo>
                  <a:lnTo>
                    <a:pt x="553" y="106"/>
                  </a:lnTo>
                  <a:lnTo>
                    <a:pt x="539" y="106"/>
                  </a:lnTo>
                  <a:lnTo>
                    <a:pt x="526" y="106"/>
                  </a:lnTo>
                  <a:lnTo>
                    <a:pt x="513" y="105"/>
                  </a:lnTo>
                  <a:lnTo>
                    <a:pt x="499" y="105"/>
                  </a:lnTo>
                  <a:lnTo>
                    <a:pt x="485" y="102"/>
                  </a:lnTo>
                  <a:lnTo>
                    <a:pt x="473" y="100"/>
                  </a:lnTo>
                  <a:lnTo>
                    <a:pt x="460" y="96"/>
                  </a:lnTo>
                  <a:lnTo>
                    <a:pt x="446" y="93"/>
                  </a:lnTo>
                  <a:lnTo>
                    <a:pt x="432" y="88"/>
                  </a:lnTo>
                  <a:lnTo>
                    <a:pt x="419" y="83"/>
                  </a:lnTo>
                  <a:lnTo>
                    <a:pt x="397" y="71"/>
                  </a:lnTo>
                  <a:lnTo>
                    <a:pt x="374" y="61"/>
                  </a:lnTo>
                  <a:lnTo>
                    <a:pt x="349" y="52"/>
                  </a:lnTo>
                  <a:lnTo>
                    <a:pt x="327" y="42"/>
                  </a:lnTo>
                  <a:lnTo>
                    <a:pt x="303" y="34"/>
                  </a:lnTo>
                  <a:lnTo>
                    <a:pt x="279" y="25"/>
                  </a:lnTo>
                  <a:lnTo>
                    <a:pt x="255" y="19"/>
                  </a:lnTo>
                  <a:lnTo>
                    <a:pt x="231" y="11"/>
                  </a:lnTo>
                  <a:lnTo>
                    <a:pt x="206" y="7"/>
                  </a:lnTo>
                  <a:lnTo>
                    <a:pt x="183" y="3"/>
                  </a:lnTo>
                  <a:lnTo>
                    <a:pt x="159" y="0"/>
                  </a:lnTo>
                  <a:lnTo>
                    <a:pt x="135" y="0"/>
                  </a:lnTo>
                  <a:lnTo>
                    <a:pt x="110" y="0"/>
                  </a:lnTo>
                  <a:lnTo>
                    <a:pt x="86" y="3"/>
                  </a:lnTo>
                  <a:lnTo>
                    <a:pt x="63" y="7"/>
                  </a:lnTo>
                  <a:lnTo>
                    <a:pt x="38" y="13"/>
                  </a:lnTo>
                  <a:lnTo>
                    <a:pt x="24" y="21"/>
                  </a:lnTo>
                  <a:lnTo>
                    <a:pt x="13" y="33"/>
                  </a:lnTo>
                  <a:lnTo>
                    <a:pt x="8" y="49"/>
                  </a:lnTo>
                  <a:lnTo>
                    <a:pt x="3" y="66"/>
                  </a:lnTo>
                  <a:lnTo>
                    <a:pt x="0" y="85"/>
                  </a:lnTo>
                  <a:lnTo>
                    <a:pt x="2" y="105"/>
                  </a:lnTo>
                  <a:lnTo>
                    <a:pt x="5" y="122"/>
                  </a:lnTo>
                  <a:lnTo>
                    <a:pt x="12" y="139"/>
                  </a:lnTo>
                  <a:lnTo>
                    <a:pt x="28" y="153"/>
                  </a:lnTo>
                  <a:lnTo>
                    <a:pt x="51" y="158"/>
                  </a:lnTo>
                  <a:lnTo>
                    <a:pt x="79" y="158"/>
                  </a:lnTo>
                  <a:lnTo>
                    <a:pt x="107" y="154"/>
                  </a:lnTo>
                  <a:lnTo>
                    <a:pt x="135" y="151"/>
                  </a:lnTo>
                  <a:lnTo>
                    <a:pt x="159" y="151"/>
                  </a:lnTo>
                  <a:lnTo>
                    <a:pt x="178" y="155"/>
                  </a:lnTo>
                  <a:lnTo>
                    <a:pt x="186" y="171"/>
                  </a:lnTo>
                  <a:lnTo>
                    <a:pt x="193" y="230"/>
                  </a:lnTo>
                  <a:lnTo>
                    <a:pt x="194" y="288"/>
                  </a:lnTo>
                  <a:lnTo>
                    <a:pt x="194" y="340"/>
                  </a:lnTo>
                  <a:lnTo>
                    <a:pt x="193" y="380"/>
                  </a:lnTo>
                  <a:lnTo>
                    <a:pt x="191" y="464"/>
                  </a:lnTo>
                  <a:lnTo>
                    <a:pt x="187" y="523"/>
                  </a:lnTo>
                  <a:lnTo>
                    <a:pt x="181" y="595"/>
                  </a:lnTo>
                  <a:lnTo>
                    <a:pt x="174" y="709"/>
                  </a:lnTo>
                  <a:lnTo>
                    <a:pt x="171" y="794"/>
                  </a:lnTo>
                  <a:lnTo>
                    <a:pt x="171" y="872"/>
                  </a:lnTo>
                  <a:lnTo>
                    <a:pt x="170" y="957"/>
                  </a:lnTo>
                  <a:lnTo>
                    <a:pt x="161" y="1062"/>
                  </a:lnTo>
                  <a:lnTo>
                    <a:pt x="159" y="1082"/>
                  </a:lnTo>
                  <a:lnTo>
                    <a:pt x="161" y="1103"/>
                  </a:lnTo>
                  <a:lnTo>
                    <a:pt x="165" y="1125"/>
                  </a:lnTo>
                  <a:lnTo>
                    <a:pt x="171" y="1144"/>
                  </a:lnTo>
                  <a:lnTo>
                    <a:pt x="180" y="1162"/>
                  </a:lnTo>
                  <a:lnTo>
                    <a:pt x="190" y="1177"/>
                  </a:lnTo>
                  <a:lnTo>
                    <a:pt x="202" y="1191"/>
                  </a:lnTo>
                  <a:lnTo>
                    <a:pt x="216" y="1199"/>
                  </a:lnTo>
                  <a:lnTo>
                    <a:pt x="231" y="1204"/>
                  </a:lnTo>
                  <a:lnTo>
                    <a:pt x="245" y="1209"/>
                  </a:lnTo>
                  <a:lnTo>
                    <a:pt x="258" y="1213"/>
                  </a:lnTo>
                  <a:lnTo>
                    <a:pt x="272" y="1217"/>
                  </a:lnTo>
                  <a:lnTo>
                    <a:pt x="286" y="1221"/>
                  </a:lnTo>
                  <a:lnTo>
                    <a:pt x="300" y="1224"/>
                  </a:lnTo>
                  <a:lnTo>
                    <a:pt x="314" y="1228"/>
                  </a:lnTo>
                  <a:lnTo>
                    <a:pt x="328" y="1231"/>
                  </a:lnTo>
                  <a:lnTo>
                    <a:pt x="343" y="1233"/>
                  </a:lnTo>
                  <a:lnTo>
                    <a:pt x="357" y="1236"/>
                  </a:lnTo>
                  <a:lnTo>
                    <a:pt x="372" y="1238"/>
                  </a:lnTo>
                  <a:lnTo>
                    <a:pt x="387" y="1241"/>
                  </a:lnTo>
                  <a:lnTo>
                    <a:pt x="400" y="1243"/>
                  </a:lnTo>
                  <a:lnTo>
                    <a:pt x="415" y="1246"/>
                  </a:lnTo>
                  <a:lnTo>
                    <a:pt x="430" y="1250"/>
                  </a:lnTo>
                  <a:lnTo>
                    <a:pt x="445" y="1253"/>
                  </a:lnTo>
                  <a:lnTo>
                    <a:pt x="465" y="1257"/>
                  </a:lnTo>
                  <a:lnTo>
                    <a:pt x="485" y="1260"/>
                  </a:lnTo>
                  <a:lnTo>
                    <a:pt x="504" y="1265"/>
                  </a:lnTo>
                  <a:lnTo>
                    <a:pt x="523" y="1270"/>
                  </a:lnTo>
                  <a:lnTo>
                    <a:pt x="543" y="1274"/>
                  </a:lnTo>
                  <a:lnTo>
                    <a:pt x="562" y="1278"/>
                  </a:lnTo>
                  <a:lnTo>
                    <a:pt x="582" y="1280"/>
                  </a:lnTo>
                  <a:lnTo>
                    <a:pt x="602" y="1284"/>
                  </a:lnTo>
                  <a:lnTo>
                    <a:pt x="621" y="1286"/>
                  </a:lnTo>
                  <a:lnTo>
                    <a:pt x="640" y="1290"/>
                  </a:lnTo>
                  <a:lnTo>
                    <a:pt x="659" y="1293"/>
                  </a:lnTo>
                  <a:lnTo>
                    <a:pt x="679" y="1295"/>
                  </a:lnTo>
                  <a:lnTo>
                    <a:pt x="699" y="1297"/>
                  </a:lnTo>
                  <a:lnTo>
                    <a:pt x="718" y="1298"/>
                  </a:lnTo>
                  <a:lnTo>
                    <a:pt x="737" y="1299"/>
                  </a:lnTo>
                  <a:lnTo>
                    <a:pt x="757" y="1299"/>
                  </a:lnTo>
                  <a:lnTo>
                    <a:pt x="776" y="1299"/>
                  </a:lnTo>
                  <a:lnTo>
                    <a:pt x="794" y="1300"/>
                  </a:lnTo>
                  <a:lnTo>
                    <a:pt x="812" y="1302"/>
                  </a:lnTo>
                  <a:lnTo>
                    <a:pt x="831" y="1303"/>
                  </a:lnTo>
                  <a:lnTo>
                    <a:pt x="850" y="1306"/>
                  </a:lnTo>
                  <a:lnTo>
                    <a:pt x="869" y="1307"/>
                  </a:lnTo>
                  <a:lnTo>
                    <a:pt x="887" y="1308"/>
                  </a:lnTo>
                  <a:lnTo>
                    <a:pt x="905" y="1308"/>
                  </a:lnTo>
                  <a:lnTo>
                    <a:pt x="923" y="1308"/>
                  </a:lnTo>
                  <a:lnTo>
                    <a:pt x="942" y="1308"/>
                  </a:lnTo>
                  <a:lnTo>
                    <a:pt x="961" y="1307"/>
                  </a:lnTo>
                  <a:lnTo>
                    <a:pt x="978" y="1305"/>
                  </a:lnTo>
                  <a:lnTo>
                    <a:pt x="996" y="1300"/>
                  </a:lnTo>
                  <a:lnTo>
                    <a:pt x="1014" y="1296"/>
                  </a:lnTo>
                  <a:lnTo>
                    <a:pt x="1030" y="1288"/>
                  </a:lnTo>
                  <a:lnTo>
                    <a:pt x="1047" y="1280"/>
                  </a:lnTo>
                  <a:lnTo>
                    <a:pt x="1062" y="1267"/>
                  </a:lnTo>
                  <a:lnTo>
                    <a:pt x="1072" y="1248"/>
                  </a:lnTo>
                  <a:lnTo>
                    <a:pt x="1077" y="1224"/>
                  </a:lnTo>
                  <a:lnTo>
                    <a:pt x="1077" y="1197"/>
                  </a:lnTo>
                  <a:lnTo>
                    <a:pt x="1074" y="1173"/>
                  </a:lnTo>
                  <a:lnTo>
                    <a:pt x="1067" y="1149"/>
                  </a:lnTo>
                  <a:lnTo>
                    <a:pt x="1055" y="1130"/>
                  </a:lnTo>
                  <a:lnTo>
                    <a:pt x="1040" y="1116"/>
                  </a:lnTo>
                  <a:lnTo>
                    <a:pt x="1025" y="1110"/>
                  </a:lnTo>
                  <a:lnTo>
                    <a:pt x="1009" y="1108"/>
                  </a:lnTo>
                  <a:lnTo>
                    <a:pt x="992" y="1111"/>
                  </a:lnTo>
                  <a:lnTo>
                    <a:pt x="974" y="1116"/>
                  </a:lnTo>
                  <a:lnTo>
                    <a:pt x="955" y="1120"/>
                  </a:lnTo>
                  <a:lnTo>
                    <a:pt x="935" y="1126"/>
                  </a:lnTo>
                  <a:lnTo>
                    <a:pt x="917" y="1128"/>
                  </a:lnTo>
                  <a:lnTo>
                    <a:pt x="897" y="1127"/>
                  </a:lnTo>
                  <a:lnTo>
                    <a:pt x="863" y="1059"/>
                  </a:lnTo>
                  <a:lnTo>
                    <a:pt x="844" y="987"/>
                  </a:lnTo>
                  <a:lnTo>
                    <a:pt x="837" y="913"/>
                  </a:lnTo>
                  <a:lnTo>
                    <a:pt x="840" y="836"/>
                  </a:lnTo>
                  <a:lnTo>
                    <a:pt x="847" y="759"/>
                  </a:lnTo>
                  <a:lnTo>
                    <a:pt x="858" y="681"/>
                  </a:lnTo>
                  <a:lnTo>
                    <a:pt x="869" y="606"/>
                  </a:lnTo>
                  <a:lnTo>
                    <a:pt x="876" y="531"/>
                  </a:lnTo>
                  <a:lnTo>
                    <a:pt x="877" y="470"/>
                  </a:lnTo>
                  <a:lnTo>
                    <a:pt x="876" y="407"/>
                  </a:lnTo>
                  <a:lnTo>
                    <a:pt x="872" y="346"/>
                  </a:lnTo>
                  <a:lnTo>
                    <a:pt x="865" y="283"/>
                  </a:lnTo>
                  <a:lnTo>
                    <a:pt x="861" y="256"/>
                  </a:lnTo>
                  <a:lnTo>
                    <a:pt x="854" y="231"/>
                  </a:lnTo>
                  <a:lnTo>
                    <a:pt x="846" y="208"/>
                  </a:lnTo>
                  <a:lnTo>
                    <a:pt x="835" y="184"/>
                  </a:lnTo>
                  <a:lnTo>
                    <a:pt x="824" y="164"/>
                  </a:lnTo>
                  <a:lnTo>
                    <a:pt x="811" y="142"/>
                  </a:lnTo>
                  <a:lnTo>
                    <a:pt x="796" y="120"/>
                  </a:lnTo>
                  <a:lnTo>
                    <a:pt x="781" y="101"/>
                  </a:lnTo>
                  <a:lnTo>
                    <a:pt x="776" y="96"/>
                  </a:lnTo>
                  <a:lnTo>
                    <a:pt x="769" y="96"/>
                  </a:lnTo>
                  <a:lnTo>
                    <a:pt x="762" y="96"/>
                  </a:lnTo>
                  <a:lnTo>
                    <a:pt x="756" y="96"/>
                  </a:lnTo>
                </a:path>
              </a:pathLst>
            </a:custGeom>
            <a:noFill/>
            <a:ln w="25400" cap="rnd" cmpd="sng">
              <a:solidFill>
                <a:srgbClr val="000000"/>
              </a:solidFill>
              <a:prstDash val="solid"/>
              <a:round/>
              <a:headEnd type="none" w="med" len="med"/>
              <a:tailEnd type="none" w="med" len="med"/>
            </a:ln>
            <a:effectLst/>
          </p:spPr>
          <p:txBody>
            <a:bodyPr/>
            <a:lstStyle/>
            <a:p>
              <a:endParaRPr lang="en-US" b="0">
                <a:solidFill>
                  <a:prstClr val="black"/>
                </a:solidFill>
              </a:endParaRPr>
            </a:p>
          </p:txBody>
        </p:sp>
        <p:sp>
          <p:nvSpPr>
            <p:cNvPr id="541015" name="Freeform 343"/>
            <p:cNvSpPr>
              <a:spLocks/>
            </p:cNvSpPr>
            <p:nvPr/>
          </p:nvSpPr>
          <p:spPr bwMode="auto">
            <a:xfrm>
              <a:off x="2177" y="2882"/>
              <a:ext cx="692" cy="185"/>
            </a:xfrm>
            <a:custGeom>
              <a:avLst/>
              <a:gdLst/>
              <a:ahLst/>
              <a:cxnLst>
                <a:cxn ang="0">
                  <a:pos x="0" y="181"/>
                </a:cxn>
                <a:cxn ang="0">
                  <a:pos x="0" y="181"/>
                </a:cxn>
                <a:cxn ang="0">
                  <a:pos x="4" y="182"/>
                </a:cxn>
                <a:cxn ang="0">
                  <a:pos x="17" y="184"/>
                </a:cxn>
                <a:cxn ang="0">
                  <a:pos x="33" y="182"/>
                </a:cxn>
                <a:cxn ang="0">
                  <a:pos x="49" y="174"/>
                </a:cxn>
                <a:cxn ang="0">
                  <a:pos x="59" y="153"/>
                </a:cxn>
                <a:cxn ang="0">
                  <a:pos x="61" y="121"/>
                </a:cxn>
                <a:cxn ang="0">
                  <a:pos x="48" y="71"/>
                </a:cxn>
                <a:cxn ang="0">
                  <a:pos x="19" y="0"/>
                </a:cxn>
                <a:cxn ang="0">
                  <a:pos x="27" y="0"/>
                </a:cxn>
                <a:cxn ang="0">
                  <a:pos x="44" y="6"/>
                </a:cxn>
                <a:cxn ang="0">
                  <a:pos x="73" y="13"/>
                </a:cxn>
                <a:cxn ang="0">
                  <a:pos x="111" y="23"/>
                </a:cxn>
                <a:cxn ang="0">
                  <a:pos x="157" y="34"/>
                </a:cxn>
                <a:cxn ang="0">
                  <a:pos x="207" y="49"/>
                </a:cxn>
                <a:cxn ang="0">
                  <a:pos x="263" y="62"/>
                </a:cxn>
                <a:cxn ang="0">
                  <a:pos x="320" y="74"/>
                </a:cxn>
                <a:cxn ang="0">
                  <a:pos x="379" y="87"/>
                </a:cxn>
                <a:cxn ang="0">
                  <a:pos x="438" y="98"/>
                </a:cxn>
                <a:cxn ang="0">
                  <a:pos x="494" y="109"/>
                </a:cxn>
                <a:cxn ang="0">
                  <a:pos x="546" y="117"/>
                </a:cxn>
                <a:cxn ang="0">
                  <a:pos x="594" y="122"/>
                </a:cxn>
                <a:cxn ang="0">
                  <a:pos x="636" y="125"/>
                </a:cxn>
                <a:cxn ang="0">
                  <a:pos x="668" y="123"/>
                </a:cxn>
                <a:cxn ang="0">
                  <a:pos x="691" y="118"/>
                </a:cxn>
              </a:cxnLst>
              <a:rect l="0" t="0" r="r" b="b"/>
              <a:pathLst>
                <a:path w="692" h="185">
                  <a:moveTo>
                    <a:pt x="0" y="181"/>
                  </a:moveTo>
                  <a:lnTo>
                    <a:pt x="0" y="181"/>
                  </a:lnTo>
                  <a:lnTo>
                    <a:pt x="4" y="182"/>
                  </a:lnTo>
                  <a:lnTo>
                    <a:pt x="17" y="184"/>
                  </a:lnTo>
                  <a:lnTo>
                    <a:pt x="33" y="182"/>
                  </a:lnTo>
                  <a:lnTo>
                    <a:pt x="49" y="174"/>
                  </a:lnTo>
                  <a:lnTo>
                    <a:pt x="59" y="153"/>
                  </a:lnTo>
                  <a:lnTo>
                    <a:pt x="61" y="121"/>
                  </a:lnTo>
                  <a:lnTo>
                    <a:pt x="48" y="71"/>
                  </a:lnTo>
                  <a:lnTo>
                    <a:pt x="19" y="0"/>
                  </a:lnTo>
                  <a:lnTo>
                    <a:pt x="27" y="0"/>
                  </a:lnTo>
                  <a:lnTo>
                    <a:pt x="44" y="6"/>
                  </a:lnTo>
                  <a:lnTo>
                    <a:pt x="73" y="13"/>
                  </a:lnTo>
                  <a:lnTo>
                    <a:pt x="111" y="23"/>
                  </a:lnTo>
                  <a:lnTo>
                    <a:pt x="157" y="34"/>
                  </a:lnTo>
                  <a:lnTo>
                    <a:pt x="207" y="49"/>
                  </a:lnTo>
                  <a:lnTo>
                    <a:pt x="263" y="62"/>
                  </a:lnTo>
                  <a:lnTo>
                    <a:pt x="320" y="74"/>
                  </a:lnTo>
                  <a:lnTo>
                    <a:pt x="379" y="87"/>
                  </a:lnTo>
                  <a:lnTo>
                    <a:pt x="438" y="98"/>
                  </a:lnTo>
                  <a:lnTo>
                    <a:pt x="494" y="109"/>
                  </a:lnTo>
                  <a:lnTo>
                    <a:pt x="546" y="117"/>
                  </a:lnTo>
                  <a:lnTo>
                    <a:pt x="594" y="122"/>
                  </a:lnTo>
                  <a:lnTo>
                    <a:pt x="636" y="125"/>
                  </a:lnTo>
                  <a:lnTo>
                    <a:pt x="668" y="123"/>
                  </a:lnTo>
                  <a:lnTo>
                    <a:pt x="691" y="118"/>
                  </a:lnTo>
                </a:path>
              </a:pathLst>
            </a:custGeom>
            <a:noFill/>
            <a:ln w="25400" cap="rnd" cmpd="sng">
              <a:solidFill>
                <a:srgbClr val="000000"/>
              </a:solidFill>
              <a:prstDash val="solid"/>
              <a:round/>
              <a:headEnd type="none" w="med" len="med"/>
              <a:tailEnd type="none" w="med" len="med"/>
            </a:ln>
            <a:effectLst/>
          </p:spPr>
          <p:txBody>
            <a:bodyPr/>
            <a:lstStyle/>
            <a:p>
              <a:endParaRPr lang="en-US" b="0">
                <a:solidFill>
                  <a:prstClr val="black"/>
                </a:solidFill>
              </a:endParaRPr>
            </a:p>
          </p:txBody>
        </p:sp>
        <p:sp>
          <p:nvSpPr>
            <p:cNvPr id="541016" name="Freeform 344"/>
            <p:cNvSpPr>
              <a:spLocks/>
            </p:cNvSpPr>
            <p:nvPr/>
          </p:nvSpPr>
          <p:spPr bwMode="auto">
            <a:xfrm>
              <a:off x="2036" y="1874"/>
              <a:ext cx="128" cy="240"/>
            </a:xfrm>
            <a:custGeom>
              <a:avLst/>
              <a:gdLst/>
              <a:ahLst/>
              <a:cxnLst>
                <a:cxn ang="0">
                  <a:pos x="0" y="0"/>
                </a:cxn>
                <a:cxn ang="0">
                  <a:pos x="0" y="0"/>
                </a:cxn>
                <a:cxn ang="0">
                  <a:pos x="23" y="9"/>
                </a:cxn>
                <a:cxn ang="0">
                  <a:pos x="47" y="19"/>
                </a:cxn>
                <a:cxn ang="0">
                  <a:pos x="69" y="31"/>
                </a:cxn>
                <a:cxn ang="0">
                  <a:pos x="89" y="47"/>
                </a:cxn>
                <a:cxn ang="0">
                  <a:pos x="106" y="75"/>
                </a:cxn>
                <a:cxn ang="0">
                  <a:pos x="118" y="113"/>
                </a:cxn>
                <a:cxn ang="0">
                  <a:pos x="126" y="168"/>
                </a:cxn>
                <a:cxn ang="0">
                  <a:pos x="127" y="239"/>
                </a:cxn>
              </a:cxnLst>
              <a:rect l="0" t="0" r="r" b="b"/>
              <a:pathLst>
                <a:path w="128" h="240">
                  <a:moveTo>
                    <a:pt x="0" y="0"/>
                  </a:moveTo>
                  <a:lnTo>
                    <a:pt x="0" y="0"/>
                  </a:lnTo>
                  <a:lnTo>
                    <a:pt x="23" y="9"/>
                  </a:lnTo>
                  <a:lnTo>
                    <a:pt x="47" y="19"/>
                  </a:lnTo>
                  <a:lnTo>
                    <a:pt x="69" y="31"/>
                  </a:lnTo>
                  <a:lnTo>
                    <a:pt x="89" y="47"/>
                  </a:lnTo>
                  <a:lnTo>
                    <a:pt x="106" y="75"/>
                  </a:lnTo>
                  <a:lnTo>
                    <a:pt x="118" y="113"/>
                  </a:lnTo>
                  <a:lnTo>
                    <a:pt x="126" y="168"/>
                  </a:lnTo>
                  <a:lnTo>
                    <a:pt x="127" y="239"/>
                  </a:lnTo>
                </a:path>
              </a:pathLst>
            </a:custGeom>
            <a:noFill/>
            <a:ln w="25400" cap="rnd" cmpd="sng">
              <a:solidFill>
                <a:srgbClr val="000000"/>
              </a:solidFill>
              <a:prstDash val="solid"/>
              <a:round/>
              <a:headEnd type="none" w="med" len="med"/>
              <a:tailEnd type="none" w="med" len="med"/>
            </a:ln>
            <a:effectLst/>
          </p:spPr>
          <p:txBody>
            <a:bodyPr/>
            <a:lstStyle/>
            <a:p>
              <a:endParaRPr lang="en-US" b="0">
                <a:solidFill>
                  <a:prstClr val="black"/>
                </a:solidFill>
              </a:endParaRPr>
            </a:p>
          </p:txBody>
        </p:sp>
        <p:sp>
          <p:nvSpPr>
            <p:cNvPr id="541017" name="Line 345"/>
            <p:cNvSpPr>
              <a:spLocks noChangeShapeType="1"/>
            </p:cNvSpPr>
            <p:nvPr/>
          </p:nvSpPr>
          <p:spPr bwMode="auto">
            <a:xfrm flipH="1">
              <a:off x="2129" y="2188"/>
              <a:ext cx="112" cy="0"/>
            </a:xfrm>
            <a:prstGeom prst="line">
              <a:avLst/>
            </a:prstGeom>
            <a:noFill/>
            <a:ln w="25400">
              <a:solidFill>
                <a:srgbClr val="000000"/>
              </a:solidFill>
              <a:round/>
              <a:headEnd/>
              <a:tailEnd/>
            </a:ln>
            <a:effectLst/>
          </p:spPr>
          <p:txBody>
            <a:bodyPr wrap="none" anchor="ctr"/>
            <a:lstStyle/>
            <a:p>
              <a:endParaRPr lang="en-US" b="0">
                <a:solidFill>
                  <a:prstClr val="black"/>
                </a:solidFill>
              </a:endParaRPr>
            </a:p>
          </p:txBody>
        </p:sp>
        <p:sp>
          <p:nvSpPr>
            <p:cNvPr id="541018" name="Line 346"/>
            <p:cNvSpPr>
              <a:spLocks noChangeShapeType="1"/>
            </p:cNvSpPr>
            <p:nvPr/>
          </p:nvSpPr>
          <p:spPr bwMode="auto">
            <a:xfrm flipH="1">
              <a:off x="2141" y="2217"/>
              <a:ext cx="75" cy="0"/>
            </a:xfrm>
            <a:prstGeom prst="line">
              <a:avLst/>
            </a:prstGeom>
            <a:noFill/>
            <a:ln w="25400">
              <a:solidFill>
                <a:srgbClr val="000000"/>
              </a:solidFill>
              <a:round/>
              <a:headEnd/>
              <a:tailEnd/>
            </a:ln>
            <a:effectLst/>
          </p:spPr>
          <p:txBody>
            <a:bodyPr wrap="none" anchor="ctr"/>
            <a:lstStyle/>
            <a:p>
              <a:endParaRPr lang="en-US" b="0">
                <a:solidFill>
                  <a:prstClr val="black"/>
                </a:solidFill>
              </a:endParaRPr>
            </a:p>
          </p:txBody>
        </p:sp>
        <p:sp>
          <p:nvSpPr>
            <p:cNvPr id="541019" name="Line 347"/>
            <p:cNvSpPr>
              <a:spLocks noChangeShapeType="1"/>
            </p:cNvSpPr>
            <p:nvPr/>
          </p:nvSpPr>
          <p:spPr bwMode="auto">
            <a:xfrm flipH="1">
              <a:off x="2693" y="2641"/>
              <a:ext cx="134" cy="0"/>
            </a:xfrm>
            <a:prstGeom prst="line">
              <a:avLst/>
            </a:prstGeom>
            <a:noFill/>
            <a:ln w="25400">
              <a:solidFill>
                <a:srgbClr val="000000"/>
              </a:solidFill>
              <a:round/>
              <a:headEnd/>
              <a:tailEnd/>
            </a:ln>
            <a:effectLst/>
          </p:spPr>
          <p:txBody>
            <a:bodyPr wrap="none" anchor="ctr"/>
            <a:lstStyle/>
            <a:p>
              <a:endParaRPr lang="en-US" b="0">
                <a:solidFill>
                  <a:prstClr val="black"/>
                </a:solidFill>
              </a:endParaRPr>
            </a:p>
          </p:txBody>
        </p:sp>
        <p:sp>
          <p:nvSpPr>
            <p:cNvPr id="541020" name="Line 348"/>
            <p:cNvSpPr>
              <a:spLocks noChangeShapeType="1"/>
            </p:cNvSpPr>
            <p:nvPr/>
          </p:nvSpPr>
          <p:spPr bwMode="auto">
            <a:xfrm flipH="1">
              <a:off x="2729" y="2670"/>
              <a:ext cx="90" cy="9"/>
            </a:xfrm>
            <a:prstGeom prst="line">
              <a:avLst/>
            </a:prstGeom>
            <a:noFill/>
            <a:ln w="25400">
              <a:solidFill>
                <a:srgbClr val="000000"/>
              </a:solidFill>
              <a:round/>
              <a:headEnd/>
              <a:tailEnd/>
            </a:ln>
            <a:effectLst/>
          </p:spPr>
          <p:txBody>
            <a:bodyPr wrap="none" anchor="ctr"/>
            <a:lstStyle/>
            <a:p>
              <a:endParaRPr lang="en-US" b="0">
                <a:solidFill>
                  <a:prstClr val="black"/>
                </a:solidFill>
              </a:endParaRPr>
            </a:p>
          </p:txBody>
        </p:sp>
        <p:sp>
          <p:nvSpPr>
            <p:cNvPr id="541021" name="Line 349"/>
            <p:cNvSpPr>
              <a:spLocks noChangeShapeType="1"/>
            </p:cNvSpPr>
            <p:nvPr/>
          </p:nvSpPr>
          <p:spPr bwMode="auto">
            <a:xfrm flipH="1">
              <a:off x="2647" y="2020"/>
              <a:ext cx="143" cy="9"/>
            </a:xfrm>
            <a:prstGeom prst="line">
              <a:avLst/>
            </a:prstGeom>
            <a:noFill/>
            <a:ln w="25400">
              <a:solidFill>
                <a:srgbClr val="000000"/>
              </a:solidFill>
              <a:round/>
              <a:headEnd/>
              <a:tailEnd/>
            </a:ln>
            <a:effectLst/>
          </p:spPr>
          <p:txBody>
            <a:bodyPr wrap="none" anchor="ctr"/>
            <a:lstStyle/>
            <a:p>
              <a:endParaRPr lang="en-US" b="0">
                <a:solidFill>
                  <a:prstClr val="black"/>
                </a:solidFill>
              </a:endParaRPr>
            </a:p>
          </p:txBody>
        </p:sp>
        <p:sp>
          <p:nvSpPr>
            <p:cNvPr id="541022" name="Line 350"/>
            <p:cNvSpPr>
              <a:spLocks noChangeShapeType="1"/>
            </p:cNvSpPr>
            <p:nvPr/>
          </p:nvSpPr>
          <p:spPr bwMode="auto">
            <a:xfrm flipH="1">
              <a:off x="2714" y="2058"/>
              <a:ext cx="101" cy="0"/>
            </a:xfrm>
            <a:prstGeom prst="line">
              <a:avLst/>
            </a:prstGeom>
            <a:noFill/>
            <a:ln w="25400">
              <a:solidFill>
                <a:srgbClr val="000000"/>
              </a:solidFill>
              <a:round/>
              <a:headEnd/>
              <a:tailEnd/>
            </a:ln>
            <a:effectLst/>
          </p:spPr>
          <p:txBody>
            <a:bodyPr wrap="none" anchor="ctr"/>
            <a:lstStyle/>
            <a:p>
              <a:endParaRPr lang="en-US" b="0">
                <a:solidFill>
                  <a:prstClr val="black"/>
                </a:solidFill>
              </a:endParaRPr>
            </a:p>
          </p:txBody>
        </p:sp>
        <p:sp>
          <p:nvSpPr>
            <p:cNvPr id="541023" name="Line 351"/>
            <p:cNvSpPr>
              <a:spLocks noChangeShapeType="1"/>
            </p:cNvSpPr>
            <p:nvPr/>
          </p:nvSpPr>
          <p:spPr bwMode="auto">
            <a:xfrm flipH="1">
              <a:off x="2749" y="2098"/>
              <a:ext cx="87" cy="9"/>
            </a:xfrm>
            <a:prstGeom prst="line">
              <a:avLst/>
            </a:prstGeom>
            <a:noFill/>
            <a:ln w="25400">
              <a:solidFill>
                <a:srgbClr val="000000"/>
              </a:solidFill>
              <a:round/>
              <a:headEnd/>
              <a:tailEnd/>
            </a:ln>
            <a:effectLst/>
          </p:spPr>
          <p:txBody>
            <a:bodyPr wrap="none" anchor="ctr"/>
            <a:lstStyle/>
            <a:p>
              <a:endParaRPr lang="en-US" b="0">
                <a:solidFill>
                  <a:prstClr val="black"/>
                </a:solidFill>
              </a:endParaRPr>
            </a:p>
          </p:txBody>
        </p:sp>
        <p:sp>
          <p:nvSpPr>
            <p:cNvPr id="541024" name="Line 352"/>
            <p:cNvSpPr>
              <a:spLocks noChangeShapeType="1"/>
            </p:cNvSpPr>
            <p:nvPr/>
          </p:nvSpPr>
          <p:spPr bwMode="auto">
            <a:xfrm flipH="1" flipV="1">
              <a:off x="2097" y="2693"/>
              <a:ext cx="170" cy="21"/>
            </a:xfrm>
            <a:prstGeom prst="line">
              <a:avLst/>
            </a:prstGeom>
            <a:noFill/>
            <a:ln w="25400">
              <a:solidFill>
                <a:srgbClr val="000000"/>
              </a:solidFill>
              <a:round/>
              <a:headEnd/>
              <a:tailEnd/>
            </a:ln>
            <a:effectLst/>
          </p:spPr>
          <p:txBody>
            <a:bodyPr wrap="none" anchor="ctr"/>
            <a:lstStyle/>
            <a:p>
              <a:endParaRPr lang="en-US" b="0">
                <a:solidFill>
                  <a:prstClr val="black"/>
                </a:solidFill>
              </a:endParaRPr>
            </a:p>
          </p:txBody>
        </p:sp>
        <p:sp>
          <p:nvSpPr>
            <p:cNvPr id="541025" name="Line 353"/>
            <p:cNvSpPr>
              <a:spLocks noChangeShapeType="1"/>
            </p:cNvSpPr>
            <p:nvPr/>
          </p:nvSpPr>
          <p:spPr bwMode="auto">
            <a:xfrm flipH="1" flipV="1">
              <a:off x="2097" y="2719"/>
              <a:ext cx="126" cy="26"/>
            </a:xfrm>
            <a:prstGeom prst="line">
              <a:avLst/>
            </a:prstGeom>
            <a:noFill/>
            <a:ln w="25400">
              <a:solidFill>
                <a:srgbClr val="000000"/>
              </a:solidFill>
              <a:round/>
              <a:headEnd/>
              <a:tailEnd/>
            </a:ln>
            <a:effectLst/>
          </p:spPr>
          <p:txBody>
            <a:bodyPr wrap="none" anchor="ctr"/>
            <a:lstStyle/>
            <a:p>
              <a:endParaRPr lang="en-US" b="0">
                <a:solidFill>
                  <a:prstClr val="black"/>
                </a:solidFill>
              </a:endParaRPr>
            </a:p>
          </p:txBody>
        </p:sp>
        <p:sp>
          <p:nvSpPr>
            <p:cNvPr id="541026" name="Line 354"/>
            <p:cNvSpPr>
              <a:spLocks noChangeShapeType="1"/>
            </p:cNvSpPr>
            <p:nvPr/>
          </p:nvSpPr>
          <p:spPr bwMode="auto">
            <a:xfrm flipH="1" flipV="1">
              <a:off x="2097" y="2762"/>
              <a:ext cx="88" cy="25"/>
            </a:xfrm>
            <a:prstGeom prst="line">
              <a:avLst/>
            </a:prstGeom>
            <a:noFill/>
            <a:ln w="25400">
              <a:solidFill>
                <a:srgbClr val="000000"/>
              </a:solidFill>
              <a:round/>
              <a:headEnd/>
              <a:tailEnd/>
            </a:ln>
            <a:effectLst/>
          </p:spPr>
          <p:txBody>
            <a:bodyPr wrap="none" anchor="ctr"/>
            <a:lstStyle/>
            <a:p>
              <a:endParaRPr lang="en-US" b="0">
                <a:solidFill>
                  <a:prstClr val="black"/>
                </a:solidFill>
              </a:endParaRPr>
            </a:p>
          </p:txBody>
        </p:sp>
      </p:grpSp>
      <p:sp>
        <p:nvSpPr>
          <p:cNvPr id="541027" name="Rectangle 355"/>
          <p:cNvSpPr>
            <a:spLocks noChangeArrowheads="1"/>
          </p:cNvSpPr>
          <p:nvPr/>
        </p:nvSpPr>
        <p:spPr bwMode="auto">
          <a:xfrm>
            <a:off x="3278188" y="3487738"/>
            <a:ext cx="1276350" cy="1552575"/>
          </a:xfrm>
          <a:prstGeom prst="rect">
            <a:avLst/>
          </a:prstGeom>
          <a:noFill/>
          <a:ln w="12700">
            <a:noFill/>
            <a:miter lim="800000"/>
            <a:headEnd/>
            <a:tailEnd/>
          </a:ln>
          <a:effectLst/>
        </p:spPr>
        <p:txBody>
          <a:bodyPr wrap="none" lIns="90483" tIns="46035" rIns="90483" bIns="46035">
            <a:spAutoFit/>
          </a:bodyPr>
          <a:lstStyle/>
          <a:p>
            <a:pPr algn="ctr" defTabSz="901700"/>
            <a:r>
              <a:rPr lang="en-US" sz="1200">
                <a:solidFill>
                  <a:prstClr val="black"/>
                </a:solidFill>
              </a:rPr>
              <a:t>Budget</a:t>
            </a:r>
          </a:p>
          <a:p>
            <a:pPr algn="ctr" defTabSz="901700"/>
            <a:r>
              <a:rPr lang="en-US" sz="1200">
                <a:solidFill>
                  <a:prstClr val="black"/>
                </a:solidFill>
              </a:rPr>
              <a:t>Resolution</a:t>
            </a:r>
          </a:p>
          <a:p>
            <a:pPr algn="ctr" defTabSz="901700"/>
            <a:endParaRPr lang="en-US" sz="1200">
              <a:solidFill>
                <a:prstClr val="black"/>
              </a:solidFill>
            </a:endParaRPr>
          </a:p>
          <a:p>
            <a:pPr algn="ctr" defTabSz="901700"/>
            <a:endParaRPr lang="en-US" sz="1200">
              <a:solidFill>
                <a:prstClr val="black"/>
              </a:solidFill>
            </a:endParaRPr>
          </a:p>
          <a:p>
            <a:pPr algn="ctr" defTabSz="901700"/>
            <a:r>
              <a:rPr lang="en-US" sz="1200">
                <a:solidFill>
                  <a:prstClr val="black"/>
                </a:solidFill>
              </a:rPr>
              <a:t> Authorization </a:t>
            </a:r>
          </a:p>
          <a:p>
            <a:pPr algn="ctr" defTabSz="901700"/>
            <a:r>
              <a:rPr lang="en-US" sz="1200">
                <a:solidFill>
                  <a:prstClr val="black"/>
                </a:solidFill>
              </a:rPr>
              <a:t>&amp;</a:t>
            </a:r>
          </a:p>
          <a:p>
            <a:pPr algn="ctr" defTabSz="901700"/>
            <a:r>
              <a:rPr lang="en-US" sz="1200">
                <a:solidFill>
                  <a:prstClr val="black"/>
                </a:solidFill>
              </a:rPr>
              <a:t>  Appropriation</a:t>
            </a:r>
          </a:p>
          <a:p>
            <a:pPr algn="ctr" defTabSz="901700"/>
            <a:r>
              <a:rPr lang="en-US" sz="1200">
                <a:solidFill>
                  <a:prstClr val="black"/>
                </a:solidFill>
              </a:rPr>
              <a:t>               Laws</a:t>
            </a:r>
          </a:p>
        </p:txBody>
      </p:sp>
      <p:grpSp>
        <p:nvGrpSpPr>
          <p:cNvPr id="9" name="Group 356"/>
          <p:cNvGrpSpPr>
            <a:grpSpLocks/>
          </p:cNvGrpSpPr>
          <p:nvPr/>
        </p:nvGrpSpPr>
        <p:grpSpPr bwMode="auto">
          <a:xfrm>
            <a:off x="546100" y="1254125"/>
            <a:ext cx="2044700" cy="1831975"/>
            <a:chOff x="344" y="622"/>
            <a:chExt cx="1280" cy="1146"/>
          </a:xfrm>
        </p:grpSpPr>
        <p:sp>
          <p:nvSpPr>
            <p:cNvPr id="541029" name="Arc 357"/>
            <p:cNvSpPr>
              <a:spLocks/>
            </p:cNvSpPr>
            <p:nvPr/>
          </p:nvSpPr>
          <p:spPr bwMode="auto">
            <a:xfrm>
              <a:off x="1146" y="622"/>
              <a:ext cx="181" cy="28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1030" name="Arc 358"/>
            <p:cNvSpPr>
              <a:spLocks/>
            </p:cNvSpPr>
            <p:nvPr/>
          </p:nvSpPr>
          <p:spPr bwMode="auto">
            <a:xfrm>
              <a:off x="830" y="622"/>
              <a:ext cx="317" cy="154"/>
            </a:xfrm>
            <a:custGeom>
              <a:avLst/>
              <a:gdLst>
                <a:gd name="G0" fmla="+- 21600 0 0"/>
                <a:gd name="G1" fmla="+- 21600 0 0"/>
                <a:gd name="G2" fmla="+- 21600 0 0"/>
                <a:gd name="T0" fmla="*/ 0 w 21600"/>
                <a:gd name="T1" fmla="*/ 21460 h 21600"/>
                <a:gd name="T2" fmla="*/ 21532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460"/>
                  </a:moveTo>
                  <a:cubicBezTo>
                    <a:pt x="77" y="9612"/>
                    <a:pt x="9683" y="37"/>
                    <a:pt x="21532" y="0"/>
                  </a:cubicBezTo>
                </a:path>
                <a:path w="21600" h="21600" stroke="0" extrusionOk="0">
                  <a:moveTo>
                    <a:pt x="0" y="21460"/>
                  </a:moveTo>
                  <a:cubicBezTo>
                    <a:pt x="77" y="9612"/>
                    <a:pt x="9683" y="37"/>
                    <a:pt x="21532" y="0"/>
                  </a:cubicBezTo>
                  <a:lnTo>
                    <a:pt x="21600" y="2160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1031" name="Arc 359"/>
            <p:cNvSpPr>
              <a:spLocks/>
            </p:cNvSpPr>
            <p:nvPr/>
          </p:nvSpPr>
          <p:spPr bwMode="auto">
            <a:xfrm>
              <a:off x="1335" y="913"/>
              <a:ext cx="127" cy="186"/>
            </a:xfrm>
            <a:custGeom>
              <a:avLst/>
              <a:gdLst>
                <a:gd name="G0" fmla="+- 0 0 0"/>
                <a:gd name="G1" fmla="+- 21600 0 0"/>
                <a:gd name="G2" fmla="+- 21600 0 0"/>
                <a:gd name="T0" fmla="*/ 0 w 21600"/>
                <a:gd name="T1" fmla="*/ 0 h 21600"/>
                <a:gd name="T2" fmla="*/ 21600 w 21600"/>
                <a:gd name="T3" fmla="*/ 21484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884" y="0"/>
                    <a:pt x="21535" y="9600"/>
                    <a:pt x="21599" y="21484"/>
                  </a:cubicBezTo>
                </a:path>
                <a:path w="21600" h="21600" stroke="0" extrusionOk="0">
                  <a:moveTo>
                    <a:pt x="-1" y="0"/>
                  </a:moveTo>
                  <a:cubicBezTo>
                    <a:pt x="11884" y="0"/>
                    <a:pt x="21535" y="9600"/>
                    <a:pt x="21599" y="21484"/>
                  </a:cubicBezTo>
                  <a:lnTo>
                    <a:pt x="0" y="2160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1032" name="Arc 360"/>
            <p:cNvSpPr>
              <a:spLocks/>
            </p:cNvSpPr>
            <p:nvPr/>
          </p:nvSpPr>
          <p:spPr bwMode="auto">
            <a:xfrm>
              <a:off x="1470" y="1107"/>
              <a:ext cx="154" cy="31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1033" name="Arc 361"/>
            <p:cNvSpPr>
              <a:spLocks/>
            </p:cNvSpPr>
            <p:nvPr/>
          </p:nvSpPr>
          <p:spPr bwMode="auto">
            <a:xfrm>
              <a:off x="1254" y="1421"/>
              <a:ext cx="370" cy="218"/>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1034" name="Arc 362"/>
            <p:cNvSpPr>
              <a:spLocks/>
            </p:cNvSpPr>
            <p:nvPr/>
          </p:nvSpPr>
          <p:spPr bwMode="auto">
            <a:xfrm>
              <a:off x="803" y="784"/>
              <a:ext cx="20" cy="121"/>
            </a:xfrm>
            <a:custGeom>
              <a:avLst/>
              <a:gdLst>
                <a:gd name="G0" fmla="+- 21600 0 0"/>
                <a:gd name="G1" fmla="+- 21572 0 0"/>
                <a:gd name="G2" fmla="+- 21600 0 0"/>
                <a:gd name="T0" fmla="*/ 0 w 21600"/>
                <a:gd name="T1" fmla="*/ 21572 h 21572"/>
                <a:gd name="T2" fmla="*/ 20494 w 21600"/>
                <a:gd name="T3" fmla="*/ 0 h 21572"/>
                <a:gd name="T4" fmla="*/ 21600 w 21600"/>
                <a:gd name="T5" fmla="*/ 21572 h 21572"/>
              </a:gdLst>
              <a:ahLst/>
              <a:cxnLst>
                <a:cxn ang="0">
                  <a:pos x="T0" y="T1"/>
                </a:cxn>
                <a:cxn ang="0">
                  <a:pos x="T2" y="T3"/>
                </a:cxn>
                <a:cxn ang="0">
                  <a:pos x="T4" y="T5"/>
                </a:cxn>
              </a:cxnLst>
              <a:rect l="0" t="0" r="r" b="b"/>
              <a:pathLst>
                <a:path w="21600" h="21572" fill="none" extrusionOk="0">
                  <a:moveTo>
                    <a:pt x="0" y="21572"/>
                  </a:moveTo>
                  <a:cubicBezTo>
                    <a:pt x="0" y="10072"/>
                    <a:pt x="9009" y="589"/>
                    <a:pt x="20494" y="0"/>
                  </a:cubicBezTo>
                </a:path>
                <a:path w="21600" h="21572" stroke="0" extrusionOk="0">
                  <a:moveTo>
                    <a:pt x="0" y="21572"/>
                  </a:moveTo>
                  <a:cubicBezTo>
                    <a:pt x="0" y="10072"/>
                    <a:pt x="9009" y="589"/>
                    <a:pt x="20494" y="0"/>
                  </a:cubicBezTo>
                  <a:lnTo>
                    <a:pt x="21600" y="21572"/>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1035" name="Arc 363"/>
            <p:cNvSpPr>
              <a:spLocks/>
            </p:cNvSpPr>
            <p:nvPr/>
          </p:nvSpPr>
          <p:spPr bwMode="auto">
            <a:xfrm>
              <a:off x="613" y="913"/>
              <a:ext cx="182" cy="154"/>
            </a:xfrm>
            <a:custGeom>
              <a:avLst/>
              <a:gdLst>
                <a:gd name="G0" fmla="+- 21600 0 0"/>
                <a:gd name="G1" fmla="+- 21600 0 0"/>
                <a:gd name="G2" fmla="+- 21600 0 0"/>
                <a:gd name="T0" fmla="*/ 0 w 21600"/>
                <a:gd name="T1" fmla="*/ 21460 h 21600"/>
                <a:gd name="T2" fmla="*/ 21481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460"/>
                  </a:moveTo>
                  <a:cubicBezTo>
                    <a:pt x="77" y="9631"/>
                    <a:pt x="9652" y="65"/>
                    <a:pt x="21481" y="0"/>
                  </a:cubicBezTo>
                </a:path>
                <a:path w="21600" h="21600" stroke="0" extrusionOk="0">
                  <a:moveTo>
                    <a:pt x="0" y="21460"/>
                  </a:moveTo>
                  <a:cubicBezTo>
                    <a:pt x="77" y="9631"/>
                    <a:pt x="9652" y="65"/>
                    <a:pt x="21481" y="0"/>
                  </a:cubicBezTo>
                  <a:lnTo>
                    <a:pt x="21600" y="2160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1036" name="Arc 364"/>
            <p:cNvSpPr>
              <a:spLocks/>
            </p:cNvSpPr>
            <p:nvPr/>
          </p:nvSpPr>
          <p:spPr bwMode="auto">
            <a:xfrm>
              <a:off x="506" y="1075"/>
              <a:ext cx="100" cy="250"/>
            </a:xfrm>
            <a:custGeom>
              <a:avLst/>
              <a:gdLst>
                <a:gd name="G0" fmla="+- 21600 0 0"/>
                <a:gd name="G1" fmla="+- 21599 0 0"/>
                <a:gd name="G2" fmla="+- 21600 0 0"/>
                <a:gd name="T0" fmla="*/ 0 w 21600"/>
                <a:gd name="T1" fmla="*/ 21513 h 21599"/>
                <a:gd name="T2" fmla="*/ 21384 w 21600"/>
                <a:gd name="T3" fmla="*/ 0 h 21599"/>
                <a:gd name="T4" fmla="*/ 21600 w 21600"/>
                <a:gd name="T5" fmla="*/ 21599 h 21599"/>
              </a:gdLst>
              <a:ahLst/>
              <a:cxnLst>
                <a:cxn ang="0">
                  <a:pos x="T0" y="T1"/>
                </a:cxn>
                <a:cxn ang="0">
                  <a:pos x="T2" y="T3"/>
                </a:cxn>
                <a:cxn ang="0">
                  <a:pos x="T4" y="T5"/>
                </a:cxn>
              </a:cxnLst>
              <a:rect l="0" t="0" r="r" b="b"/>
              <a:pathLst>
                <a:path w="21600" h="21599" fill="none" extrusionOk="0">
                  <a:moveTo>
                    <a:pt x="0" y="21513"/>
                  </a:moveTo>
                  <a:cubicBezTo>
                    <a:pt x="47" y="9701"/>
                    <a:pt x="9573" y="118"/>
                    <a:pt x="21384" y="0"/>
                  </a:cubicBezTo>
                </a:path>
                <a:path w="21600" h="21599" stroke="0" extrusionOk="0">
                  <a:moveTo>
                    <a:pt x="0" y="21513"/>
                  </a:moveTo>
                  <a:cubicBezTo>
                    <a:pt x="47" y="9701"/>
                    <a:pt x="9573" y="118"/>
                    <a:pt x="21384" y="0"/>
                  </a:cubicBezTo>
                  <a:lnTo>
                    <a:pt x="21600" y="21599"/>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1037" name="Arc 365"/>
            <p:cNvSpPr>
              <a:spLocks/>
            </p:cNvSpPr>
            <p:nvPr/>
          </p:nvSpPr>
          <p:spPr bwMode="auto">
            <a:xfrm>
              <a:off x="344" y="1333"/>
              <a:ext cx="154" cy="218"/>
            </a:xfrm>
            <a:custGeom>
              <a:avLst/>
              <a:gdLst>
                <a:gd name="G0" fmla="+- 21600 0 0"/>
                <a:gd name="G1" fmla="+- 21600 0 0"/>
                <a:gd name="G2" fmla="+- 21600 0 0"/>
                <a:gd name="T0" fmla="*/ 0 w 21600"/>
                <a:gd name="T1" fmla="*/ 21600 h 21600"/>
                <a:gd name="T2" fmla="*/ 21460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600"/>
                  </a:moveTo>
                  <a:cubicBezTo>
                    <a:pt x="0" y="9725"/>
                    <a:pt x="9585" y="77"/>
                    <a:pt x="21460" y="0"/>
                  </a:cubicBezTo>
                </a:path>
                <a:path w="21600" h="21600" stroke="0" extrusionOk="0">
                  <a:moveTo>
                    <a:pt x="0" y="21600"/>
                  </a:moveTo>
                  <a:cubicBezTo>
                    <a:pt x="0" y="9725"/>
                    <a:pt x="9585" y="77"/>
                    <a:pt x="21460" y="0"/>
                  </a:cubicBezTo>
                  <a:lnTo>
                    <a:pt x="21600" y="2160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1038" name="Arc 366"/>
            <p:cNvSpPr>
              <a:spLocks/>
            </p:cNvSpPr>
            <p:nvPr/>
          </p:nvSpPr>
          <p:spPr bwMode="auto">
            <a:xfrm>
              <a:off x="344" y="1550"/>
              <a:ext cx="100" cy="218"/>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1039" name="Arc 367"/>
            <p:cNvSpPr>
              <a:spLocks/>
            </p:cNvSpPr>
            <p:nvPr/>
          </p:nvSpPr>
          <p:spPr bwMode="auto">
            <a:xfrm>
              <a:off x="443" y="1679"/>
              <a:ext cx="398" cy="89"/>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1040" name="Arc 368"/>
            <p:cNvSpPr>
              <a:spLocks/>
            </p:cNvSpPr>
            <p:nvPr/>
          </p:nvSpPr>
          <p:spPr bwMode="auto">
            <a:xfrm>
              <a:off x="848" y="1647"/>
              <a:ext cx="398" cy="25"/>
            </a:xfrm>
            <a:custGeom>
              <a:avLst/>
              <a:gdLst>
                <a:gd name="G0" fmla="+- 0 0 0"/>
                <a:gd name="G1" fmla="+- 881 0 0"/>
                <a:gd name="G2" fmla="+- 21600 0 0"/>
                <a:gd name="T0" fmla="*/ 21582 w 21600"/>
                <a:gd name="T1" fmla="*/ 0 h 22481"/>
                <a:gd name="T2" fmla="*/ 0 w 21600"/>
                <a:gd name="T3" fmla="*/ 22481 h 22481"/>
                <a:gd name="T4" fmla="*/ 0 w 21600"/>
                <a:gd name="T5" fmla="*/ 881 h 22481"/>
              </a:gdLst>
              <a:ahLst/>
              <a:cxnLst>
                <a:cxn ang="0">
                  <a:pos x="T0" y="T1"/>
                </a:cxn>
                <a:cxn ang="0">
                  <a:pos x="T2" y="T3"/>
                </a:cxn>
                <a:cxn ang="0">
                  <a:pos x="T4" y="T5"/>
                </a:cxn>
              </a:cxnLst>
              <a:rect l="0" t="0" r="r" b="b"/>
              <a:pathLst>
                <a:path w="21600" h="22481" fill="none" extrusionOk="0">
                  <a:moveTo>
                    <a:pt x="21582" y="-1"/>
                  </a:moveTo>
                  <a:cubicBezTo>
                    <a:pt x="21594" y="293"/>
                    <a:pt x="21600" y="587"/>
                    <a:pt x="21600" y="881"/>
                  </a:cubicBezTo>
                  <a:cubicBezTo>
                    <a:pt x="21600" y="12810"/>
                    <a:pt x="11929" y="22480"/>
                    <a:pt x="0" y="22481"/>
                  </a:cubicBezTo>
                </a:path>
                <a:path w="21600" h="22481" stroke="0" extrusionOk="0">
                  <a:moveTo>
                    <a:pt x="21582" y="-1"/>
                  </a:moveTo>
                  <a:cubicBezTo>
                    <a:pt x="21594" y="293"/>
                    <a:pt x="21600" y="587"/>
                    <a:pt x="21600" y="881"/>
                  </a:cubicBezTo>
                  <a:cubicBezTo>
                    <a:pt x="21600" y="12810"/>
                    <a:pt x="11929" y="22480"/>
                    <a:pt x="0" y="22481"/>
                  </a:cubicBezTo>
                  <a:lnTo>
                    <a:pt x="0" y="881"/>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grpSp>
      <p:grpSp>
        <p:nvGrpSpPr>
          <p:cNvPr id="10" name="Group 369"/>
          <p:cNvGrpSpPr>
            <a:grpSpLocks/>
          </p:cNvGrpSpPr>
          <p:nvPr/>
        </p:nvGrpSpPr>
        <p:grpSpPr bwMode="auto">
          <a:xfrm>
            <a:off x="5999163" y="5407025"/>
            <a:ext cx="796925" cy="942975"/>
            <a:chOff x="3779" y="3238"/>
            <a:chExt cx="502" cy="594"/>
          </a:xfrm>
        </p:grpSpPr>
        <p:sp>
          <p:nvSpPr>
            <p:cNvPr id="541042" name="Line 370"/>
            <p:cNvSpPr>
              <a:spLocks noChangeShapeType="1"/>
            </p:cNvSpPr>
            <p:nvPr/>
          </p:nvSpPr>
          <p:spPr bwMode="auto">
            <a:xfrm flipV="1">
              <a:off x="3787" y="3238"/>
              <a:ext cx="0" cy="185"/>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1043" name="Line 371"/>
            <p:cNvSpPr>
              <a:spLocks noChangeShapeType="1"/>
            </p:cNvSpPr>
            <p:nvPr/>
          </p:nvSpPr>
          <p:spPr bwMode="auto">
            <a:xfrm>
              <a:off x="3795" y="3254"/>
              <a:ext cx="470" cy="290"/>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1044" name="Line 372"/>
            <p:cNvSpPr>
              <a:spLocks noChangeShapeType="1"/>
            </p:cNvSpPr>
            <p:nvPr/>
          </p:nvSpPr>
          <p:spPr bwMode="auto">
            <a:xfrm flipH="1">
              <a:off x="3779" y="3560"/>
              <a:ext cx="502" cy="272"/>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1045" name="Line 373"/>
            <p:cNvSpPr>
              <a:spLocks noChangeShapeType="1"/>
            </p:cNvSpPr>
            <p:nvPr/>
          </p:nvSpPr>
          <p:spPr bwMode="auto">
            <a:xfrm>
              <a:off x="3787" y="3678"/>
              <a:ext cx="0" cy="154"/>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grpSp>
      <p:sp>
        <p:nvSpPr>
          <p:cNvPr id="541046" name="Line 374"/>
          <p:cNvSpPr>
            <a:spLocks noChangeShapeType="1"/>
          </p:cNvSpPr>
          <p:nvPr/>
        </p:nvSpPr>
        <p:spPr bwMode="auto">
          <a:xfrm>
            <a:off x="3843338" y="5649913"/>
            <a:ext cx="2155825" cy="0"/>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1047" name="Line 375"/>
          <p:cNvSpPr>
            <a:spLocks noChangeShapeType="1"/>
          </p:cNvSpPr>
          <p:nvPr/>
        </p:nvSpPr>
        <p:spPr bwMode="auto">
          <a:xfrm>
            <a:off x="2527300" y="6094413"/>
            <a:ext cx="3475038" cy="0"/>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1048" name="Line 376"/>
          <p:cNvSpPr>
            <a:spLocks noChangeShapeType="1"/>
          </p:cNvSpPr>
          <p:nvPr/>
        </p:nvSpPr>
        <p:spPr bwMode="auto">
          <a:xfrm flipV="1">
            <a:off x="3830638" y="5300663"/>
            <a:ext cx="0" cy="368300"/>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1049" name="Rectangle 377"/>
          <p:cNvSpPr>
            <a:spLocks noChangeArrowheads="1"/>
          </p:cNvSpPr>
          <p:nvPr/>
        </p:nvSpPr>
        <p:spPr bwMode="auto">
          <a:xfrm>
            <a:off x="581025" y="2478088"/>
            <a:ext cx="447675" cy="244475"/>
          </a:xfrm>
          <a:prstGeom prst="rect">
            <a:avLst/>
          </a:prstGeom>
          <a:noFill/>
          <a:ln w="12700">
            <a:noFill/>
            <a:miter lim="800000"/>
            <a:headEnd/>
            <a:tailEnd/>
          </a:ln>
          <a:effectLst/>
        </p:spPr>
        <p:txBody>
          <a:bodyPr wrap="none" lIns="90483" tIns="46035" rIns="90483" bIns="46035">
            <a:spAutoFit/>
          </a:bodyPr>
          <a:lstStyle/>
          <a:p>
            <a:pPr algn="ctr" defTabSz="901700"/>
            <a:r>
              <a:rPr lang="en-US" sz="1000">
                <a:solidFill>
                  <a:prstClr val="black"/>
                </a:solidFill>
              </a:rPr>
              <a:t>POE</a:t>
            </a:r>
            <a:endParaRPr lang="en-US" sz="1000" b="0" i="1">
              <a:solidFill>
                <a:prstClr val="black"/>
              </a:solidFill>
            </a:endParaRPr>
          </a:p>
        </p:txBody>
      </p:sp>
      <p:sp>
        <p:nvSpPr>
          <p:cNvPr id="541050" name="Rectangle 378"/>
          <p:cNvSpPr>
            <a:spLocks noChangeArrowheads="1"/>
          </p:cNvSpPr>
          <p:nvPr/>
        </p:nvSpPr>
        <p:spPr bwMode="auto">
          <a:xfrm>
            <a:off x="2008188" y="2339975"/>
            <a:ext cx="488907" cy="400746"/>
          </a:xfrm>
          <a:prstGeom prst="rect">
            <a:avLst/>
          </a:prstGeom>
          <a:noFill/>
          <a:ln w="12700">
            <a:noFill/>
            <a:miter lim="800000"/>
            <a:headEnd/>
            <a:tailEnd/>
          </a:ln>
          <a:effectLst/>
        </p:spPr>
        <p:txBody>
          <a:bodyPr wrap="none" lIns="90483" tIns="46035" rIns="90483" bIns="46035">
            <a:spAutoFit/>
          </a:bodyPr>
          <a:lstStyle/>
          <a:p>
            <a:pPr algn="ctr" defTabSz="901700"/>
            <a:r>
              <a:rPr lang="en-US" sz="1000" dirty="0" smtClean="0">
                <a:solidFill>
                  <a:prstClr val="black"/>
                </a:solidFill>
              </a:rPr>
              <a:t>CCA</a:t>
            </a:r>
          </a:p>
          <a:p>
            <a:pPr algn="ctr" defTabSz="901700"/>
            <a:r>
              <a:rPr lang="en-US" sz="1000" dirty="0" smtClean="0">
                <a:solidFill>
                  <a:prstClr val="black"/>
                </a:solidFill>
              </a:rPr>
              <a:t>CCE</a:t>
            </a:r>
            <a:r>
              <a:rPr lang="en-US" sz="1000" b="0" i="1" dirty="0" smtClean="0">
                <a:solidFill>
                  <a:prstClr val="black"/>
                </a:solidFill>
              </a:rPr>
              <a:t> </a:t>
            </a:r>
            <a:endParaRPr lang="en-US" sz="1000" b="0" i="1" dirty="0">
              <a:solidFill>
                <a:prstClr val="black"/>
              </a:solidFill>
            </a:endParaRPr>
          </a:p>
        </p:txBody>
      </p:sp>
      <p:sp>
        <p:nvSpPr>
          <p:cNvPr id="541051" name="Rectangle 379"/>
          <p:cNvSpPr>
            <a:spLocks noChangeArrowheads="1"/>
          </p:cNvSpPr>
          <p:nvPr/>
        </p:nvSpPr>
        <p:spPr bwMode="auto">
          <a:xfrm>
            <a:off x="4722813" y="3457575"/>
            <a:ext cx="2187575" cy="244475"/>
          </a:xfrm>
          <a:prstGeom prst="rect">
            <a:avLst/>
          </a:prstGeom>
          <a:noFill/>
          <a:ln w="12700">
            <a:noFill/>
            <a:miter lim="800000"/>
            <a:headEnd/>
            <a:tailEnd/>
          </a:ln>
          <a:effectLst/>
        </p:spPr>
        <p:txBody>
          <a:bodyPr wrap="none" lIns="90483" tIns="46035" rIns="90483" bIns="46035">
            <a:spAutoFit/>
          </a:bodyPr>
          <a:lstStyle/>
          <a:p>
            <a:pPr defTabSz="901700"/>
            <a:r>
              <a:rPr lang="en-US" sz="1000">
                <a:solidFill>
                  <a:prstClr val="black"/>
                </a:solidFill>
              </a:rPr>
              <a:t>SAC                SASC                SBC</a:t>
            </a:r>
          </a:p>
        </p:txBody>
      </p:sp>
      <p:sp>
        <p:nvSpPr>
          <p:cNvPr id="541052" name="Rectangle 380"/>
          <p:cNvSpPr>
            <a:spLocks noChangeArrowheads="1"/>
          </p:cNvSpPr>
          <p:nvPr/>
        </p:nvSpPr>
        <p:spPr bwMode="auto">
          <a:xfrm>
            <a:off x="4876800" y="3314700"/>
            <a:ext cx="2281238" cy="244475"/>
          </a:xfrm>
          <a:prstGeom prst="rect">
            <a:avLst/>
          </a:prstGeom>
          <a:noFill/>
          <a:ln w="12700">
            <a:noFill/>
            <a:miter lim="800000"/>
            <a:headEnd/>
            <a:tailEnd/>
          </a:ln>
          <a:effectLst/>
        </p:spPr>
        <p:txBody>
          <a:bodyPr wrap="none" lIns="90483" tIns="46035" rIns="90483" bIns="46035">
            <a:spAutoFit/>
          </a:bodyPr>
          <a:lstStyle/>
          <a:p>
            <a:pPr defTabSz="901700"/>
            <a:r>
              <a:rPr lang="en-US" sz="1000">
                <a:solidFill>
                  <a:prstClr val="black"/>
                </a:solidFill>
              </a:rPr>
              <a:t>  HAC                HASC              HBC  </a:t>
            </a:r>
          </a:p>
        </p:txBody>
      </p:sp>
      <p:sp>
        <p:nvSpPr>
          <p:cNvPr id="541053" name="Rectangle 381"/>
          <p:cNvSpPr>
            <a:spLocks noChangeArrowheads="1"/>
          </p:cNvSpPr>
          <p:nvPr/>
        </p:nvSpPr>
        <p:spPr bwMode="auto">
          <a:xfrm>
            <a:off x="2133599" y="200025"/>
            <a:ext cx="6651625" cy="500063"/>
          </a:xfrm>
          <a:prstGeom prst="rect">
            <a:avLst/>
          </a:prstGeom>
          <a:noFill/>
          <a:ln w="12700">
            <a:noFill/>
            <a:miter lim="800000"/>
            <a:headEnd/>
            <a:tailEnd/>
          </a:ln>
          <a:effectLst/>
        </p:spPr>
        <p:txBody>
          <a:bodyPr wrap="none" lIns="85720" tIns="42859" rIns="85720" bIns="42859" anchor="ctr"/>
          <a:lstStyle/>
          <a:p>
            <a:pPr algn="ctr" defTabSz="838200">
              <a:lnSpc>
                <a:spcPct val="80000"/>
              </a:lnSpc>
            </a:pPr>
            <a:r>
              <a:rPr lang="en-US" sz="2800" dirty="0">
                <a:solidFill>
                  <a:srgbClr val="0033CC"/>
                </a:solidFill>
              </a:rPr>
              <a:t>FROM  REQUIREMENT  TO  CAPABILITY</a:t>
            </a:r>
            <a:endParaRPr lang="en-US" sz="2800" dirty="0">
              <a:solidFill>
                <a:prstClr val="black"/>
              </a:solidFill>
            </a:endParaRPr>
          </a:p>
        </p:txBody>
      </p:sp>
      <p:grpSp>
        <p:nvGrpSpPr>
          <p:cNvPr id="11" name="Group 382"/>
          <p:cNvGrpSpPr>
            <a:grpSpLocks/>
          </p:cNvGrpSpPr>
          <p:nvPr/>
        </p:nvGrpSpPr>
        <p:grpSpPr bwMode="auto">
          <a:xfrm>
            <a:off x="381000" y="4624388"/>
            <a:ext cx="1893888" cy="1803400"/>
            <a:chOff x="249" y="2745"/>
            <a:chExt cx="1184" cy="1136"/>
          </a:xfrm>
        </p:grpSpPr>
        <p:sp>
          <p:nvSpPr>
            <p:cNvPr id="541055" name="Arc 383"/>
            <p:cNvSpPr>
              <a:spLocks/>
            </p:cNvSpPr>
            <p:nvPr/>
          </p:nvSpPr>
          <p:spPr bwMode="auto">
            <a:xfrm>
              <a:off x="990" y="2745"/>
              <a:ext cx="167" cy="2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1056" name="Arc 384"/>
            <p:cNvSpPr>
              <a:spLocks/>
            </p:cNvSpPr>
            <p:nvPr/>
          </p:nvSpPr>
          <p:spPr bwMode="auto">
            <a:xfrm>
              <a:off x="699" y="2745"/>
              <a:ext cx="292" cy="152"/>
            </a:xfrm>
            <a:custGeom>
              <a:avLst/>
              <a:gdLst>
                <a:gd name="G0" fmla="+- 21600 0 0"/>
                <a:gd name="G1" fmla="+- 21600 0 0"/>
                <a:gd name="G2" fmla="+- 21600 0 0"/>
                <a:gd name="T0" fmla="*/ 0 w 21600"/>
                <a:gd name="T1" fmla="*/ 21457 h 21600"/>
                <a:gd name="T2" fmla="*/ 21526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457"/>
                  </a:moveTo>
                  <a:cubicBezTo>
                    <a:pt x="78" y="9612"/>
                    <a:pt x="9681" y="40"/>
                    <a:pt x="21526" y="0"/>
                  </a:cubicBezTo>
                </a:path>
                <a:path w="21600" h="21600" stroke="0" extrusionOk="0">
                  <a:moveTo>
                    <a:pt x="0" y="21457"/>
                  </a:moveTo>
                  <a:cubicBezTo>
                    <a:pt x="78" y="9612"/>
                    <a:pt x="9681" y="40"/>
                    <a:pt x="21526" y="0"/>
                  </a:cubicBezTo>
                  <a:lnTo>
                    <a:pt x="21600" y="2160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1057" name="Arc 385"/>
            <p:cNvSpPr>
              <a:spLocks/>
            </p:cNvSpPr>
            <p:nvPr/>
          </p:nvSpPr>
          <p:spPr bwMode="auto">
            <a:xfrm>
              <a:off x="1165" y="3033"/>
              <a:ext cx="118" cy="185"/>
            </a:xfrm>
            <a:custGeom>
              <a:avLst/>
              <a:gdLst>
                <a:gd name="G0" fmla="+- 183 0 0"/>
                <a:gd name="G1" fmla="+- 21600 0 0"/>
                <a:gd name="G2" fmla="+- 21600 0 0"/>
                <a:gd name="T0" fmla="*/ 0 w 21783"/>
                <a:gd name="T1" fmla="*/ 1 h 21600"/>
                <a:gd name="T2" fmla="*/ 21783 w 21783"/>
                <a:gd name="T3" fmla="*/ 21482 h 21600"/>
                <a:gd name="T4" fmla="*/ 183 w 21783"/>
                <a:gd name="T5" fmla="*/ 21600 h 21600"/>
              </a:gdLst>
              <a:ahLst/>
              <a:cxnLst>
                <a:cxn ang="0">
                  <a:pos x="T0" y="T1"/>
                </a:cxn>
                <a:cxn ang="0">
                  <a:pos x="T2" y="T3"/>
                </a:cxn>
                <a:cxn ang="0">
                  <a:pos x="T4" y="T5"/>
                </a:cxn>
              </a:cxnLst>
              <a:rect l="0" t="0" r="r" b="b"/>
              <a:pathLst>
                <a:path w="21783" h="21600" fill="none" extrusionOk="0">
                  <a:moveTo>
                    <a:pt x="-1" y="0"/>
                  </a:moveTo>
                  <a:cubicBezTo>
                    <a:pt x="60" y="0"/>
                    <a:pt x="121" y="-1"/>
                    <a:pt x="183" y="0"/>
                  </a:cubicBezTo>
                  <a:cubicBezTo>
                    <a:pt x="12066" y="0"/>
                    <a:pt x="21717" y="9598"/>
                    <a:pt x="21782" y="21482"/>
                  </a:cubicBezTo>
                </a:path>
                <a:path w="21783" h="21600" stroke="0" extrusionOk="0">
                  <a:moveTo>
                    <a:pt x="-1" y="0"/>
                  </a:moveTo>
                  <a:cubicBezTo>
                    <a:pt x="60" y="0"/>
                    <a:pt x="121" y="-1"/>
                    <a:pt x="183" y="0"/>
                  </a:cubicBezTo>
                  <a:cubicBezTo>
                    <a:pt x="12066" y="0"/>
                    <a:pt x="21717" y="9598"/>
                    <a:pt x="21782" y="21482"/>
                  </a:cubicBezTo>
                  <a:lnTo>
                    <a:pt x="183" y="2160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1058" name="Arc 386"/>
            <p:cNvSpPr>
              <a:spLocks/>
            </p:cNvSpPr>
            <p:nvPr/>
          </p:nvSpPr>
          <p:spPr bwMode="auto">
            <a:xfrm>
              <a:off x="1290" y="3225"/>
              <a:ext cx="142" cy="313"/>
            </a:xfrm>
            <a:custGeom>
              <a:avLst/>
              <a:gdLst>
                <a:gd name="G0" fmla="+- 0 0 0"/>
                <a:gd name="G1" fmla="+- 21600 0 0"/>
                <a:gd name="G2" fmla="+- 21600 0 0"/>
                <a:gd name="T0" fmla="*/ 0 w 21600"/>
                <a:gd name="T1" fmla="*/ 0 h 21600"/>
                <a:gd name="T2" fmla="*/ 21600 w 21600"/>
                <a:gd name="T3" fmla="*/ 21531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02" y="0"/>
                    <a:pt x="21561" y="9628"/>
                    <a:pt x="21599" y="21531"/>
                  </a:cubicBezTo>
                </a:path>
                <a:path w="21600" h="21600" stroke="0" extrusionOk="0">
                  <a:moveTo>
                    <a:pt x="-1" y="0"/>
                  </a:moveTo>
                  <a:cubicBezTo>
                    <a:pt x="11902" y="0"/>
                    <a:pt x="21561" y="9628"/>
                    <a:pt x="21599" y="21531"/>
                  </a:cubicBezTo>
                  <a:lnTo>
                    <a:pt x="0" y="2160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1059" name="Arc 387"/>
            <p:cNvSpPr>
              <a:spLocks/>
            </p:cNvSpPr>
            <p:nvPr/>
          </p:nvSpPr>
          <p:spPr bwMode="auto">
            <a:xfrm>
              <a:off x="1091" y="3536"/>
              <a:ext cx="342" cy="218"/>
            </a:xfrm>
            <a:custGeom>
              <a:avLst/>
              <a:gdLst>
                <a:gd name="G0" fmla="+- 63 0 0"/>
                <a:gd name="G1" fmla="+- 100 0 0"/>
                <a:gd name="G2" fmla="+- 21600 0 0"/>
                <a:gd name="T0" fmla="*/ 21663 w 21663"/>
                <a:gd name="T1" fmla="*/ 0 h 21700"/>
                <a:gd name="T2" fmla="*/ 0 w 21663"/>
                <a:gd name="T3" fmla="*/ 21700 h 21700"/>
                <a:gd name="T4" fmla="*/ 63 w 21663"/>
                <a:gd name="T5" fmla="*/ 100 h 21700"/>
              </a:gdLst>
              <a:ahLst/>
              <a:cxnLst>
                <a:cxn ang="0">
                  <a:pos x="T0" y="T1"/>
                </a:cxn>
                <a:cxn ang="0">
                  <a:pos x="T2" y="T3"/>
                </a:cxn>
                <a:cxn ang="0">
                  <a:pos x="T4" y="T5"/>
                </a:cxn>
              </a:cxnLst>
              <a:rect l="0" t="0" r="r" b="b"/>
              <a:pathLst>
                <a:path w="21663" h="21700" fill="none" extrusionOk="0">
                  <a:moveTo>
                    <a:pt x="21662" y="0"/>
                  </a:moveTo>
                  <a:cubicBezTo>
                    <a:pt x="21662" y="33"/>
                    <a:pt x="21663" y="66"/>
                    <a:pt x="21663" y="100"/>
                  </a:cubicBezTo>
                  <a:cubicBezTo>
                    <a:pt x="21663" y="12029"/>
                    <a:pt x="11992" y="21700"/>
                    <a:pt x="63" y="21700"/>
                  </a:cubicBezTo>
                  <a:cubicBezTo>
                    <a:pt x="42" y="21700"/>
                    <a:pt x="21" y="21699"/>
                    <a:pt x="0" y="21699"/>
                  </a:cubicBezTo>
                </a:path>
                <a:path w="21663" h="21700" stroke="0" extrusionOk="0">
                  <a:moveTo>
                    <a:pt x="21662" y="0"/>
                  </a:moveTo>
                  <a:cubicBezTo>
                    <a:pt x="21662" y="33"/>
                    <a:pt x="21663" y="66"/>
                    <a:pt x="21663" y="100"/>
                  </a:cubicBezTo>
                  <a:cubicBezTo>
                    <a:pt x="21663" y="12029"/>
                    <a:pt x="11992" y="21700"/>
                    <a:pt x="63" y="21700"/>
                  </a:cubicBezTo>
                  <a:cubicBezTo>
                    <a:pt x="42" y="21700"/>
                    <a:pt x="21" y="21699"/>
                    <a:pt x="0" y="21699"/>
                  </a:cubicBezTo>
                  <a:lnTo>
                    <a:pt x="63" y="10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1060" name="Arc 388"/>
            <p:cNvSpPr>
              <a:spLocks/>
            </p:cNvSpPr>
            <p:nvPr/>
          </p:nvSpPr>
          <p:spPr bwMode="auto">
            <a:xfrm>
              <a:off x="674" y="2906"/>
              <a:ext cx="17" cy="119"/>
            </a:xfrm>
            <a:custGeom>
              <a:avLst/>
              <a:gdLst>
                <a:gd name="G0" fmla="+- 21599 0 0"/>
                <a:gd name="G1" fmla="+- 21563 0 0"/>
                <a:gd name="G2" fmla="+- 21600 0 0"/>
                <a:gd name="T0" fmla="*/ 0 w 21599"/>
                <a:gd name="T1" fmla="*/ 21382 h 21563"/>
                <a:gd name="T2" fmla="*/ 20336 w 21599"/>
                <a:gd name="T3" fmla="*/ 0 h 21563"/>
                <a:gd name="T4" fmla="*/ 21599 w 21599"/>
                <a:gd name="T5" fmla="*/ 21563 h 21563"/>
              </a:gdLst>
              <a:ahLst/>
              <a:cxnLst>
                <a:cxn ang="0">
                  <a:pos x="T0" y="T1"/>
                </a:cxn>
                <a:cxn ang="0">
                  <a:pos x="T2" y="T3"/>
                </a:cxn>
                <a:cxn ang="0">
                  <a:pos x="T4" y="T5"/>
                </a:cxn>
              </a:cxnLst>
              <a:rect l="0" t="0" r="r" b="b"/>
              <a:pathLst>
                <a:path w="21599" h="21563" fill="none" extrusionOk="0">
                  <a:moveTo>
                    <a:pt x="-1" y="21381"/>
                  </a:moveTo>
                  <a:cubicBezTo>
                    <a:pt x="95" y="10013"/>
                    <a:pt x="8986" y="664"/>
                    <a:pt x="20335" y="-1"/>
                  </a:cubicBezTo>
                </a:path>
                <a:path w="21599" h="21563" stroke="0" extrusionOk="0">
                  <a:moveTo>
                    <a:pt x="-1" y="21381"/>
                  </a:moveTo>
                  <a:cubicBezTo>
                    <a:pt x="95" y="10013"/>
                    <a:pt x="8986" y="664"/>
                    <a:pt x="20335" y="-1"/>
                  </a:cubicBezTo>
                  <a:lnTo>
                    <a:pt x="21599" y="21563"/>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1061" name="Arc 389"/>
            <p:cNvSpPr>
              <a:spLocks/>
            </p:cNvSpPr>
            <p:nvPr/>
          </p:nvSpPr>
          <p:spPr bwMode="auto">
            <a:xfrm>
              <a:off x="498" y="3033"/>
              <a:ext cx="167" cy="152"/>
            </a:xfrm>
            <a:custGeom>
              <a:avLst/>
              <a:gdLst>
                <a:gd name="G0" fmla="+- 21600 0 0"/>
                <a:gd name="G1" fmla="+- 21600 0 0"/>
                <a:gd name="G2" fmla="+- 21600 0 0"/>
                <a:gd name="T0" fmla="*/ 0 w 21600"/>
                <a:gd name="T1" fmla="*/ 21457 h 21600"/>
                <a:gd name="T2" fmla="*/ 21471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457"/>
                  </a:moveTo>
                  <a:cubicBezTo>
                    <a:pt x="78" y="9633"/>
                    <a:pt x="9647" y="70"/>
                    <a:pt x="21471" y="0"/>
                  </a:cubicBezTo>
                </a:path>
                <a:path w="21600" h="21600" stroke="0" extrusionOk="0">
                  <a:moveTo>
                    <a:pt x="0" y="21457"/>
                  </a:moveTo>
                  <a:cubicBezTo>
                    <a:pt x="78" y="9633"/>
                    <a:pt x="9647" y="70"/>
                    <a:pt x="21471" y="0"/>
                  </a:cubicBezTo>
                  <a:lnTo>
                    <a:pt x="21600" y="2160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1062" name="Arc 390"/>
            <p:cNvSpPr>
              <a:spLocks/>
            </p:cNvSpPr>
            <p:nvPr/>
          </p:nvSpPr>
          <p:spPr bwMode="auto">
            <a:xfrm>
              <a:off x="398" y="3194"/>
              <a:ext cx="93" cy="248"/>
            </a:xfrm>
            <a:custGeom>
              <a:avLst/>
              <a:gdLst>
                <a:gd name="G0" fmla="+- 21600 0 0"/>
                <a:gd name="G1" fmla="+- 21599 0 0"/>
                <a:gd name="G2" fmla="+- 21600 0 0"/>
                <a:gd name="T0" fmla="*/ 0 w 21600"/>
                <a:gd name="T1" fmla="*/ 21599 h 21599"/>
                <a:gd name="T2" fmla="*/ 21368 w 21600"/>
                <a:gd name="T3" fmla="*/ 0 h 21599"/>
                <a:gd name="T4" fmla="*/ 21600 w 21600"/>
                <a:gd name="T5" fmla="*/ 21599 h 21599"/>
              </a:gdLst>
              <a:ahLst/>
              <a:cxnLst>
                <a:cxn ang="0">
                  <a:pos x="T0" y="T1"/>
                </a:cxn>
                <a:cxn ang="0">
                  <a:pos x="T2" y="T3"/>
                </a:cxn>
                <a:cxn ang="0">
                  <a:pos x="T4" y="T5"/>
                </a:cxn>
              </a:cxnLst>
              <a:rect l="0" t="0" r="r" b="b"/>
              <a:pathLst>
                <a:path w="21600" h="21599" fill="none" extrusionOk="0">
                  <a:moveTo>
                    <a:pt x="0" y="21599"/>
                  </a:moveTo>
                  <a:cubicBezTo>
                    <a:pt x="0" y="9760"/>
                    <a:pt x="9529" y="127"/>
                    <a:pt x="21368" y="0"/>
                  </a:cubicBezTo>
                </a:path>
                <a:path w="21600" h="21599" stroke="0" extrusionOk="0">
                  <a:moveTo>
                    <a:pt x="0" y="21599"/>
                  </a:moveTo>
                  <a:cubicBezTo>
                    <a:pt x="0" y="9760"/>
                    <a:pt x="9529" y="127"/>
                    <a:pt x="21368" y="0"/>
                  </a:cubicBezTo>
                  <a:lnTo>
                    <a:pt x="21600" y="21599"/>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1063" name="Arc 391"/>
            <p:cNvSpPr>
              <a:spLocks/>
            </p:cNvSpPr>
            <p:nvPr/>
          </p:nvSpPr>
          <p:spPr bwMode="auto">
            <a:xfrm>
              <a:off x="249" y="3449"/>
              <a:ext cx="142" cy="216"/>
            </a:xfrm>
            <a:custGeom>
              <a:avLst/>
              <a:gdLst>
                <a:gd name="G0" fmla="+- 21600 0 0"/>
                <a:gd name="G1" fmla="+- 21599 0 0"/>
                <a:gd name="G2" fmla="+- 21600 0 0"/>
                <a:gd name="T0" fmla="*/ 0 w 21600"/>
                <a:gd name="T1" fmla="*/ 21500 h 21599"/>
                <a:gd name="T2" fmla="*/ 21448 w 21600"/>
                <a:gd name="T3" fmla="*/ 0 h 21599"/>
                <a:gd name="T4" fmla="*/ 21600 w 21600"/>
                <a:gd name="T5" fmla="*/ 21599 h 21599"/>
              </a:gdLst>
              <a:ahLst/>
              <a:cxnLst>
                <a:cxn ang="0">
                  <a:pos x="T0" y="T1"/>
                </a:cxn>
                <a:cxn ang="0">
                  <a:pos x="T2" y="T3"/>
                </a:cxn>
                <a:cxn ang="0">
                  <a:pos x="T4" y="T5"/>
                </a:cxn>
              </a:cxnLst>
              <a:rect l="0" t="0" r="r" b="b"/>
              <a:pathLst>
                <a:path w="21600" h="21599" fill="none" extrusionOk="0">
                  <a:moveTo>
                    <a:pt x="0" y="21500"/>
                  </a:moveTo>
                  <a:cubicBezTo>
                    <a:pt x="54" y="9668"/>
                    <a:pt x="9616" y="82"/>
                    <a:pt x="21447" y="-1"/>
                  </a:cubicBezTo>
                </a:path>
                <a:path w="21600" h="21599" stroke="0" extrusionOk="0">
                  <a:moveTo>
                    <a:pt x="0" y="21500"/>
                  </a:moveTo>
                  <a:cubicBezTo>
                    <a:pt x="54" y="9668"/>
                    <a:pt x="9616" y="82"/>
                    <a:pt x="21447" y="-1"/>
                  </a:cubicBezTo>
                  <a:lnTo>
                    <a:pt x="21600" y="21599"/>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1064" name="Arc 392"/>
            <p:cNvSpPr>
              <a:spLocks/>
            </p:cNvSpPr>
            <p:nvPr/>
          </p:nvSpPr>
          <p:spPr bwMode="auto">
            <a:xfrm>
              <a:off x="249" y="3663"/>
              <a:ext cx="92" cy="218"/>
            </a:xfrm>
            <a:custGeom>
              <a:avLst/>
              <a:gdLst>
                <a:gd name="G0" fmla="+- 21600 0 0"/>
                <a:gd name="G1" fmla="+- 100 0 0"/>
                <a:gd name="G2" fmla="+- 21600 0 0"/>
                <a:gd name="T0" fmla="*/ 21600 w 21600"/>
                <a:gd name="T1" fmla="*/ 21700 h 21700"/>
                <a:gd name="T2" fmla="*/ 0 w 21600"/>
                <a:gd name="T3" fmla="*/ 0 h 21700"/>
                <a:gd name="T4" fmla="*/ 21600 w 21600"/>
                <a:gd name="T5" fmla="*/ 100 h 21700"/>
              </a:gdLst>
              <a:ahLst/>
              <a:cxnLst>
                <a:cxn ang="0">
                  <a:pos x="T0" y="T1"/>
                </a:cxn>
                <a:cxn ang="0">
                  <a:pos x="T2" y="T3"/>
                </a:cxn>
                <a:cxn ang="0">
                  <a:pos x="T4" y="T5"/>
                </a:cxn>
              </a:cxnLst>
              <a:rect l="0" t="0" r="r" b="b"/>
              <a:pathLst>
                <a:path w="21600" h="21700" fill="none" extrusionOk="0">
                  <a:moveTo>
                    <a:pt x="21600" y="21700"/>
                  </a:moveTo>
                  <a:cubicBezTo>
                    <a:pt x="9670" y="21700"/>
                    <a:pt x="0" y="12029"/>
                    <a:pt x="0" y="100"/>
                  </a:cubicBezTo>
                  <a:cubicBezTo>
                    <a:pt x="-1" y="66"/>
                    <a:pt x="0" y="33"/>
                    <a:pt x="0" y="0"/>
                  </a:cubicBezTo>
                </a:path>
                <a:path w="21600" h="21700" stroke="0" extrusionOk="0">
                  <a:moveTo>
                    <a:pt x="21600" y="21700"/>
                  </a:moveTo>
                  <a:cubicBezTo>
                    <a:pt x="9670" y="21700"/>
                    <a:pt x="0" y="12029"/>
                    <a:pt x="0" y="100"/>
                  </a:cubicBezTo>
                  <a:cubicBezTo>
                    <a:pt x="-1" y="66"/>
                    <a:pt x="0" y="33"/>
                    <a:pt x="0" y="0"/>
                  </a:cubicBezTo>
                  <a:lnTo>
                    <a:pt x="21600" y="10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1065" name="Arc 393"/>
            <p:cNvSpPr>
              <a:spLocks/>
            </p:cNvSpPr>
            <p:nvPr/>
          </p:nvSpPr>
          <p:spPr bwMode="auto">
            <a:xfrm>
              <a:off x="340" y="3792"/>
              <a:ext cx="367" cy="89"/>
            </a:xfrm>
            <a:custGeom>
              <a:avLst/>
              <a:gdLst>
                <a:gd name="G0" fmla="+- 0 0 0"/>
                <a:gd name="G1" fmla="+- 247 0 0"/>
                <a:gd name="G2" fmla="+- 21600 0 0"/>
                <a:gd name="T0" fmla="*/ 21599 w 21600"/>
                <a:gd name="T1" fmla="*/ 0 h 21847"/>
                <a:gd name="T2" fmla="*/ 0 w 21600"/>
                <a:gd name="T3" fmla="*/ 21847 h 21847"/>
                <a:gd name="T4" fmla="*/ 0 w 21600"/>
                <a:gd name="T5" fmla="*/ 247 h 21847"/>
              </a:gdLst>
              <a:ahLst/>
              <a:cxnLst>
                <a:cxn ang="0">
                  <a:pos x="T0" y="T1"/>
                </a:cxn>
                <a:cxn ang="0">
                  <a:pos x="T2" y="T3"/>
                </a:cxn>
                <a:cxn ang="0">
                  <a:pos x="T4" y="T5"/>
                </a:cxn>
              </a:cxnLst>
              <a:rect l="0" t="0" r="r" b="b"/>
              <a:pathLst>
                <a:path w="21600" h="21847" fill="none" extrusionOk="0">
                  <a:moveTo>
                    <a:pt x="21598" y="0"/>
                  </a:moveTo>
                  <a:cubicBezTo>
                    <a:pt x="21599" y="82"/>
                    <a:pt x="21600" y="164"/>
                    <a:pt x="21600" y="247"/>
                  </a:cubicBezTo>
                  <a:cubicBezTo>
                    <a:pt x="21600" y="12176"/>
                    <a:pt x="11929" y="21846"/>
                    <a:pt x="0" y="21847"/>
                  </a:cubicBezTo>
                </a:path>
                <a:path w="21600" h="21847" stroke="0" extrusionOk="0">
                  <a:moveTo>
                    <a:pt x="21598" y="0"/>
                  </a:moveTo>
                  <a:cubicBezTo>
                    <a:pt x="21599" y="82"/>
                    <a:pt x="21600" y="164"/>
                    <a:pt x="21600" y="247"/>
                  </a:cubicBezTo>
                  <a:cubicBezTo>
                    <a:pt x="21600" y="12176"/>
                    <a:pt x="11929" y="21846"/>
                    <a:pt x="0" y="21847"/>
                  </a:cubicBezTo>
                  <a:lnTo>
                    <a:pt x="0" y="247"/>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sp>
          <p:nvSpPr>
            <p:cNvPr id="541066" name="Arc 394"/>
            <p:cNvSpPr>
              <a:spLocks/>
            </p:cNvSpPr>
            <p:nvPr/>
          </p:nvSpPr>
          <p:spPr bwMode="auto">
            <a:xfrm>
              <a:off x="715" y="3760"/>
              <a:ext cx="367" cy="24"/>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25400" cap="rnd">
              <a:solidFill>
                <a:schemeClr val="tx1"/>
              </a:solidFill>
              <a:round/>
              <a:headEnd/>
              <a:tailEnd/>
            </a:ln>
            <a:effectLst/>
          </p:spPr>
          <p:txBody>
            <a:bodyPr wrap="none" anchor="ctr"/>
            <a:lstStyle/>
            <a:p>
              <a:endParaRPr lang="en-US" b="0">
                <a:solidFill>
                  <a:prstClr val="black"/>
                </a:solidFill>
              </a:endParaRPr>
            </a:p>
          </p:txBody>
        </p:sp>
      </p:grpSp>
      <p:sp>
        <p:nvSpPr>
          <p:cNvPr id="541067" name="Rectangle 395"/>
          <p:cNvSpPr>
            <a:spLocks noChangeArrowheads="1"/>
          </p:cNvSpPr>
          <p:nvPr/>
        </p:nvSpPr>
        <p:spPr bwMode="auto">
          <a:xfrm>
            <a:off x="598488" y="5397500"/>
            <a:ext cx="1546225" cy="483716"/>
          </a:xfrm>
          <a:prstGeom prst="rect">
            <a:avLst/>
          </a:prstGeom>
          <a:noFill/>
          <a:ln w="25400">
            <a:noFill/>
            <a:miter lim="800000"/>
            <a:headEnd/>
            <a:tailEnd/>
          </a:ln>
          <a:effectLst/>
        </p:spPr>
        <p:txBody>
          <a:bodyPr wrap="square" lIns="90483" tIns="44447" rIns="90483" bIns="44447">
            <a:spAutoFit/>
          </a:bodyPr>
          <a:lstStyle/>
          <a:p>
            <a:pPr algn="ctr">
              <a:lnSpc>
                <a:spcPct val="80000"/>
              </a:lnSpc>
            </a:pPr>
            <a:r>
              <a:rPr lang="en-US" sz="1600" dirty="0">
                <a:solidFill>
                  <a:srgbClr val="0000FF"/>
                </a:solidFill>
              </a:rPr>
              <a:t>Operational</a:t>
            </a:r>
          </a:p>
          <a:p>
            <a:pPr algn="ctr">
              <a:lnSpc>
                <a:spcPct val="80000"/>
              </a:lnSpc>
            </a:pPr>
            <a:r>
              <a:rPr lang="en-US" sz="1600" dirty="0">
                <a:solidFill>
                  <a:srgbClr val="0000FF"/>
                </a:solidFill>
              </a:rPr>
              <a:t>Concept</a:t>
            </a:r>
          </a:p>
        </p:txBody>
      </p:sp>
      <p:sp>
        <p:nvSpPr>
          <p:cNvPr id="541068" name="Rectangle 396"/>
          <p:cNvSpPr>
            <a:spLocks noChangeArrowheads="1"/>
          </p:cNvSpPr>
          <p:nvPr/>
        </p:nvSpPr>
        <p:spPr bwMode="auto">
          <a:xfrm>
            <a:off x="1208088" y="5818188"/>
            <a:ext cx="860425" cy="361950"/>
          </a:xfrm>
          <a:prstGeom prst="rect">
            <a:avLst/>
          </a:prstGeom>
          <a:noFill/>
          <a:ln w="25400">
            <a:noFill/>
            <a:miter lim="800000"/>
            <a:headEnd/>
            <a:tailEnd/>
          </a:ln>
          <a:effectLst/>
        </p:spPr>
        <p:txBody>
          <a:bodyPr lIns="90483" tIns="44447" rIns="90483" bIns="44447">
            <a:spAutoFit/>
          </a:bodyPr>
          <a:lstStyle/>
          <a:p>
            <a:pPr algn="ctr">
              <a:lnSpc>
                <a:spcPct val="90000"/>
              </a:lnSpc>
              <a:spcBef>
                <a:spcPct val="50000"/>
              </a:spcBef>
            </a:pPr>
            <a:r>
              <a:rPr lang="en-US" sz="1000">
                <a:solidFill>
                  <a:prstClr val="black"/>
                </a:solidFill>
              </a:rPr>
              <a:t>Capability Docs</a:t>
            </a:r>
          </a:p>
        </p:txBody>
      </p:sp>
      <p:sp>
        <p:nvSpPr>
          <p:cNvPr id="541069" name="Rectangle 397"/>
          <p:cNvSpPr>
            <a:spLocks noChangeArrowheads="1"/>
          </p:cNvSpPr>
          <p:nvPr/>
        </p:nvSpPr>
        <p:spPr bwMode="auto">
          <a:xfrm>
            <a:off x="522288" y="2770188"/>
            <a:ext cx="708025" cy="225425"/>
          </a:xfrm>
          <a:prstGeom prst="rect">
            <a:avLst/>
          </a:prstGeom>
          <a:noFill/>
          <a:ln w="25400">
            <a:noFill/>
            <a:miter lim="800000"/>
            <a:headEnd/>
            <a:tailEnd/>
          </a:ln>
          <a:effectLst/>
        </p:spPr>
        <p:txBody>
          <a:bodyPr lIns="90483" tIns="44447" rIns="90483" bIns="44447">
            <a:spAutoFit/>
          </a:bodyPr>
          <a:lstStyle/>
          <a:p>
            <a:pPr algn="ctr">
              <a:lnSpc>
                <a:spcPct val="90000"/>
              </a:lnSpc>
              <a:spcBef>
                <a:spcPct val="50000"/>
              </a:spcBef>
            </a:pPr>
            <a:r>
              <a:rPr lang="en-US" sz="1000">
                <a:solidFill>
                  <a:prstClr val="black"/>
                </a:solidFill>
              </a:rPr>
              <a:t>AoA</a:t>
            </a:r>
            <a:endParaRPr lang="en-US" sz="1000" i="1">
              <a:solidFill>
                <a:prstClr val="black"/>
              </a:solidFill>
            </a:endParaRPr>
          </a:p>
        </p:txBody>
      </p:sp>
      <p:sp>
        <p:nvSpPr>
          <p:cNvPr id="541070" name="Rectangle 398"/>
          <p:cNvSpPr>
            <a:spLocks noChangeArrowheads="1"/>
          </p:cNvSpPr>
          <p:nvPr/>
        </p:nvSpPr>
        <p:spPr bwMode="auto">
          <a:xfrm>
            <a:off x="330200" y="5805488"/>
            <a:ext cx="990600" cy="505260"/>
          </a:xfrm>
          <a:prstGeom prst="rect">
            <a:avLst/>
          </a:prstGeom>
          <a:noFill/>
          <a:ln w="25400">
            <a:noFill/>
            <a:miter lim="800000"/>
            <a:headEnd/>
            <a:tailEnd/>
          </a:ln>
          <a:effectLst/>
        </p:spPr>
        <p:txBody>
          <a:bodyPr wrap="square" lIns="90483" tIns="44447" rIns="90483" bIns="44447">
            <a:spAutoFit/>
          </a:bodyPr>
          <a:lstStyle/>
          <a:p>
            <a:pPr algn="ctr">
              <a:lnSpc>
                <a:spcPct val="90000"/>
              </a:lnSpc>
              <a:spcBef>
                <a:spcPct val="50000"/>
              </a:spcBef>
            </a:pPr>
            <a:r>
              <a:rPr lang="en-US" sz="1000" dirty="0" smtClean="0">
                <a:solidFill>
                  <a:prstClr val="black"/>
                </a:solidFill>
              </a:rPr>
              <a:t>Capabilities-Based Analysis</a:t>
            </a:r>
            <a:endParaRPr lang="en-US" sz="1000" dirty="0">
              <a:solidFill>
                <a:prstClr val="black"/>
              </a:solidFill>
            </a:endParaRPr>
          </a:p>
        </p:txBody>
      </p:sp>
      <p:grpSp>
        <p:nvGrpSpPr>
          <p:cNvPr id="12" name="Group 399"/>
          <p:cNvGrpSpPr>
            <a:grpSpLocks/>
          </p:cNvGrpSpPr>
          <p:nvPr/>
        </p:nvGrpSpPr>
        <p:grpSpPr bwMode="auto">
          <a:xfrm>
            <a:off x="1974850" y="1408113"/>
            <a:ext cx="1995488" cy="1144587"/>
            <a:chOff x="1244" y="719"/>
            <a:chExt cx="1257" cy="721"/>
          </a:xfrm>
        </p:grpSpPr>
        <p:grpSp>
          <p:nvGrpSpPr>
            <p:cNvPr id="13" name="Group 400"/>
            <p:cNvGrpSpPr>
              <a:grpSpLocks/>
            </p:cNvGrpSpPr>
            <p:nvPr/>
          </p:nvGrpSpPr>
          <p:grpSpPr bwMode="auto">
            <a:xfrm>
              <a:off x="2000" y="762"/>
              <a:ext cx="501" cy="587"/>
              <a:chOff x="2000" y="762"/>
              <a:chExt cx="501" cy="587"/>
            </a:xfrm>
          </p:grpSpPr>
          <p:sp>
            <p:nvSpPr>
              <p:cNvPr id="541073" name="Line 401"/>
              <p:cNvSpPr>
                <a:spLocks noChangeShapeType="1"/>
              </p:cNvSpPr>
              <p:nvPr/>
            </p:nvSpPr>
            <p:spPr bwMode="auto">
              <a:xfrm>
                <a:off x="2008" y="1186"/>
                <a:ext cx="8" cy="158"/>
              </a:xfrm>
              <a:prstGeom prst="line">
                <a:avLst/>
              </a:prstGeom>
              <a:noFill/>
              <a:ln w="25400">
                <a:solidFill>
                  <a:schemeClr val="tx1"/>
                </a:solidFill>
                <a:round/>
                <a:headEnd/>
                <a:tailEnd/>
              </a:ln>
              <a:effectLst/>
            </p:spPr>
            <p:txBody>
              <a:bodyPr lIns="90483" tIns="46035" rIns="90483" bIns="46035">
                <a:spAutoFit/>
              </a:bodyPr>
              <a:lstStyle/>
              <a:p>
                <a:endParaRPr lang="en-US" b="0">
                  <a:solidFill>
                    <a:prstClr val="black"/>
                  </a:solidFill>
                </a:endParaRPr>
              </a:p>
            </p:txBody>
          </p:sp>
          <p:sp>
            <p:nvSpPr>
              <p:cNvPr id="541074" name="Line 402"/>
              <p:cNvSpPr>
                <a:spLocks noChangeShapeType="1"/>
              </p:cNvSpPr>
              <p:nvPr/>
            </p:nvSpPr>
            <p:spPr bwMode="auto">
              <a:xfrm flipV="1">
                <a:off x="2016" y="1039"/>
                <a:ext cx="469" cy="310"/>
              </a:xfrm>
              <a:prstGeom prst="line">
                <a:avLst/>
              </a:prstGeom>
              <a:noFill/>
              <a:ln w="25400">
                <a:solidFill>
                  <a:schemeClr val="tx1"/>
                </a:solidFill>
                <a:round/>
                <a:headEnd/>
                <a:tailEnd/>
              </a:ln>
              <a:effectLst/>
            </p:spPr>
            <p:txBody>
              <a:bodyPr wrap="none" lIns="90483" tIns="46035" rIns="90483" bIns="46035">
                <a:spAutoFit/>
              </a:bodyPr>
              <a:lstStyle/>
              <a:p>
                <a:endParaRPr lang="en-US" b="0">
                  <a:solidFill>
                    <a:prstClr val="black"/>
                  </a:solidFill>
                </a:endParaRPr>
              </a:p>
            </p:txBody>
          </p:sp>
          <p:sp>
            <p:nvSpPr>
              <p:cNvPr id="541075" name="Line 403"/>
              <p:cNvSpPr>
                <a:spLocks noChangeShapeType="1"/>
              </p:cNvSpPr>
              <p:nvPr/>
            </p:nvSpPr>
            <p:spPr bwMode="auto">
              <a:xfrm flipH="1" flipV="1">
                <a:off x="2000" y="762"/>
                <a:ext cx="501" cy="293"/>
              </a:xfrm>
              <a:prstGeom prst="line">
                <a:avLst/>
              </a:prstGeom>
              <a:noFill/>
              <a:ln w="25400">
                <a:solidFill>
                  <a:schemeClr val="tx1"/>
                </a:solidFill>
                <a:round/>
                <a:headEnd/>
                <a:tailEnd/>
              </a:ln>
              <a:effectLst/>
            </p:spPr>
            <p:txBody>
              <a:bodyPr wrap="none" lIns="90483" tIns="46035" rIns="90483" bIns="46035">
                <a:spAutoFit/>
              </a:bodyPr>
              <a:lstStyle/>
              <a:p>
                <a:endParaRPr lang="en-US" b="0">
                  <a:solidFill>
                    <a:prstClr val="black"/>
                  </a:solidFill>
                </a:endParaRPr>
              </a:p>
            </p:txBody>
          </p:sp>
          <p:sp>
            <p:nvSpPr>
              <p:cNvPr id="541076" name="Line 404"/>
              <p:cNvSpPr>
                <a:spLocks noChangeShapeType="1"/>
              </p:cNvSpPr>
              <p:nvPr/>
            </p:nvSpPr>
            <p:spPr bwMode="auto">
              <a:xfrm flipV="1">
                <a:off x="2008" y="762"/>
                <a:ext cx="0" cy="179"/>
              </a:xfrm>
              <a:prstGeom prst="line">
                <a:avLst/>
              </a:prstGeom>
              <a:noFill/>
              <a:ln w="25400">
                <a:solidFill>
                  <a:schemeClr val="tx1"/>
                </a:solidFill>
                <a:round/>
                <a:headEnd/>
                <a:tailEnd/>
              </a:ln>
              <a:effectLst/>
            </p:spPr>
            <p:txBody>
              <a:bodyPr wrap="none" lIns="90483" tIns="46035" rIns="90483" bIns="46035">
                <a:spAutoFit/>
              </a:bodyPr>
              <a:lstStyle/>
              <a:p>
                <a:endParaRPr lang="en-US" b="0">
                  <a:solidFill>
                    <a:prstClr val="black"/>
                  </a:solidFill>
                </a:endParaRPr>
              </a:p>
            </p:txBody>
          </p:sp>
        </p:grpSp>
        <p:sp>
          <p:nvSpPr>
            <p:cNvPr id="541077" name="Line 405"/>
            <p:cNvSpPr>
              <a:spLocks noChangeShapeType="1"/>
            </p:cNvSpPr>
            <p:nvPr/>
          </p:nvSpPr>
          <p:spPr bwMode="auto">
            <a:xfrm flipH="1">
              <a:off x="1509" y="933"/>
              <a:ext cx="501" cy="0"/>
            </a:xfrm>
            <a:prstGeom prst="line">
              <a:avLst/>
            </a:prstGeom>
            <a:noFill/>
            <a:ln w="25400">
              <a:solidFill>
                <a:schemeClr val="tx1"/>
              </a:solidFill>
              <a:round/>
              <a:headEnd/>
              <a:tailEnd/>
            </a:ln>
            <a:effectLst/>
          </p:spPr>
          <p:txBody>
            <a:bodyPr wrap="none" lIns="90483" tIns="46035" rIns="90483" bIns="46035">
              <a:spAutoFit/>
            </a:bodyPr>
            <a:lstStyle/>
            <a:p>
              <a:endParaRPr lang="en-US" b="0">
                <a:solidFill>
                  <a:prstClr val="black"/>
                </a:solidFill>
              </a:endParaRPr>
            </a:p>
          </p:txBody>
        </p:sp>
        <p:sp>
          <p:nvSpPr>
            <p:cNvPr id="541078" name="Line 406"/>
            <p:cNvSpPr>
              <a:spLocks noChangeShapeType="1"/>
            </p:cNvSpPr>
            <p:nvPr/>
          </p:nvSpPr>
          <p:spPr bwMode="auto">
            <a:xfrm flipH="1">
              <a:off x="1682" y="1178"/>
              <a:ext cx="335" cy="0"/>
            </a:xfrm>
            <a:prstGeom prst="line">
              <a:avLst/>
            </a:prstGeom>
            <a:noFill/>
            <a:ln w="25400">
              <a:solidFill>
                <a:schemeClr val="tx1"/>
              </a:solidFill>
              <a:round/>
              <a:headEnd/>
              <a:tailEnd/>
            </a:ln>
            <a:effectLst/>
          </p:spPr>
          <p:txBody>
            <a:bodyPr wrap="none" lIns="90483" tIns="46035" rIns="90483" bIns="46035">
              <a:spAutoFit/>
            </a:bodyPr>
            <a:lstStyle/>
            <a:p>
              <a:endParaRPr lang="en-US" b="0">
                <a:solidFill>
                  <a:prstClr val="black"/>
                </a:solidFill>
              </a:endParaRPr>
            </a:p>
          </p:txBody>
        </p:sp>
        <p:sp>
          <p:nvSpPr>
            <p:cNvPr id="541079" name="Line 407"/>
            <p:cNvSpPr>
              <a:spLocks noChangeShapeType="1"/>
            </p:cNvSpPr>
            <p:nvPr/>
          </p:nvSpPr>
          <p:spPr bwMode="auto">
            <a:xfrm flipV="1">
              <a:off x="1632" y="1170"/>
              <a:ext cx="46" cy="270"/>
            </a:xfrm>
            <a:prstGeom prst="line">
              <a:avLst/>
            </a:prstGeom>
            <a:noFill/>
            <a:ln w="25400">
              <a:solidFill>
                <a:schemeClr val="tx1"/>
              </a:solidFill>
              <a:round/>
              <a:headEnd/>
              <a:tailEnd/>
            </a:ln>
            <a:effectLst/>
          </p:spPr>
          <p:txBody>
            <a:bodyPr lIns="90483" tIns="46035" rIns="90483" bIns="46035">
              <a:spAutoFit/>
            </a:bodyPr>
            <a:lstStyle/>
            <a:p>
              <a:endParaRPr lang="en-US" b="0">
                <a:solidFill>
                  <a:prstClr val="black"/>
                </a:solidFill>
              </a:endParaRPr>
            </a:p>
          </p:txBody>
        </p:sp>
        <p:sp>
          <p:nvSpPr>
            <p:cNvPr id="541080" name="Line 408"/>
            <p:cNvSpPr>
              <a:spLocks noChangeShapeType="1"/>
            </p:cNvSpPr>
            <p:nvPr/>
          </p:nvSpPr>
          <p:spPr bwMode="auto">
            <a:xfrm rot="559590" flipH="1" flipV="1">
              <a:off x="1244" y="719"/>
              <a:ext cx="288" cy="192"/>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grpSp>
      <p:sp>
        <p:nvSpPr>
          <p:cNvPr id="541081" name="Line 409"/>
          <p:cNvSpPr>
            <a:spLocks noChangeShapeType="1"/>
          </p:cNvSpPr>
          <p:nvPr/>
        </p:nvSpPr>
        <p:spPr bwMode="auto">
          <a:xfrm>
            <a:off x="3429000" y="5219700"/>
            <a:ext cx="0" cy="444500"/>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1082" name="Line 410"/>
          <p:cNvSpPr>
            <a:spLocks noChangeShapeType="1"/>
          </p:cNvSpPr>
          <p:nvPr/>
        </p:nvSpPr>
        <p:spPr bwMode="auto">
          <a:xfrm flipH="1">
            <a:off x="2501900" y="5676900"/>
            <a:ext cx="939800" cy="0"/>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1083" name="Line 411"/>
          <p:cNvSpPr>
            <a:spLocks noChangeShapeType="1"/>
          </p:cNvSpPr>
          <p:nvPr/>
        </p:nvSpPr>
        <p:spPr bwMode="auto">
          <a:xfrm>
            <a:off x="2514600" y="5384800"/>
            <a:ext cx="0" cy="279400"/>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1084" name="Line 412"/>
          <p:cNvSpPr>
            <a:spLocks noChangeShapeType="1"/>
          </p:cNvSpPr>
          <p:nvPr/>
        </p:nvSpPr>
        <p:spPr bwMode="auto">
          <a:xfrm flipV="1">
            <a:off x="2222500" y="5372100"/>
            <a:ext cx="292100" cy="241300"/>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1085" name="Line 413"/>
          <p:cNvSpPr>
            <a:spLocks noChangeShapeType="1"/>
          </p:cNvSpPr>
          <p:nvPr/>
        </p:nvSpPr>
        <p:spPr bwMode="auto">
          <a:xfrm>
            <a:off x="2222500" y="6070600"/>
            <a:ext cx="279400" cy="279400"/>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1086" name="Rectangle 414"/>
          <p:cNvSpPr>
            <a:spLocks noChangeArrowheads="1"/>
          </p:cNvSpPr>
          <p:nvPr/>
        </p:nvSpPr>
        <p:spPr bwMode="auto">
          <a:xfrm>
            <a:off x="2198688" y="5727700"/>
            <a:ext cx="936625" cy="235187"/>
          </a:xfrm>
          <a:prstGeom prst="rect">
            <a:avLst/>
          </a:prstGeom>
          <a:noFill/>
          <a:ln w="25400">
            <a:noFill/>
            <a:miter lim="800000"/>
            <a:headEnd/>
            <a:tailEnd/>
          </a:ln>
          <a:effectLst/>
        </p:spPr>
        <p:txBody>
          <a:bodyPr wrap="square" lIns="90483" tIns="44447" rIns="90483" bIns="44447">
            <a:spAutoFit/>
          </a:bodyPr>
          <a:lstStyle/>
          <a:p>
            <a:pPr algn="ctr">
              <a:lnSpc>
                <a:spcPct val="90000"/>
              </a:lnSpc>
              <a:spcBef>
                <a:spcPct val="50000"/>
              </a:spcBef>
            </a:pPr>
            <a:r>
              <a:rPr lang="en-US" sz="1050" dirty="0">
                <a:solidFill>
                  <a:srgbClr val="A20BFF"/>
                </a:solidFill>
              </a:rPr>
              <a:t>Feedback</a:t>
            </a:r>
          </a:p>
        </p:txBody>
      </p:sp>
      <p:sp>
        <p:nvSpPr>
          <p:cNvPr id="541087" name="Rectangle 415"/>
          <p:cNvSpPr>
            <a:spLocks noChangeArrowheads="1"/>
          </p:cNvSpPr>
          <p:nvPr/>
        </p:nvSpPr>
        <p:spPr bwMode="auto">
          <a:xfrm>
            <a:off x="827088" y="2305050"/>
            <a:ext cx="555625" cy="225425"/>
          </a:xfrm>
          <a:prstGeom prst="rect">
            <a:avLst/>
          </a:prstGeom>
          <a:noFill/>
          <a:ln w="25400">
            <a:noFill/>
            <a:miter lim="800000"/>
            <a:headEnd/>
            <a:tailEnd/>
          </a:ln>
          <a:effectLst/>
        </p:spPr>
        <p:txBody>
          <a:bodyPr lIns="90483" tIns="44447" rIns="90483" bIns="44447">
            <a:spAutoFit/>
          </a:bodyPr>
          <a:lstStyle/>
          <a:p>
            <a:pPr algn="ctr">
              <a:lnSpc>
                <a:spcPct val="90000"/>
              </a:lnSpc>
              <a:spcBef>
                <a:spcPct val="50000"/>
              </a:spcBef>
            </a:pPr>
            <a:r>
              <a:rPr lang="en-US" sz="1000">
                <a:solidFill>
                  <a:prstClr val="black"/>
                </a:solidFill>
              </a:rPr>
              <a:t>CAIV</a:t>
            </a:r>
          </a:p>
        </p:txBody>
      </p:sp>
      <p:sp>
        <p:nvSpPr>
          <p:cNvPr id="541088" name="Rectangle 416"/>
          <p:cNvSpPr>
            <a:spLocks noChangeArrowheads="1"/>
          </p:cNvSpPr>
          <p:nvPr/>
        </p:nvSpPr>
        <p:spPr bwMode="auto">
          <a:xfrm>
            <a:off x="7423150" y="2578100"/>
            <a:ext cx="484188" cy="246857"/>
          </a:xfrm>
          <a:prstGeom prst="rect">
            <a:avLst/>
          </a:prstGeom>
          <a:noFill/>
          <a:ln w="12700">
            <a:noFill/>
            <a:miter lim="800000"/>
            <a:headEnd/>
            <a:tailEnd/>
          </a:ln>
          <a:effectLst/>
        </p:spPr>
        <p:txBody>
          <a:bodyPr wrap="square" lIns="90483" tIns="46035" rIns="90483" bIns="46035">
            <a:spAutoFit/>
          </a:bodyPr>
          <a:lstStyle/>
          <a:p>
            <a:pPr defTabSz="901700"/>
            <a:r>
              <a:rPr lang="en-US" sz="1000" dirty="0">
                <a:solidFill>
                  <a:prstClr val="black"/>
                </a:solidFill>
              </a:rPr>
              <a:t>MBIs</a:t>
            </a:r>
          </a:p>
        </p:txBody>
      </p:sp>
      <p:sp>
        <p:nvSpPr>
          <p:cNvPr id="541089" name="Rectangle 417"/>
          <p:cNvSpPr>
            <a:spLocks noChangeArrowheads="1"/>
          </p:cNvSpPr>
          <p:nvPr/>
        </p:nvSpPr>
        <p:spPr bwMode="auto">
          <a:xfrm>
            <a:off x="4800600" y="2019300"/>
            <a:ext cx="1003300" cy="549275"/>
          </a:xfrm>
          <a:prstGeom prst="rect">
            <a:avLst/>
          </a:prstGeom>
          <a:noFill/>
          <a:ln w="12700">
            <a:noFill/>
            <a:miter lim="800000"/>
            <a:headEnd/>
            <a:tailEnd/>
          </a:ln>
          <a:effectLst/>
        </p:spPr>
        <p:txBody>
          <a:bodyPr lIns="90483" tIns="46035" rIns="90483" bIns="46035">
            <a:spAutoFit/>
          </a:bodyPr>
          <a:lstStyle/>
          <a:p>
            <a:pPr algn="ctr" defTabSz="901700"/>
            <a:r>
              <a:rPr lang="en-US" sz="1000">
                <a:solidFill>
                  <a:prstClr val="black"/>
                </a:solidFill>
              </a:rPr>
              <a:t>Full</a:t>
            </a:r>
          </a:p>
          <a:p>
            <a:pPr algn="ctr" defTabSz="901700"/>
            <a:r>
              <a:rPr lang="en-US" sz="1000">
                <a:solidFill>
                  <a:prstClr val="black"/>
                </a:solidFill>
              </a:rPr>
              <a:t>Funding (Exceptions</a:t>
            </a:r>
            <a:r>
              <a:rPr lang="en-US" sz="1000" i="1">
                <a:solidFill>
                  <a:prstClr val="black"/>
                </a:solidFill>
              </a:rPr>
              <a:t>)</a:t>
            </a:r>
          </a:p>
        </p:txBody>
      </p:sp>
      <p:sp>
        <p:nvSpPr>
          <p:cNvPr id="541090" name="Rectangle 418"/>
          <p:cNvSpPr>
            <a:spLocks noChangeArrowheads="1"/>
          </p:cNvSpPr>
          <p:nvPr/>
        </p:nvSpPr>
        <p:spPr bwMode="auto">
          <a:xfrm>
            <a:off x="5562600" y="1866900"/>
            <a:ext cx="2282667" cy="246857"/>
          </a:xfrm>
          <a:prstGeom prst="rect">
            <a:avLst/>
          </a:prstGeom>
          <a:noFill/>
          <a:ln w="12700">
            <a:noFill/>
            <a:miter lim="800000"/>
            <a:headEnd/>
            <a:tailEnd/>
          </a:ln>
          <a:effectLst/>
        </p:spPr>
        <p:txBody>
          <a:bodyPr wrap="none" lIns="90483" tIns="46035" rIns="90483" bIns="46035">
            <a:spAutoFit/>
          </a:bodyPr>
          <a:lstStyle/>
          <a:p>
            <a:pPr defTabSz="901700"/>
            <a:r>
              <a:rPr lang="en-US" sz="1000" dirty="0">
                <a:solidFill>
                  <a:prstClr val="black"/>
                </a:solidFill>
              </a:rPr>
              <a:t>   </a:t>
            </a:r>
            <a:r>
              <a:rPr lang="en-US" sz="1000" dirty="0" smtClean="0">
                <a:solidFill>
                  <a:prstClr val="black"/>
                </a:solidFill>
              </a:rPr>
              <a:t>MFP   FYDP    GDF    JPG     POM</a:t>
            </a:r>
            <a:endParaRPr lang="en-US" sz="1000" dirty="0">
              <a:solidFill>
                <a:prstClr val="black"/>
              </a:solidFill>
            </a:endParaRPr>
          </a:p>
        </p:txBody>
      </p:sp>
      <p:sp>
        <p:nvSpPr>
          <p:cNvPr id="541091" name="Line 419"/>
          <p:cNvSpPr>
            <a:spLocks noChangeShapeType="1"/>
          </p:cNvSpPr>
          <p:nvPr/>
        </p:nvSpPr>
        <p:spPr bwMode="auto">
          <a:xfrm>
            <a:off x="2514600" y="6070600"/>
            <a:ext cx="0" cy="279400"/>
          </a:xfrm>
          <a:prstGeom prst="line">
            <a:avLst/>
          </a:prstGeom>
          <a:noFill/>
          <a:ln w="25400">
            <a:solidFill>
              <a:schemeClr val="tx1"/>
            </a:solidFill>
            <a:round/>
            <a:headEnd/>
            <a:tailEnd/>
          </a:ln>
          <a:effectLst/>
        </p:spPr>
        <p:txBody>
          <a:bodyPr wrap="none" anchor="ctr"/>
          <a:lstStyle/>
          <a:p>
            <a:endParaRPr lang="en-US" b="0">
              <a:solidFill>
                <a:prstClr val="black"/>
              </a:solidFill>
            </a:endParaRPr>
          </a:p>
        </p:txBody>
      </p:sp>
      <p:sp>
        <p:nvSpPr>
          <p:cNvPr id="541092" name="Line 420"/>
          <p:cNvSpPr>
            <a:spLocks noChangeShapeType="1"/>
          </p:cNvSpPr>
          <p:nvPr/>
        </p:nvSpPr>
        <p:spPr bwMode="auto">
          <a:xfrm flipH="1">
            <a:off x="3784600" y="1333500"/>
            <a:ext cx="1422400" cy="0"/>
          </a:xfrm>
          <a:prstGeom prst="line">
            <a:avLst/>
          </a:prstGeom>
          <a:noFill/>
          <a:ln w="50800">
            <a:solidFill>
              <a:schemeClr val="tx1"/>
            </a:solidFill>
            <a:round/>
            <a:headEnd/>
            <a:tailEnd type="triangle" w="med" len="med"/>
          </a:ln>
          <a:effectLst/>
        </p:spPr>
        <p:txBody>
          <a:bodyPr wrap="none" anchor="ctr"/>
          <a:lstStyle/>
          <a:p>
            <a:endParaRPr lang="en-US" b="0">
              <a:solidFill>
                <a:prstClr val="black"/>
              </a:solidFill>
            </a:endParaRPr>
          </a:p>
        </p:txBody>
      </p:sp>
      <p:sp>
        <p:nvSpPr>
          <p:cNvPr id="541093" name="Rectangle 421"/>
          <p:cNvSpPr>
            <a:spLocks noChangeArrowheads="1"/>
          </p:cNvSpPr>
          <p:nvPr/>
        </p:nvSpPr>
        <p:spPr bwMode="auto">
          <a:xfrm>
            <a:off x="990600" y="4838700"/>
            <a:ext cx="927100" cy="720704"/>
          </a:xfrm>
          <a:prstGeom prst="rect">
            <a:avLst/>
          </a:prstGeom>
          <a:noFill/>
          <a:ln w="25400">
            <a:noFill/>
            <a:miter lim="800000"/>
            <a:headEnd/>
            <a:tailEnd/>
          </a:ln>
          <a:effectLst/>
        </p:spPr>
        <p:txBody>
          <a:bodyPr wrap="square" lIns="90483" tIns="44447" rIns="90483" bIns="44447">
            <a:spAutoFit/>
          </a:bodyPr>
          <a:lstStyle/>
          <a:p>
            <a:pPr algn="ctr">
              <a:lnSpc>
                <a:spcPct val="90000"/>
              </a:lnSpc>
              <a:spcBef>
                <a:spcPct val="50000"/>
              </a:spcBef>
            </a:pPr>
            <a:r>
              <a:rPr lang="en-US" sz="1000" dirty="0" err="1" smtClean="0">
                <a:solidFill>
                  <a:prstClr val="black"/>
                </a:solidFill>
              </a:rPr>
              <a:t>AcquisitionProgram</a:t>
            </a:r>
            <a:r>
              <a:rPr lang="en-US" sz="1000" dirty="0" smtClean="0">
                <a:solidFill>
                  <a:prstClr val="black"/>
                </a:solidFill>
              </a:rPr>
              <a:t> Baseline</a:t>
            </a:r>
            <a:endParaRPr lang="en-US" sz="1000" i="1" dirty="0" smtClean="0">
              <a:solidFill>
                <a:prstClr val="black"/>
              </a:solidFill>
            </a:endParaRPr>
          </a:p>
          <a:p>
            <a:pPr algn="ctr">
              <a:lnSpc>
                <a:spcPct val="90000"/>
              </a:lnSpc>
              <a:spcBef>
                <a:spcPct val="50000"/>
              </a:spcBef>
            </a:pPr>
            <a:endParaRPr lang="en-US" sz="1000" i="1" dirty="0">
              <a:solidFill>
                <a:prstClr val="black"/>
              </a:solidFill>
            </a:endParaRPr>
          </a:p>
        </p:txBody>
      </p:sp>
      <p:grpSp>
        <p:nvGrpSpPr>
          <p:cNvPr id="14" name="Group 422"/>
          <p:cNvGrpSpPr>
            <a:grpSpLocks/>
          </p:cNvGrpSpPr>
          <p:nvPr/>
        </p:nvGrpSpPr>
        <p:grpSpPr bwMode="auto">
          <a:xfrm>
            <a:off x="7086600" y="3009900"/>
            <a:ext cx="1371600" cy="1295400"/>
            <a:chOff x="4656" y="1968"/>
            <a:chExt cx="782" cy="782"/>
          </a:xfrm>
        </p:grpSpPr>
        <p:sp>
          <p:nvSpPr>
            <p:cNvPr id="541095" name="Line 423"/>
            <p:cNvSpPr>
              <a:spLocks noChangeShapeType="1"/>
            </p:cNvSpPr>
            <p:nvPr/>
          </p:nvSpPr>
          <p:spPr bwMode="auto">
            <a:xfrm flipH="1" flipV="1">
              <a:off x="4656" y="1968"/>
              <a:ext cx="147" cy="146"/>
            </a:xfrm>
            <a:prstGeom prst="line">
              <a:avLst/>
            </a:prstGeom>
            <a:noFill/>
            <a:ln w="25400">
              <a:solidFill>
                <a:schemeClr val="tx1"/>
              </a:solidFill>
              <a:round/>
              <a:headEnd/>
              <a:tailEnd/>
            </a:ln>
            <a:effectLst/>
          </p:spPr>
          <p:txBody>
            <a:bodyPr wrap="none" lIns="90483" tIns="46035" rIns="90483" bIns="46035">
              <a:spAutoFit/>
            </a:bodyPr>
            <a:lstStyle/>
            <a:p>
              <a:endParaRPr lang="en-US" b="0">
                <a:solidFill>
                  <a:prstClr val="black"/>
                </a:solidFill>
              </a:endParaRPr>
            </a:p>
          </p:txBody>
        </p:sp>
        <p:grpSp>
          <p:nvGrpSpPr>
            <p:cNvPr id="15" name="Group 424"/>
            <p:cNvGrpSpPr>
              <a:grpSpLocks/>
            </p:cNvGrpSpPr>
            <p:nvPr/>
          </p:nvGrpSpPr>
          <p:grpSpPr bwMode="auto">
            <a:xfrm>
              <a:off x="4656" y="1968"/>
              <a:ext cx="782" cy="782"/>
              <a:chOff x="4656" y="1968"/>
              <a:chExt cx="782" cy="782"/>
            </a:xfrm>
          </p:grpSpPr>
          <p:sp>
            <p:nvSpPr>
              <p:cNvPr id="541097" name="Line 425"/>
              <p:cNvSpPr>
                <a:spLocks noChangeShapeType="1"/>
              </p:cNvSpPr>
              <p:nvPr/>
            </p:nvSpPr>
            <p:spPr bwMode="auto">
              <a:xfrm flipH="1" flipV="1">
                <a:off x="5280" y="1968"/>
                <a:ext cx="147" cy="146"/>
              </a:xfrm>
              <a:prstGeom prst="line">
                <a:avLst/>
              </a:prstGeom>
              <a:noFill/>
              <a:ln w="25400">
                <a:solidFill>
                  <a:schemeClr val="tx1"/>
                </a:solidFill>
                <a:round/>
                <a:headEnd/>
                <a:tailEnd/>
              </a:ln>
              <a:effectLst/>
            </p:spPr>
            <p:txBody>
              <a:bodyPr wrap="none" lIns="90483" tIns="46035" rIns="90483" bIns="46035">
                <a:spAutoFit/>
              </a:bodyPr>
              <a:lstStyle/>
              <a:p>
                <a:endParaRPr lang="en-US" b="0">
                  <a:solidFill>
                    <a:prstClr val="black"/>
                  </a:solidFill>
                </a:endParaRPr>
              </a:p>
            </p:txBody>
          </p:sp>
          <p:sp>
            <p:nvSpPr>
              <p:cNvPr id="541098" name="Line 426"/>
              <p:cNvSpPr>
                <a:spLocks noChangeShapeType="1"/>
              </p:cNvSpPr>
              <p:nvPr/>
            </p:nvSpPr>
            <p:spPr bwMode="auto">
              <a:xfrm flipH="1" flipV="1">
                <a:off x="4656" y="2592"/>
                <a:ext cx="147" cy="147"/>
              </a:xfrm>
              <a:prstGeom prst="line">
                <a:avLst/>
              </a:prstGeom>
              <a:noFill/>
              <a:ln w="25400">
                <a:solidFill>
                  <a:schemeClr val="tx1"/>
                </a:solidFill>
                <a:round/>
                <a:headEnd/>
                <a:tailEnd/>
              </a:ln>
              <a:effectLst/>
            </p:spPr>
            <p:txBody>
              <a:bodyPr lIns="90483" tIns="46035" rIns="90483" bIns="46035">
                <a:spAutoFit/>
              </a:bodyPr>
              <a:lstStyle/>
              <a:p>
                <a:endParaRPr lang="en-US" b="0">
                  <a:solidFill>
                    <a:prstClr val="black"/>
                  </a:solidFill>
                </a:endParaRPr>
              </a:p>
            </p:txBody>
          </p:sp>
          <p:sp>
            <p:nvSpPr>
              <p:cNvPr id="541099" name="Rectangle 427"/>
              <p:cNvSpPr>
                <a:spLocks noChangeArrowheads="1"/>
              </p:cNvSpPr>
              <p:nvPr/>
            </p:nvSpPr>
            <p:spPr bwMode="auto">
              <a:xfrm>
                <a:off x="4803" y="2114"/>
                <a:ext cx="635" cy="636"/>
              </a:xfrm>
              <a:prstGeom prst="rect">
                <a:avLst/>
              </a:prstGeom>
              <a:noFill/>
              <a:ln w="25400">
                <a:solidFill>
                  <a:schemeClr val="tx1"/>
                </a:solidFill>
                <a:miter lim="800000"/>
                <a:headEnd/>
                <a:tailEnd/>
              </a:ln>
              <a:effectLst/>
            </p:spPr>
            <p:txBody>
              <a:bodyPr lIns="90483" tIns="46035" rIns="90483" bIns="46035">
                <a:spAutoFit/>
              </a:bodyPr>
              <a:lstStyle/>
              <a:p>
                <a:endParaRPr lang="en-US" b="0">
                  <a:solidFill>
                    <a:prstClr val="black"/>
                  </a:solidFill>
                </a:endParaRPr>
              </a:p>
            </p:txBody>
          </p:sp>
          <p:sp>
            <p:nvSpPr>
              <p:cNvPr id="541100" name="Line 428"/>
              <p:cNvSpPr>
                <a:spLocks noChangeShapeType="1"/>
              </p:cNvSpPr>
              <p:nvPr/>
            </p:nvSpPr>
            <p:spPr bwMode="auto">
              <a:xfrm>
                <a:off x="4664" y="1984"/>
                <a:ext cx="0" cy="635"/>
              </a:xfrm>
              <a:prstGeom prst="line">
                <a:avLst/>
              </a:prstGeom>
              <a:noFill/>
              <a:ln w="25400">
                <a:solidFill>
                  <a:schemeClr val="tx1"/>
                </a:solidFill>
                <a:round/>
                <a:headEnd/>
                <a:tailEnd/>
              </a:ln>
              <a:effectLst/>
            </p:spPr>
            <p:txBody>
              <a:bodyPr lIns="90483" tIns="46035" rIns="90483" bIns="46035">
                <a:spAutoFit/>
              </a:bodyPr>
              <a:lstStyle/>
              <a:p>
                <a:endParaRPr lang="en-US" b="0">
                  <a:solidFill>
                    <a:prstClr val="black"/>
                  </a:solidFill>
                </a:endParaRPr>
              </a:p>
            </p:txBody>
          </p:sp>
          <p:sp>
            <p:nvSpPr>
              <p:cNvPr id="541101" name="Line 429"/>
              <p:cNvSpPr>
                <a:spLocks noChangeShapeType="1"/>
              </p:cNvSpPr>
              <p:nvPr/>
            </p:nvSpPr>
            <p:spPr bwMode="auto">
              <a:xfrm flipH="1">
                <a:off x="4752" y="2064"/>
                <a:ext cx="628" cy="0"/>
              </a:xfrm>
              <a:prstGeom prst="line">
                <a:avLst/>
              </a:prstGeom>
              <a:noFill/>
              <a:ln w="25400">
                <a:solidFill>
                  <a:schemeClr val="tx1"/>
                </a:solidFill>
                <a:round/>
                <a:headEnd/>
                <a:tailEnd/>
              </a:ln>
              <a:effectLst/>
            </p:spPr>
            <p:txBody>
              <a:bodyPr lIns="90483" tIns="46035" rIns="90483" bIns="46035">
                <a:spAutoFit/>
              </a:bodyPr>
              <a:lstStyle/>
              <a:p>
                <a:endParaRPr lang="en-US" b="0">
                  <a:solidFill>
                    <a:prstClr val="black"/>
                  </a:solidFill>
                </a:endParaRPr>
              </a:p>
            </p:txBody>
          </p:sp>
          <p:sp>
            <p:nvSpPr>
              <p:cNvPr id="541102" name="Line 430"/>
              <p:cNvSpPr>
                <a:spLocks noChangeShapeType="1"/>
              </p:cNvSpPr>
              <p:nvPr/>
            </p:nvSpPr>
            <p:spPr bwMode="auto">
              <a:xfrm flipH="1">
                <a:off x="4704" y="2016"/>
                <a:ext cx="624" cy="0"/>
              </a:xfrm>
              <a:prstGeom prst="line">
                <a:avLst/>
              </a:prstGeom>
              <a:noFill/>
              <a:ln w="25400">
                <a:solidFill>
                  <a:schemeClr val="tx1"/>
                </a:solidFill>
                <a:round/>
                <a:headEnd/>
                <a:tailEnd/>
              </a:ln>
              <a:effectLst/>
            </p:spPr>
            <p:txBody>
              <a:bodyPr lIns="90483" tIns="46035" rIns="90483" bIns="46035">
                <a:spAutoFit/>
              </a:bodyPr>
              <a:lstStyle/>
              <a:p>
                <a:endParaRPr lang="en-US" b="0">
                  <a:solidFill>
                    <a:prstClr val="black"/>
                  </a:solidFill>
                </a:endParaRPr>
              </a:p>
            </p:txBody>
          </p:sp>
          <p:sp>
            <p:nvSpPr>
              <p:cNvPr id="541103" name="Line 431"/>
              <p:cNvSpPr>
                <a:spLocks noChangeShapeType="1"/>
              </p:cNvSpPr>
              <p:nvPr/>
            </p:nvSpPr>
            <p:spPr bwMode="auto">
              <a:xfrm flipH="1">
                <a:off x="4656" y="1968"/>
                <a:ext cx="624" cy="0"/>
              </a:xfrm>
              <a:prstGeom prst="line">
                <a:avLst/>
              </a:prstGeom>
              <a:noFill/>
              <a:ln w="25400">
                <a:solidFill>
                  <a:schemeClr val="tx1"/>
                </a:solidFill>
                <a:round/>
                <a:headEnd/>
                <a:tailEnd/>
              </a:ln>
              <a:effectLst/>
            </p:spPr>
            <p:txBody>
              <a:bodyPr lIns="90483" tIns="46035" rIns="90483" bIns="46035">
                <a:spAutoFit/>
              </a:bodyPr>
              <a:lstStyle/>
              <a:p>
                <a:endParaRPr lang="en-US" b="0">
                  <a:solidFill>
                    <a:prstClr val="black"/>
                  </a:solidFill>
                </a:endParaRPr>
              </a:p>
            </p:txBody>
          </p:sp>
        </p:grpSp>
      </p:grpSp>
      <p:sp>
        <p:nvSpPr>
          <p:cNvPr id="541104" name="Oval 432"/>
          <p:cNvSpPr>
            <a:spLocks noChangeArrowheads="1"/>
          </p:cNvSpPr>
          <p:nvPr/>
        </p:nvSpPr>
        <p:spPr bwMode="auto">
          <a:xfrm>
            <a:off x="1981200" y="5181600"/>
            <a:ext cx="5181600" cy="1638300"/>
          </a:xfrm>
          <a:prstGeom prst="ellipse">
            <a:avLst/>
          </a:prstGeom>
          <a:noFill/>
          <a:ln w="57150">
            <a:solidFill>
              <a:srgbClr val="0000FF"/>
            </a:solidFill>
            <a:round/>
            <a:headEnd/>
            <a:tailEnd/>
          </a:ln>
          <a:effectLst/>
        </p:spPr>
        <p:txBody>
          <a:bodyPr wrap="none" anchor="ctr"/>
          <a:lstStyle/>
          <a:p>
            <a:endParaRPr lang="en-US" b="0">
              <a:solidFill>
                <a:prstClr val="black"/>
              </a:solidFill>
            </a:endParaRPr>
          </a:p>
        </p:txBody>
      </p:sp>
      <p:sp>
        <p:nvSpPr>
          <p:cNvPr id="16" name="Slide Number Placeholder 15"/>
          <p:cNvSpPr>
            <a:spLocks noGrp="1"/>
          </p:cNvSpPr>
          <p:nvPr>
            <p:ph type="sldNum" sz="quarter" idx="12"/>
          </p:nvPr>
        </p:nvSpPr>
        <p:spPr/>
        <p:txBody>
          <a:bodyPr/>
          <a:lstStyle/>
          <a:p>
            <a:fld id="{9D116B98-6443-4EDA-B510-448295DEF4B6}" type="slidenum">
              <a:rPr lang="en-US" smtClean="0">
                <a:solidFill>
                  <a:prstClr val="black">
                    <a:tint val="75000"/>
                  </a:prstClr>
                </a:solidFill>
              </a:rPr>
              <a:pPr/>
              <a:t>29</a:t>
            </a:fld>
            <a:endParaRPr lang="en-US">
              <a:solidFill>
                <a:prstClr val="black">
                  <a:tint val="75000"/>
                </a:prstClr>
              </a:solidFill>
            </a:endParaRPr>
          </a:p>
        </p:txBody>
      </p:sp>
    </p:spTree>
    <p:extLst>
      <p:ext uri="{BB962C8B-B14F-4D97-AF65-F5344CB8AC3E}">
        <p14:creationId xmlns:p14="http://schemas.microsoft.com/office/powerpoint/2010/main" val="40358835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541104"/>
                                        </p:tgtEl>
                                        <p:attrNameLst>
                                          <p:attrName>style.visibility</p:attrName>
                                        </p:attrNameLst>
                                      </p:cBhvr>
                                      <p:to>
                                        <p:strVal val="visible"/>
                                      </p:to>
                                    </p:set>
                                    <p:anim calcmode="lin" valueType="num">
                                      <p:cBhvr>
                                        <p:cTn id="7" dur="500" fill="hold"/>
                                        <p:tgtEl>
                                          <p:spTgt spid="541104"/>
                                        </p:tgtEl>
                                        <p:attrNameLst>
                                          <p:attrName>ppt_w</p:attrName>
                                        </p:attrNameLst>
                                      </p:cBhvr>
                                      <p:tavLst>
                                        <p:tav tm="0">
                                          <p:val>
                                            <p:fltVal val="0"/>
                                          </p:val>
                                        </p:tav>
                                        <p:tav tm="100000">
                                          <p:val>
                                            <p:strVal val="#ppt_w"/>
                                          </p:val>
                                        </p:tav>
                                      </p:tavLst>
                                    </p:anim>
                                    <p:anim calcmode="lin" valueType="num">
                                      <p:cBhvr>
                                        <p:cTn id="8" dur="500" fill="hold"/>
                                        <p:tgtEl>
                                          <p:spTgt spid="54110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110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057400" y="274637"/>
            <a:ext cx="7366000" cy="476250"/>
          </a:xfrm>
          <a:noFill/>
        </p:spPr>
        <p:txBody>
          <a:bodyPr wrap="none" lIns="84127" tIns="42856" rIns="84127" bIns="42856"/>
          <a:lstStyle/>
          <a:p>
            <a:pPr defTabSz="901700">
              <a:lnSpc>
                <a:spcPct val="93000"/>
              </a:lnSpc>
            </a:pPr>
            <a:r>
              <a:rPr lang="en-US" sz="3200" dirty="0" smtClean="0">
                <a:solidFill>
                  <a:srgbClr val="0000FF"/>
                </a:solidFill>
              </a:rPr>
              <a:t>Below Threshold Reprogramming</a:t>
            </a:r>
            <a:r>
              <a:rPr lang="en-US" sz="3200" dirty="0" smtClean="0">
                <a:solidFill>
                  <a:schemeClr val="tx1"/>
                </a:solidFill>
              </a:rPr>
              <a:t>*</a:t>
            </a:r>
            <a:r>
              <a:rPr lang="en-US" sz="3200" dirty="0" smtClean="0">
                <a:solidFill>
                  <a:srgbClr val="0000FF"/>
                </a:solidFill>
              </a:rPr>
              <a:t>  </a:t>
            </a:r>
          </a:p>
        </p:txBody>
      </p:sp>
      <p:sp>
        <p:nvSpPr>
          <p:cNvPr id="10243" name="Rectangle 3"/>
          <p:cNvSpPr>
            <a:spLocks noChangeArrowheads="1"/>
          </p:cNvSpPr>
          <p:nvPr/>
        </p:nvSpPr>
        <p:spPr bwMode="auto">
          <a:xfrm>
            <a:off x="381000" y="2216150"/>
            <a:ext cx="1131888" cy="463550"/>
          </a:xfrm>
          <a:prstGeom prst="rect">
            <a:avLst/>
          </a:prstGeom>
          <a:noFill/>
          <a:ln w="12700">
            <a:noFill/>
            <a:miter lim="800000"/>
            <a:headEnd/>
            <a:tailEnd/>
          </a:ln>
        </p:spPr>
        <p:txBody>
          <a:bodyPr lIns="47619" tIns="19048" rIns="47619" bIns="19048">
            <a:spAutoFit/>
          </a:bodyPr>
          <a:lstStyle/>
          <a:p>
            <a:pPr marL="342900" indent="-342900">
              <a:lnSpc>
                <a:spcPct val="103000"/>
              </a:lnSpc>
              <a:spcAft>
                <a:spcPct val="52000"/>
              </a:spcAft>
            </a:pPr>
            <a:r>
              <a:rPr lang="en-US">
                <a:solidFill>
                  <a:prstClr val="black"/>
                </a:solidFill>
              </a:rPr>
              <a:t>RDT &amp; E</a:t>
            </a:r>
            <a:endParaRPr lang="en-US">
              <a:solidFill>
                <a:prstClr val="black"/>
              </a:solidFill>
              <a:latin typeface="Helvetica" pitchFamily="34" charset="0"/>
            </a:endParaRPr>
          </a:p>
        </p:txBody>
      </p:sp>
      <p:sp>
        <p:nvSpPr>
          <p:cNvPr id="10244" name="Rectangle 4"/>
          <p:cNvSpPr>
            <a:spLocks noChangeArrowheads="1"/>
          </p:cNvSpPr>
          <p:nvPr/>
        </p:nvSpPr>
        <p:spPr bwMode="auto">
          <a:xfrm>
            <a:off x="436563" y="1563688"/>
            <a:ext cx="8510587" cy="320675"/>
          </a:xfrm>
          <a:prstGeom prst="rect">
            <a:avLst/>
          </a:prstGeom>
          <a:noFill/>
          <a:ln w="12700">
            <a:noFill/>
            <a:miter lim="800000"/>
            <a:headEnd/>
            <a:tailEnd/>
          </a:ln>
        </p:spPr>
        <p:txBody>
          <a:bodyPr lIns="47619" tIns="19048" rIns="47619" bIns="19048">
            <a:spAutoFit/>
          </a:bodyPr>
          <a:lstStyle/>
          <a:p>
            <a:pPr marL="342900" indent="-342900">
              <a:lnSpc>
                <a:spcPct val="103000"/>
              </a:lnSpc>
              <a:spcAft>
                <a:spcPct val="52000"/>
              </a:spcAft>
              <a:tabLst>
                <a:tab pos="1143000" algn="l"/>
                <a:tab pos="2857500" algn="l"/>
                <a:tab pos="4406900" algn="l"/>
                <a:tab pos="6896100" algn="l"/>
              </a:tabLst>
            </a:pPr>
            <a:r>
              <a:rPr lang="en-US" dirty="0">
                <a:solidFill>
                  <a:prstClr val="black"/>
                </a:solidFill>
              </a:rPr>
              <a:t>APPRN     	MAX  INTO      MAX  OUT       LEVEL  OF  CONTROL    OBL  AVAIL</a:t>
            </a:r>
          </a:p>
        </p:txBody>
      </p:sp>
      <p:sp>
        <p:nvSpPr>
          <p:cNvPr id="10245" name="Line 5"/>
          <p:cNvSpPr>
            <a:spLocks noChangeShapeType="1"/>
          </p:cNvSpPr>
          <p:nvPr/>
        </p:nvSpPr>
        <p:spPr bwMode="auto">
          <a:xfrm>
            <a:off x="242888" y="1916113"/>
            <a:ext cx="8659812" cy="0"/>
          </a:xfrm>
          <a:prstGeom prst="line">
            <a:avLst/>
          </a:prstGeom>
          <a:noFill/>
          <a:ln w="12700">
            <a:solidFill>
              <a:schemeClr val="tx1"/>
            </a:solidFill>
            <a:round/>
            <a:headEnd/>
            <a:tailEnd/>
          </a:ln>
        </p:spPr>
        <p:txBody>
          <a:bodyPr wrap="none" anchor="ctr"/>
          <a:lstStyle/>
          <a:p>
            <a:endParaRPr lang="en-US" b="0">
              <a:solidFill>
                <a:prstClr val="black"/>
              </a:solidFill>
            </a:endParaRPr>
          </a:p>
        </p:txBody>
      </p:sp>
      <p:sp>
        <p:nvSpPr>
          <p:cNvPr id="10246" name="Line 6"/>
          <p:cNvSpPr>
            <a:spLocks noChangeShapeType="1"/>
          </p:cNvSpPr>
          <p:nvPr/>
        </p:nvSpPr>
        <p:spPr bwMode="auto">
          <a:xfrm>
            <a:off x="242888" y="2828925"/>
            <a:ext cx="8659812" cy="0"/>
          </a:xfrm>
          <a:prstGeom prst="line">
            <a:avLst/>
          </a:prstGeom>
          <a:noFill/>
          <a:ln w="12700">
            <a:solidFill>
              <a:schemeClr val="tx1"/>
            </a:solidFill>
            <a:round/>
            <a:headEnd/>
            <a:tailEnd/>
          </a:ln>
        </p:spPr>
        <p:txBody>
          <a:bodyPr wrap="none" anchor="ctr"/>
          <a:lstStyle/>
          <a:p>
            <a:endParaRPr lang="en-US" b="0">
              <a:solidFill>
                <a:prstClr val="black"/>
              </a:solidFill>
            </a:endParaRPr>
          </a:p>
        </p:txBody>
      </p:sp>
      <p:sp>
        <p:nvSpPr>
          <p:cNvPr id="10247" name="Line 7"/>
          <p:cNvSpPr>
            <a:spLocks noChangeShapeType="1"/>
          </p:cNvSpPr>
          <p:nvPr/>
        </p:nvSpPr>
        <p:spPr bwMode="auto">
          <a:xfrm>
            <a:off x="242888" y="3816350"/>
            <a:ext cx="8659812" cy="0"/>
          </a:xfrm>
          <a:prstGeom prst="line">
            <a:avLst/>
          </a:prstGeom>
          <a:noFill/>
          <a:ln w="12700">
            <a:solidFill>
              <a:schemeClr val="tx1"/>
            </a:solidFill>
            <a:round/>
            <a:headEnd/>
            <a:tailEnd/>
          </a:ln>
        </p:spPr>
        <p:txBody>
          <a:bodyPr wrap="none" anchor="ctr"/>
          <a:lstStyle/>
          <a:p>
            <a:endParaRPr lang="en-US" b="0">
              <a:solidFill>
                <a:prstClr val="black"/>
              </a:solidFill>
            </a:endParaRPr>
          </a:p>
        </p:txBody>
      </p:sp>
      <p:sp>
        <p:nvSpPr>
          <p:cNvPr id="10248" name="Line 8"/>
          <p:cNvSpPr>
            <a:spLocks noChangeShapeType="1"/>
          </p:cNvSpPr>
          <p:nvPr/>
        </p:nvSpPr>
        <p:spPr bwMode="auto">
          <a:xfrm>
            <a:off x="242888" y="4805363"/>
            <a:ext cx="8659812" cy="0"/>
          </a:xfrm>
          <a:prstGeom prst="line">
            <a:avLst/>
          </a:prstGeom>
          <a:noFill/>
          <a:ln w="12700">
            <a:solidFill>
              <a:schemeClr val="tx1"/>
            </a:solidFill>
            <a:round/>
            <a:headEnd/>
            <a:tailEnd/>
          </a:ln>
        </p:spPr>
        <p:txBody>
          <a:bodyPr wrap="none" anchor="ctr"/>
          <a:lstStyle/>
          <a:p>
            <a:endParaRPr lang="en-US" b="0">
              <a:solidFill>
                <a:prstClr val="black"/>
              </a:solidFill>
            </a:endParaRPr>
          </a:p>
        </p:txBody>
      </p:sp>
      <p:sp>
        <p:nvSpPr>
          <p:cNvPr id="10249" name="Line 9"/>
          <p:cNvSpPr>
            <a:spLocks noChangeShapeType="1"/>
          </p:cNvSpPr>
          <p:nvPr/>
        </p:nvSpPr>
        <p:spPr bwMode="auto">
          <a:xfrm>
            <a:off x="242888" y="5641975"/>
            <a:ext cx="8659812" cy="0"/>
          </a:xfrm>
          <a:prstGeom prst="line">
            <a:avLst/>
          </a:prstGeom>
          <a:noFill/>
          <a:ln w="12700">
            <a:solidFill>
              <a:schemeClr val="tx1"/>
            </a:solidFill>
            <a:round/>
            <a:headEnd/>
            <a:tailEnd/>
          </a:ln>
        </p:spPr>
        <p:txBody>
          <a:bodyPr wrap="none" anchor="ctr"/>
          <a:lstStyle/>
          <a:p>
            <a:endParaRPr lang="en-US" b="0">
              <a:solidFill>
                <a:prstClr val="black"/>
              </a:solidFill>
            </a:endParaRPr>
          </a:p>
        </p:txBody>
      </p:sp>
      <p:sp>
        <p:nvSpPr>
          <p:cNvPr id="10250" name="Line 10"/>
          <p:cNvSpPr>
            <a:spLocks noChangeShapeType="1"/>
          </p:cNvSpPr>
          <p:nvPr/>
        </p:nvSpPr>
        <p:spPr bwMode="auto">
          <a:xfrm>
            <a:off x="1530350" y="1262063"/>
            <a:ext cx="0" cy="5159375"/>
          </a:xfrm>
          <a:prstGeom prst="line">
            <a:avLst/>
          </a:prstGeom>
          <a:noFill/>
          <a:ln w="12700">
            <a:solidFill>
              <a:schemeClr val="tx1"/>
            </a:solidFill>
            <a:round/>
            <a:headEnd/>
            <a:tailEnd/>
          </a:ln>
        </p:spPr>
        <p:txBody>
          <a:bodyPr wrap="none" anchor="ctr"/>
          <a:lstStyle/>
          <a:p>
            <a:endParaRPr lang="en-US" b="0">
              <a:solidFill>
                <a:prstClr val="black"/>
              </a:solidFill>
            </a:endParaRPr>
          </a:p>
        </p:txBody>
      </p:sp>
      <p:sp>
        <p:nvSpPr>
          <p:cNvPr id="10251" name="Line 11"/>
          <p:cNvSpPr>
            <a:spLocks noChangeShapeType="1"/>
          </p:cNvSpPr>
          <p:nvPr/>
        </p:nvSpPr>
        <p:spPr bwMode="auto">
          <a:xfrm>
            <a:off x="2873375" y="1262063"/>
            <a:ext cx="0" cy="5159375"/>
          </a:xfrm>
          <a:prstGeom prst="line">
            <a:avLst/>
          </a:prstGeom>
          <a:noFill/>
          <a:ln w="12700">
            <a:solidFill>
              <a:schemeClr val="tx1"/>
            </a:solidFill>
            <a:round/>
            <a:headEnd/>
            <a:tailEnd/>
          </a:ln>
        </p:spPr>
        <p:txBody>
          <a:bodyPr wrap="none" anchor="ctr"/>
          <a:lstStyle/>
          <a:p>
            <a:endParaRPr lang="en-US" b="0">
              <a:solidFill>
                <a:prstClr val="black"/>
              </a:solidFill>
            </a:endParaRPr>
          </a:p>
        </p:txBody>
      </p:sp>
      <p:sp>
        <p:nvSpPr>
          <p:cNvPr id="10252" name="Line 12"/>
          <p:cNvSpPr>
            <a:spLocks noChangeShapeType="1"/>
          </p:cNvSpPr>
          <p:nvPr/>
        </p:nvSpPr>
        <p:spPr bwMode="auto">
          <a:xfrm>
            <a:off x="4648200" y="1262063"/>
            <a:ext cx="0" cy="5159375"/>
          </a:xfrm>
          <a:prstGeom prst="line">
            <a:avLst/>
          </a:prstGeom>
          <a:noFill/>
          <a:ln w="12700">
            <a:solidFill>
              <a:schemeClr val="tx1"/>
            </a:solidFill>
            <a:round/>
            <a:headEnd/>
            <a:tailEnd/>
          </a:ln>
        </p:spPr>
        <p:txBody>
          <a:bodyPr wrap="none" anchor="ctr"/>
          <a:lstStyle/>
          <a:p>
            <a:endParaRPr lang="en-US" b="0">
              <a:solidFill>
                <a:prstClr val="black"/>
              </a:solidFill>
            </a:endParaRPr>
          </a:p>
        </p:txBody>
      </p:sp>
      <p:sp>
        <p:nvSpPr>
          <p:cNvPr id="10253" name="Line 13"/>
          <p:cNvSpPr>
            <a:spLocks noChangeShapeType="1"/>
          </p:cNvSpPr>
          <p:nvPr/>
        </p:nvSpPr>
        <p:spPr bwMode="auto">
          <a:xfrm>
            <a:off x="7216775" y="1262063"/>
            <a:ext cx="0" cy="5159375"/>
          </a:xfrm>
          <a:prstGeom prst="line">
            <a:avLst/>
          </a:prstGeom>
          <a:noFill/>
          <a:ln w="12700">
            <a:solidFill>
              <a:schemeClr val="tx1"/>
            </a:solidFill>
            <a:round/>
            <a:headEnd/>
            <a:tailEnd/>
          </a:ln>
        </p:spPr>
        <p:txBody>
          <a:bodyPr wrap="none" anchor="ctr"/>
          <a:lstStyle/>
          <a:p>
            <a:endParaRPr lang="en-US" b="0">
              <a:solidFill>
                <a:prstClr val="black"/>
              </a:solidFill>
            </a:endParaRPr>
          </a:p>
        </p:txBody>
      </p:sp>
      <p:sp>
        <p:nvSpPr>
          <p:cNvPr id="10254" name="Rectangle 14"/>
          <p:cNvSpPr>
            <a:spLocks noChangeArrowheads="1"/>
          </p:cNvSpPr>
          <p:nvPr/>
        </p:nvSpPr>
        <p:spPr bwMode="auto">
          <a:xfrm>
            <a:off x="1511300" y="1993900"/>
            <a:ext cx="1306513" cy="786365"/>
          </a:xfrm>
          <a:prstGeom prst="rect">
            <a:avLst/>
          </a:prstGeom>
          <a:noFill/>
          <a:ln w="12700">
            <a:noFill/>
            <a:miter lim="800000"/>
            <a:headEnd/>
            <a:tailEnd/>
          </a:ln>
        </p:spPr>
        <p:txBody>
          <a:bodyPr wrap="square" lIns="47619" tIns="19048" rIns="47619" bIns="19048">
            <a:spAutoFit/>
          </a:bodyPr>
          <a:lstStyle/>
          <a:p>
            <a:pPr algn="ctr">
              <a:lnSpc>
                <a:spcPct val="90000"/>
              </a:lnSpc>
              <a:spcBef>
                <a:spcPct val="50000"/>
              </a:spcBef>
              <a:tabLst>
                <a:tab pos="215900" algn="l"/>
              </a:tabLst>
            </a:pPr>
            <a:r>
              <a:rPr lang="en-US" dirty="0" smtClean="0">
                <a:solidFill>
                  <a:srgbClr val="FF0000"/>
                </a:solidFill>
              </a:rPr>
              <a:t>Lesser</a:t>
            </a:r>
            <a:r>
              <a:rPr lang="en-US" dirty="0" smtClean="0">
                <a:solidFill>
                  <a:prstClr val="black"/>
                </a:solidFill>
              </a:rPr>
              <a:t> of  + $10 M   or  + </a:t>
            </a:r>
            <a:r>
              <a:rPr lang="en-US" dirty="0" smtClean="0">
                <a:solidFill>
                  <a:srgbClr val="FF0000"/>
                </a:solidFill>
              </a:rPr>
              <a:t>20</a:t>
            </a:r>
            <a:r>
              <a:rPr lang="en-US" dirty="0" smtClean="0">
                <a:solidFill>
                  <a:prstClr val="black"/>
                </a:solidFill>
              </a:rPr>
              <a:t>%</a:t>
            </a:r>
            <a:r>
              <a:rPr lang="en-US" dirty="0" smtClean="0">
                <a:solidFill>
                  <a:srgbClr val="FF0000"/>
                </a:solidFill>
              </a:rPr>
              <a:t>**</a:t>
            </a:r>
            <a:r>
              <a:rPr lang="en-US" dirty="0" smtClean="0">
                <a:solidFill>
                  <a:prstClr val="black"/>
                </a:solidFill>
              </a:rPr>
              <a:t> </a:t>
            </a:r>
            <a:endParaRPr lang="en-US" dirty="0">
              <a:solidFill>
                <a:prstClr val="black"/>
              </a:solidFill>
            </a:endParaRPr>
          </a:p>
        </p:txBody>
      </p:sp>
      <p:sp>
        <p:nvSpPr>
          <p:cNvPr id="10255" name="Rectangle 15"/>
          <p:cNvSpPr>
            <a:spLocks noChangeArrowheads="1"/>
          </p:cNvSpPr>
          <p:nvPr/>
        </p:nvSpPr>
        <p:spPr bwMode="auto">
          <a:xfrm>
            <a:off x="5019675" y="2192338"/>
            <a:ext cx="2044700" cy="503237"/>
          </a:xfrm>
          <a:prstGeom prst="rect">
            <a:avLst/>
          </a:prstGeom>
          <a:noFill/>
          <a:ln w="12700">
            <a:noFill/>
            <a:miter lim="800000"/>
            <a:headEnd/>
            <a:tailEnd/>
          </a:ln>
        </p:spPr>
        <p:txBody>
          <a:bodyPr lIns="47619" tIns="19048" rIns="47619" bIns="19048">
            <a:spAutoFit/>
          </a:bodyPr>
          <a:lstStyle/>
          <a:p>
            <a:pPr>
              <a:lnSpc>
                <a:spcPct val="126000"/>
              </a:lnSpc>
              <a:spcAft>
                <a:spcPct val="64000"/>
              </a:spcAft>
            </a:pPr>
            <a:r>
              <a:rPr lang="en-US" sz="1600">
                <a:solidFill>
                  <a:prstClr val="black"/>
                </a:solidFill>
              </a:rPr>
              <a:t>Program Element</a:t>
            </a:r>
            <a:endParaRPr lang="en-US" sz="1600">
              <a:solidFill>
                <a:prstClr val="black"/>
              </a:solidFill>
              <a:latin typeface="Helvetica" pitchFamily="34" charset="0"/>
            </a:endParaRPr>
          </a:p>
        </p:txBody>
      </p:sp>
      <p:sp>
        <p:nvSpPr>
          <p:cNvPr id="10256" name="Rectangle 16"/>
          <p:cNvSpPr>
            <a:spLocks noChangeArrowheads="1"/>
          </p:cNvSpPr>
          <p:nvPr/>
        </p:nvSpPr>
        <p:spPr bwMode="auto">
          <a:xfrm>
            <a:off x="7264400" y="2230438"/>
            <a:ext cx="1055688" cy="503237"/>
          </a:xfrm>
          <a:prstGeom prst="rect">
            <a:avLst/>
          </a:prstGeom>
          <a:noFill/>
          <a:ln w="12700">
            <a:noFill/>
            <a:miter lim="800000"/>
            <a:headEnd/>
            <a:tailEnd/>
          </a:ln>
        </p:spPr>
        <p:txBody>
          <a:bodyPr lIns="47619" tIns="19048" rIns="47619" bIns="19048">
            <a:spAutoFit/>
          </a:bodyPr>
          <a:lstStyle/>
          <a:p>
            <a:pPr algn="ctr">
              <a:lnSpc>
                <a:spcPct val="126000"/>
              </a:lnSpc>
              <a:spcAft>
                <a:spcPct val="64000"/>
              </a:spcAft>
            </a:pPr>
            <a:r>
              <a:rPr lang="en-US" sz="1600">
                <a:solidFill>
                  <a:prstClr val="black"/>
                </a:solidFill>
              </a:rPr>
              <a:t>2 Years</a:t>
            </a:r>
          </a:p>
        </p:txBody>
      </p:sp>
      <p:sp>
        <p:nvSpPr>
          <p:cNvPr id="10257" name="Rectangle 17"/>
          <p:cNvSpPr>
            <a:spLocks noChangeArrowheads="1"/>
          </p:cNvSpPr>
          <p:nvPr/>
        </p:nvSpPr>
        <p:spPr bwMode="auto">
          <a:xfrm>
            <a:off x="1536700" y="2963863"/>
            <a:ext cx="1241425" cy="786365"/>
          </a:xfrm>
          <a:prstGeom prst="rect">
            <a:avLst/>
          </a:prstGeom>
          <a:noFill/>
          <a:ln w="12700">
            <a:noFill/>
            <a:miter lim="800000"/>
            <a:headEnd/>
            <a:tailEnd/>
          </a:ln>
        </p:spPr>
        <p:txBody>
          <a:bodyPr wrap="square" lIns="47619" tIns="19048" rIns="47619" bIns="19048">
            <a:spAutoFit/>
          </a:bodyPr>
          <a:lstStyle/>
          <a:p>
            <a:pPr algn="ctr">
              <a:lnSpc>
                <a:spcPct val="90000"/>
              </a:lnSpc>
              <a:spcBef>
                <a:spcPct val="50000"/>
              </a:spcBef>
              <a:tabLst>
                <a:tab pos="215900" algn="l"/>
              </a:tabLst>
            </a:pPr>
            <a:r>
              <a:rPr lang="en-US" dirty="0" smtClean="0">
                <a:solidFill>
                  <a:srgbClr val="FF0000"/>
                </a:solidFill>
              </a:rPr>
              <a:t>Lesser</a:t>
            </a:r>
            <a:r>
              <a:rPr lang="en-US" dirty="0" smtClean="0">
                <a:solidFill>
                  <a:prstClr val="black"/>
                </a:solidFill>
              </a:rPr>
              <a:t> of  + $20 M or + </a:t>
            </a:r>
            <a:r>
              <a:rPr lang="en-US" dirty="0" smtClean="0">
                <a:solidFill>
                  <a:srgbClr val="FF0000"/>
                </a:solidFill>
              </a:rPr>
              <a:t>20</a:t>
            </a:r>
            <a:r>
              <a:rPr lang="en-US" dirty="0" smtClean="0">
                <a:solidFill>
                  <a:prstClr val="black"/>
                </a:solidFill>
              </a:rPr>
              <a:t>%</a:t>
            </a:r>
            <a:r>
              <a:rPr lang="en-US" dirty="0" smtClean="0">
                <a:solidFill>
                  <a:srgbClr val="FF0000"/>
                </a:solidFill>
              </a:rPr>
              <a:t>**</a:t>
            </a:r>
            <a:r>
              <a:rPr lang="en-US" dirty="0" smtClean="0">
                <a:solidFill>
                  <a:prstClr val="black"/>
                </a:solidFill>
              </a:rPr>
              <a:t> </a:t>
            </a:r>
            <a:endParaRPr lang="en-US" dirty="0">
              <a:solidFill>
                <a:prstClr val="black"/>
              </a:solidFill>
            </a:endParaRPr>
          </a:p>
        </p:txBody>
      </p:sp>
      <p:sp>
        <p:nvSpPr>
          <p:cNvPr id="10258" name="Rectangle 18"/>
          <p:cNvSpPr>
            <a:spLocks noChangeArrowheads="1"/>
          </p:cNvSpPr>
          <p:nvPr/>
        </p:nvSpPr>
        <p:spPr bwMode="auto">
          <a:xfrm>
            <a:off x="5019675" y="3111500"/>
            <a:ext cx="1417638" cy="503238"/>
          </a:xfrm>
          <a:prstGeom prst="rect">
            <a:avLst/>
          </a:prstGeom>
          <a:noFill/>
          <a:ln w="12700">
            <a:noFill/>
            <a:miter lim="800000"/>
            <a:headEnd/>
            <a:tailEnd/>
          </a:ln>
        </p:spPr>
        <p:txBody>
          <a:bodyPr lIns="47619" tIns="19048" rIns="47619" bIns="19048">
            <a:spAutoFit/>
          </a:bodyPr>
          <a:lstStyle/>
          <a:p>
            <a:pPr>
              <a:lnSpc>
                <a:spcPct val="126000"/>
              </a:lnSpc>
              <a:spcAft>
                <a:spcPct val="64000"/>
              </a:spcAft>
            </a:pPr>
            <a:r>
              <a:rPr lang="en-US" sz="1600">
                <a:solidFill>
                  <a:prstClr val="black"/>
                </a:solidFill>
              </a:rPr>
              <a:t>Line  Item</a:t>
            </a:r>
          </a:p>
        </p:txBody>
      </p:sp>
      <p:sp>
        <p:nvSpPr>
          <p:cNvPr id="10259" name="Rectangle 19"/>
          <p:cNvSpPr>
            <a:spLocks noChangeArrowheads="1"/>
          </p:cNvSpPr>
          <p:nvPr/>
        </p:nvSpPr>
        <p:spPr bwMode="auto">
          <a:xfrm>
            <a:off x="7385050" y="2921000"/>
            <a:ext cx="1511300" cy="706438"/>
          </a:xfrm>
          <a:prstGeom prst="rect">
            <a:avLst/>
          </a:prstGeom>
          <a:noFill/>
          <a:ln w="12700">
            <a:noFill/>
            <a:miter lim="800000"/>
            <a:headEnd/>
            <a:tailEnd/>
          </a:ln>
        </p:spPr>
        <p:txBody>
          <a:bodyPr lIns="47619" tIns="19048" rIns="47619" bIns="19048">
            <a:spAutoFit/>
          </a:bodyPr>
          <a:lstStyle/>
          <a:p>
            <a:pPr>
              <a:lnSpc>
                <a:spcPct val="109000"/>
              </a:lnSpc>
              <a:spcAft>
                <a:spcPct val="55000"/>
              </a:spcAft>
            </a:pPr>
            <a:r>
              <a:rPr lang="en-US" sz="1600">
                <a:solidFill>
                  <a:prstClr val="black"/>
                </a:solidFill>
              </a:rPr>
              <a:t>3  Years</a:t>
            </a:r>
          </a:p>
          <a:p>
            <a:pPr>
              <a:lnSpc>
                <a:spcPct val="109000"/>
              </a:lnSpc>
              <a:spcAft>
                <a:spcPct val="55000"/>
              </a:spcAft>
            </a:pPr>
            <a:r>
              <a:rPr lang="en-US" sz="1600">
                <a:solidFill>
                  <a:prstClr val="black"/>
                </a:solidFill>
              </a:rPr>
              <a:t>SCN: 5 Years </a:t>
            </a:r>
            <a:endParaRPr lang="en-US" sz="1600">
              <a:solidFill>
                <a:prstClr val="black"/>
              </a:solidFill>
              <a:latin typeface="Helvetica" pitchFamily="34" charset="0"/>
            </a:endParaRPr>
          </a:p>
        </p:txBody>
      </p:sp>
      <p:sp>
        <p:nvSpPr>
          <p:cNvPr id="10260" name="Rectangle 20"/>
          <p:cNvSpPr>
            <a:spLocks noChangeArrowheads="1"/>
          </p:cNvSpPr>
          <p:nvPr/>
        </p:nvSpPr>
        <p:spPr bwMode="auto">
          <a:xfrm>
            <a:off x="1606550" y="4106863"/>
            <a:ext cx="1292225" cy="384175"/>
          </a:xfrm>
          <a:prstGeom prst="rect">
            <a:avLst/>
          </a:prstGeom>
          <a:noFill/>
          <a:ln w="12700">
            <a:noFill/>
            <a:miter lim="800000"/>
            <a:headEnd/>
            <a:tailEnd/>
          </a:ln>
        </p:spPr>
        <p:txBody>
          <a:bodyPr lIns="47619" tIns="19048" rIns="47619" bIns="19048">
            <a:spAutoFit/>
          </a:bodyPr>
          <a:lstStyle/>
          <a:p>
            <a:pPr>
              <a:lnSpc>
                <a:spcPct val="126000"/>
              </a:lnSpc>
              <a:spcAft>
                <a:spcPct val="64000"/>
              </a:spcAft>
            </a:pPr>
            <a:r>
              <a:rPr lang="en-US">
                <a:solidFill>
                  <a:prstClr val="black"/>
                </a:solidFill>
                <a:latin typeface="Helvetica" pitchFamily="34" charset="0"/>
              </a:rPr>
              <a:t> </a:t>
            </a:r>
            <a:r>
              <a:rPr lang="en-US">
                <a:solidFill>
                  <a:prstClr val="black"/>
                </a:solidFill>
              </a:rPr>
              <a:t>+ $15 M</a:t>
            </a:r>
            <a:r>
              <a:rPr lang="en-US">
                <a:solidFill>
                  <a:prstClr val="black"/>
                </a:solidFill>
                <a:latin typeface="Helvetica" pitchFamily="34" charset="0"/>
              </a:rPr>
              <a:t>   </a:t>
            </a:r>
          </a:p>
        </p:txBody>
      </p:sp>
      <p:sp>
        <p:nvSpPr>
          <p:cNvPr id="10261" name="Rectangle 21"/>
          <p:cNvSpPr>
            <a:spLocks noChangeArrowheads="1"/>
          </p:cNvSpPr>
          <p:nvPr/>
        </p:nvSpPr>
        <p:spPr bwMode="auto">
          <a:xfrm>
            <a:off x="1671638" y="4967288"/>
            <a:ext cx="1220787" cy="384175"/>
          </a:xfrm>
          <a:prstGeom prst="rect">
            <a:avLst/>
          </a:prstGeom>
          <a:noFill/>
          <a:ln w="12700">
            <a:noFill/>
            <a:miter lim="800000"/>
            <a:headEnd/>
            <a:tailEnd/>
          </a:ln>
        </p:spPr>
        <p:txBody>
          <a:bodyPr lIns="47619" tIns="19048" rIns="47619" bIns="19048">
            <a:spAutoFit/>
          </a:bodyPr>
          <a:lstStyle/>
          <a:p>
            <a:pPr>
              <a:lnSpc>
                <a:spcPct val="126000"/>
              </a:lnSpc>
              <a:spcAft>
                <a:spcPct val="64000"/>
              </a:spcAft>
            </a:pPr>
            <a:r>
              <a:rPr lang="en-US">
                <a:solidFill>
                  <a:prstClr val="black"/>
                </a:solidFill>
              </a:rPr>
              <a:t>+ $10 M</a:t>
            </a:r>
          </a:p>
        </p:txBody>
      </p:sp>
      <p:sp>
        <p:nvSpPr>
          <p:cNvPr id="10262" name="Rectangle 22"/>
          <p:cNvSpPr>
            <a:spLocks noChangeArrowheads="1"/>
          </p:cNvSpPr>
          <p:nvPr/>
        </p:nvSpPr>
        <p:spPr bwMode="auto">
          <a:xfrm>
            <a:off x="3289300" y="3892550"/>
            <a:ext cx="1282700" cy="604838"/>
          </a:xfrm>
          <a:prstGeom prst="rect">
            <a:avLst/>
          </a:prstGeom>
          <a:noFill/>
          <a:ln w="12700">
            <a:noFill/>
            <a:miter lim="800000"/>
            <a:headEnd/>
            <a:tailEnd/>
          </a:ln>
        </p:spPr>
        <p:txBody>
          <a:bodyPr wrap="none" anchor="ctr"/>
          <a:lstStyle/>
          <a:p>
            <a:endParaRPr lang="en-US" b="0">
              <a:solidFill>
                <a:prstClr val="black"/>
              </a:solidFill>
            </a:endParaRPr>
          </a:p>
        </p:txBody>
      </p:sp>
      <p:sp>
        <p:nvSpPr>
          <p:cNvPr id="10263" name="Rectangle 23"/>
          <p:cNvSpPr>
            <a:spLocks noChangeArrowheads="1"/>
          </p:cNvSpPr>
          <p:nvPr/>
        </p:nvSpPr>
        <p:spPr bwMode="auto">
          <a:xfrm>
            <a:off x="5019675" y="5022850"/>
            <a:ext cx="1836738" cy="503238"/>
          </a:xfrm>
          <a:prstGeom prst="rect">
            <a:avLst/>
          </a:prstGeom>
          <a:noFill/>
          <a:ln w="12700">
            <a:noFill/>
            <a:miter lim="800000"/>
            <a:headEnd/>
            <a:tailEnd/>
          </a:ln>
        </p:spPr>
        <p:txBody>
          <a:bodyPr lIns="47619" tIns="19048" rIns="47619" bIns="19048">
            <a:spAutoFit/>
          </a:bodyPr>
          <a:lstStyle/>
          <a:p>
            <a:pPr>
              <a:lnSpc>
                <a:spcPct val="126000"/>
              </a:lnSpc>
              <a:spcAft>
                <a:spcPct val="64000"/>
              </a:spcAft>
            </a:pPr>
            <a:r>
              <a:rPr lang="en-US" sz="1600">
                <a:solidFill>
                  <a:prstClr val="black"/>
                </a:solidFill>
              </a:rPr>
              <a:t>Budget Activity</a:t>
            </a:r>
            <a:endParaRPr lang="en-US" sz="1600">
              <a:solidFill>
                <a:prstClr val="black"/>
              </a:solidFill>
              <a:latin typeface="Helvetica" pitchFamily="34" charset="0"/>
            </a:endParaRPr>
          </a:p>
        </p:txBody>
      </p:sp>
      <p:sp>
        <p:nvSpPr>
          <p:cNvPr id="10264" name="Rectangle 24"/>
          <p:cNvSpPr>
            <a:spLocks noChangeArrowheads="1"/>
          </p:cNvSpPr>
          <p:nvPr/>
        </p:nvSpPr>
        <p:spPr bwMode="auto">
          <a:xfrm>
            <a:off x="5000625" y="5878513"/>
            <a:ext cx="1131888" cy="503237"/>
          </a:xfrm>
          <a:prstGeom prst="rect">
            <a:avLst/>
          </a:prstGeom>
          <a:noFill/>
          <a:ln w="12700">
            <a:noFill/>
            <a:miter lim="800000"/>
            <a:headEnd/>
            <a:tailEnd/>
          </a:ln>
        </p:spPr>
        <p:txBody>
          <a:bodyPr lIns="47619" tIns="19048" rIns="47619" bIns="19048">
            <a:spAutoFit/>
          </a:bodyPr>
          <a:lstStyle/>
          <a:p>
            <a:pPr>
              <a:lnSpc>
                <a:spcPct val="126000"/>
              </a:lnSpc>
              <a:spcAft>
                <a:spcPct val="64000"/>
              </a:spcAft>
            </a:pPr>
            <a:r>
              <a:rPr lang="en-US" sz="1600">
                <a:solidFill>
                  <a:prstClr val="black"/>
                </a:solidFill>
              </a:rPr>
              <a:t>Project</a:t>
            </a:r>
          </a:p>
        </p:txBody>
      </p:sp>
      <p:sp>
        <p:nvSpPr>
          <p:cNvPr id="10265" name="Rectangle 25"/>
          <p:cNvSpPr>
            <a:spLocks noChangeArrowheads="1"/>
          </p:cNvSpPr>
          <p:nvPr/>
        </p:nvSpPr>
        <p:spPr bwMode="auto">
          <a:xfrm>
            <a:off x="398463" y="3230563"/>
            <a:ext cx="755650" cy="282575"/>
          </a:xfrm>
          <a:prstGeom prst="rect">
            <a:avLst/>
          </a:prstGeom>
          <a:noFill/>
          <a:ln w="12700">
            <a:noFill/>
            <a:miter lim="800000"/>
            <a:headEnd/>
            <a:tailEnd/>
          </a:ln>
        </p:spPr>
        <p:txBody>
          <a:bodyPr wrap="none" lIns="47619" tIns="19048" rIns="47619" bIns="19048">
            <a:spAutoFit/>
          </a:bodyPr>
          <a:lstStyle/>
          <a:p>
            <a:pPr>
              <a:lnSpc>
                <a:spcPct val="89000"/>
              </a:lnSpc>
            </a:pPr>
            <a:r>
              <a:rPr lang="en-US">
                <a:solidFill>
                  <a:prstClr val="black"/>
                </a:solidFill>
              </a:rPr>
              <a:t>PROC</a:t>
            </a:r>
            <a:endParaRPr lang="en-US">
              <a:solidFill>
                <a:prstClr val="black"/>
              </a:solidFill>
              <a:latin typeface="Helvetica" pitchFamily="34" charset="0"/>
            </a:endParaRPr>
          </a:p>
        </p:txBody>
      </p:sp>
      <p:sp>
        <p:nvSpPr>
          <p:cNvPr id="10266" name="Rectangle 26"/>
          <p:cNvSpPr>
            <a:spLocks noChangeArrowheads="1"/>
          </p:cNvSpPr>
          <p:nvPr/>
        </p:nvSpPr>
        <p:spPr bwMode="auto">
          <a:xfrm>
            <a:off x="322263" y="5054600"/>
            <a:ext cx="1111250" cy="282575"/>
          </a:xfrm>
          <a:prstGeom prst="rect">
            <a:avLst/>
          </a:prstGeom>
          <a:noFill/>
          <a:ln w="12700">
            <a:noFill/>
            <a:miter lim="800000"/>
            <a:headEnd/>
            <a:tailEnd/>
          </a:ln>
        </p:spPr>
        <p:txBody>
          <a:bodyPr wrap="none" lIns="47619" tIns="19048" rIns="47619" bIns="19048">
            <a:spAutoFit/>
          </a:bodyPr>
          <a:lstStyle/>
          <a:p>
            <a:pPr>
              <a:lnSpc>
                <a:spcPct val="89000"/>
              </a:lnSpc>
            </a:pPr>
            <a:r>
              <a:rPr lang="en-US">
                <a:solidFill>
                  <a:prstClr val="black"/>
                </a:solidFill>
              </a:rPr>
              <a:t>MILPERS</a:t>
            </a:r>
            <a:endParaRPr lang="en-US">
              <a:solidFill>
                <a:prstClr val="black"/>
              </a:solidFill>
              <a:latin typeface="Helvetica" pitchFamily="34" charset="0"/>
            </a:endParaRPr>
          </a:p>
        </p:txBody>
      </p:sp>
      <p:sp>
        <p:nvSpPr>
          <p:cNvPr id="10267" name="Rectangle 27"/>
          <p:cNvSpPr>
            <a:spLocks noChangeArrowheads="1"/>
          </p:cNvSpPr>
          <p:nvPr/>
        </p:nvSpPr>
        <p:spPr bwMode="auto">
          <a:xfrm>
            <a:off x="322263" y="5891213"/>
            <a:ext cx="996950" cy="282575"/>
          </a:xfrm>
          <a:prstGeom prst="rect">
            <a:avLst/>
          </a:prstGeom>
          <a:noFill/>
          <a:ln w="12700">
            <a:noFill/>
            <a:miter lim="800000"/>
            <a:headEnd/>
            <a:tailEnd/>
          </a:ln>
        </p:spPr>
        <p:txBody>
          <a:bodyPr wrap="none" lIns="47619" tIns="19048" rIns="47619" bIns="19048">
            <a:spAutoFit/>
          </a:bodyPr>
          <a:lstStyle/>
          <a:p>
            <a:pPr>
              <a:lnSpc>
                <a:spcPct val="89000"/>
              </a:lnSpc>
            </a:pPr>
            <a:r>
              <a:rPr lang="en-US">
                <a:solidFill>
                  <a:prstClr val="black"/>
                </a:solidFill>
              </a:rPr>
              <a:t>MILCON</a:t>
            </a:r>
            <a:endParaRPr lang="en-US">
              <a:solidFill>
                <a:prstClr val="black"/>
              </a:solidFill>
              <a:latin typeface="Helvetica" pitchFamily="34" charset="0"/>
            </a:endParaRPr>
          </a:p>
        </p:txBody>
      </p:sp>
      <p:sp>
        <p:nvSpPr>
          <p:cNvPr id="10268" name="Rectangle 28"/>
          <p:cNvSpPr>
            <a:spLocks noChangeArrowheads="1"/>
          </p:cNvSpPr>
          <p:nvPr/>
        </p:nvSpPr>
        <p:spPr bwMode="auto">
          <a:xfrm>
            <a:off x="398463" y="4141788"/>
            <a:ext cx="755650" cy="282575"/>
          </a:xfrm>
          <a:prstGeom prst="rect">
            <a:avLst/>
          </a:prstGeom>
          <a:noFill/>
          <a:ln w="12700">
            <a:noFill/>
            <a:miter lim="800000"/>
            <a:headEnd/>
            <a:tailEnd/>
          </a:ln>
        </p:spPr>
        <p:txBody>
          <a:bodyPr wrap="none" lIns="47619" tIns="19048" rIns="47619" bIns="19048">
            <a:spAutoFit/>
          </a:bodyPr>
          <a:lstStyle/>
          <a:p>
            <a:pPr>
              <a:lnSpc>
                <a:spcPct val="89000"/>
              </a:lnSpc>
            </a:pPr>
            <a:r>
              <a:rPr lang="en-US">
                <a:solidFill>
                  <a:prstClr val="black"/>
                </a:solidFill>
              </a:rPr>
              <a:t>O &amp; M</a:t>
            </a:r>
            <a:endParaRPr lang="en-US">
              <a:solidFill>
                <a:prstClr val="black"/>
              </a:solidFill>
              <a:latin typeface="Helvetica" pitchFamily="34" charset="0"/>
            </a:endParaRPr>
          </a:p>
        </p:txBody>
      </p:sp>
      <p:sp>
        <p:nvSpPr>
          <p:cNvPr id="10269" name="Rectangle 29"/>
          <p:cNvSpPr>
            <a:spLocks noChangeArrowheads="1"/>
          </p:cNvSpPr>
          <p:nvPr/>
        </p:nvSpPr>
        <p:spPr bwMode="auto">
          <a:xfrm>
            <a:off x="3109913" y="2833688"/>
            <a:ext cx="342900" cy="528637"/>
          </a:xfrm>
          <a:prstGeom prst="rect">
            <a:avLst/>
          </a:prstGeom>
          <a:noFill/>
          <a:ln w="38100" cmpd="dbl">
            <a:noFill/>
            <a:miter lim="800000"/>
            <a:headEnd/>
            <a:tailEnd/>
          </a:ln>
        </p:spPr>
        <p:txBody>
          <a:bodyPr wrap="none" anchor="ctr"/>
          <a:lstStyle/>
          <a:p>
            <a:endParaRPr lang="en-US" b="0">
              <a:solidFill>
                <a:prstClr val="black"/>
              </a:solidFill>
            </a:endParaRPr>
          </a:p>
        </p:txBody>
      </p:sp>
      <p:sp>
        <p:nvSpPr>
          <p:cNvPr id="10270" name="Rectangle 30"/>
          <p:cNvSpPr>
            <a:spLocks noChangeArrowheads="1"/>
          </p:cNvSpPr>
          <p:nvPr/>
        </p:nvSpPr>
        <p:spPr bwMode="auto">
          <a:xfrm>
            <a:off x="827088" y="6326188"/>
            <a:ext cx="3357562" cy="528637"/>
          </a:xfrm>
          <a:prstGeom prst="rect">
            <a:avLst/>
          </a:prstGeom>
          <a:noFill/>
          <a:ln w="38100" cmpd="dbl">
            <a:noFill/>
            <a:miter lim="800000"/>
            <a:headEnd/>
            <a:tailEnd/>
          </a:ln>
        </p:spPr>
        <p:txBody>
          <a:bodyPr wrap="none" anchor="ctr"/>
          <a:lstStyle/>
          <a:p>
            <a:endParaRPr lang="en-US" b="0">
              <a:solidFill>
                <a:prstClr val="black"/>
              </a:solidFill>
            </a:endParaRPr>
          </a:p>
        </p:txBody>
      </p:sp>
      <p:sp>
        <p:nvSpPr>
          <p:cNvPr id="10271" name="Rectangle 31"/>
          <p:cNvSpPr>
            <a:spLocks noChangeArrowheads="1"/>
          </p:cNvSpPr>
          <p:nvPr/>
        </p:nvSpPr>
        <p:spPr bwMode="auto">
          <a:xfrm>
            <a:off x="3109913" y="1920875"/>
            <a:ext cx="342900" cy="530225"/>
          </a:xfrm>
          <a:prstGeom prst="rect">
            <a:avLst/>
          </a:prstGeom>
          <a:noFill/>
          <a:ln w="38100" cmpd="dbl">
            <a:noFill/>
            <a:miter lim="800000"/>
            <a:headEnd/>
            <a:tailEnd/>
          </a:ln>
        </p:spPr>
        <p:txBody>
          <a:bodyPr wrap="none" anchor="ctr"/>
          <a:lstStyle/>
          <a:p>
            <a:endParaRPr lang="en-US" b="0">
              <a:solidFill>
                <a:prstClr val="black"/>
              </a:solidFill>
            </a:endParaRPr>
          </a:p>
        </p:txBody>
      </p:sp>
      <p:sp>
        <p:nvSpPr>
          <p:cNvPr id="10272" name="Rectangle 32"/>
          <p:cNvSpPr>
            <a:spLocks noChangeArrowheads="1"/>
          </p:cNvSpPr>
          <p:nvPr/>
        </p:nvSpPr>
        <p:spPr bwMode="auto">
          <a:xfrm>
            <a:off x="4629150" y="3921125"/>
            <a:ext cx="2435225" cy="887413"/>
          </a:xfrm>
          <a:prstGeom prst="rect">
            <a:avLst/>
          </a:prstGeom>
          <a:noFill/>
          <a:ln w="12700">
            <a:noFill/>
            <a:miter lim="800000"/>
            <a:headEnd/>
            <a:tailEnd/>
          </a:ln>
        </p:spPr>
        <p:txBody>
          <a:bodyPr lIns="47619" tIns="19048" rIns="47619" bIns="19048">
            <a:spAutoFit/>
          </a:bodyPr>
          <a:lstStyle/>
          <a:p>
            <a:pPr algn="ctr">
              <a:lnSpc>
                <a:spcPct val="45000"/>
              </a:lnSpc>
              <a:spcAft>
                <a:spcPct val="40000"/>
              </a:spcAft>
            </a:pPr>
            <a:r>
              <a:rPr lang="en-US" sz="1600">
                <a:solidFill>
                  <a:prstClr val="black"/>
                </a:solidFill>
              </a:rPr>
              <a:t>Budget Activity</a:t>
            </a:r>
          </a:p>
          <a:p>
            <a:pPr algn="ctr">
              <a:lnSpc>
                <a:spcPct val="45000"/>
              </a:lnSpc>
              <a:spcAft>
                <a:spcPct val="40000"/>
              </a:spcAft>
            </a:pPr>
            <a:r>
              <a:rPr lang="en-US" sz="1600">
                <a:solidFill>
                  <a:prstClr val="black"/>
                </a:solidFill>
              </a:rPr>
              <a:t>(or Defense Agency)</a:t>
            </a:r>
            <a:endParaRPr lang="en-US" sz="1200">
              <a:solidFill>
                <a:prstClr val="black"/>
              </a:solidFill>
            </a:endParaRPr>
          </a:p>
          <a:p>
            <a:pPr algn="ctr">
              <a:lnSpc>
                <a:spcPct val="75000"/>
              </a:lnSpc>
              <a:spcAft>
                <a:spcPct val="64000"/>
              </a:spcAft>
            </a:pPr>
            <a:r>
              <a:rPr lang="en-US" sz="1200">
                <a:solidFill>
                  <a:prstClr val="black"/>
                </a:solidFill>
              </a:rPr>
              <a:t>Some BA 1 Sub-Activity Limitations on Decreases (Operating Forces</a:t>
            </a:r>
            <a:r>
              <a:rPr lang="en-US" sz="1400">
                <a:solidFill>
                  <a:prstClr val="black"/>
                </a:solidFill>
              </a:rPr>
              <a:t>)</a:t>
            </a:r>
          </a:p>
        </p:txBody>
      </p:sp>
      <p:sp>
        <p:nvSpPr>
          <p:cNvPr id="10273" name="Rectangle 33"/>
          <p:cNvSpPr>
            <a:spLocks noChangeArrowheads="1"/>
          </p:cNvSpPr>
          <p:nvPr/>
        </p:nvSpPr>
        <p:spPr bwMode="auto">
          <a:xfrm>
            <a:off x="260350" y="1281113"/>
            <a:ext cx="8623300" cy="5121275"/>
          </a:xfrm>
          <a:prstGeom prst="rect">
            <a:avLst/>
          </a:prstGeom>
          <a:noFill/>
          <a:ln w="50800">
            <a:solidFill>
              <a:schemeClr val="tx1"/>
            </a:solidFill>
            <a:miter lim="800000"/>
            <a:headEnd/>
            <a:tailEnd/>
          </a:ln>
        </p:spPr>
        <p:txBody>
          <a:bodyPr wrap="none" anchor="ctr"/>
          <a:lstStyle/>
          <a:p>
            <a:endParaRPr lang="en-US" b="0">
              <a:solidFill>
                <a:prstClr val="black"/>
              </a:solidFill>
            </a:endParaRPr>
          </a:p>
        </p:txBody>
      </p:sp>
      <p:sp>
        <p:nvSpPr>
          <p:cNvPr id="10274" name="Rectangle 34"/>
          <p:cNvSpPr>
            <a:spLocks noChangeArrowheads="1"/>
          </p:cNvSpPr>
          <p:nvPr/>
        </p:nvSpPr>
        <p:spPr bwMode="auto">
          <a:xfrm>
            <a:off x="3201988" y="5718175"/>
            <a:ext cx="228600" cy="338138"/>
          </a:xfrm>
          <a:prstGeom prst="rect">
            <a:avLst/>
          </a:prstGeom>
          <a:noFill/>
          <a:ln w="25400">
            <a:noFill/>
            <a:miter lim="800000"/>
            <a:headEnd/>
            <a:tailEnd/>
          </a:ln>
        </p:spPr>
        <p:txBody>
          <a:bodyPr wrap="none" anchor="ctr"/>
          <a:lstStyle/>
          <a:p>
            <a:endParaRPr lang="en-US" b="0">
              <a:solidFill>
                <a:prstClr val="black"/>
              </a:solidFill>
            </a:endParaRPr>
          </a:p>
        </p:txBody>
      </p:sp>
      <p:sp>
        <p:nvSpPr>
          <p:cNvPr id="10275" name="Rectangle 35"/>
          <p:cNvSpPr>
            <a:spLocks noChangeArrowheads="1"/>
          </p:cNvSpPr>
          <p:nvPr/>
        </p:nvSpPr>
        <p:spPr bwMode="auto">
          <a:xfrm>
            <a:off x="203200" y="6400800"/>
            <a:ext cx="8712200" cy="729933"/>
          </a:xfrm>
          <a:prstGeom prst="rect">
            <a:avLst/>
          </a:prstGeom>
          <a:noFill/>
          <a:ln w="25400">
            <a:noFill/>
            <a:miter lim="800000"/>
            <a:headEnd/>
            <a:tailEnd/>
          </a:ln>
        </p:spPr>
        <p:txBody>
          <a:bodyPr wrap="square" lIns="90477" tIns="44445" rIns="90477" bIns="44445">
            <a:spAutoFit/>
          </a:bodyPr>
          <a:lstStyle/>
          <a:p>
            <a:pPr>
              <a:lnSpc>
                <a:spcPct val="90000"/>
              </a:lnSpc>
              <a:spcBef>
                <a:spcPct val="50000"/>
              </a:spcBef>
              <a:tabLst>
                <a:tab pos="1543050" algn="l"/>
              </a:tabLst>
            </a:pPr>
            <a:r>
              <a:rPr lang="en-US" sz="1400" dirty="0" smtClean="0">
                <a:solidFill>
                  <a:prstClr val="black"/>
                </a:solidFill>
              </a:rPr>
              <a:t>*</a:t>
            </a:r>
            <a:r>
              <a:rPr lang="en-US" sz="1300" b="0" dirty="0" smtClean="0">
                <a:solidFill>
                  <a:prstClr val="black"/>
                </a:solidFill>
              </a:rPr>
              <a:t> </a:t>
            </a:r>
            <a:r>
              <a:rPr lang="en-US" sz="1200" b="0" dirty="0" smtClean="0">
                <a:solidFill>
                  <a:prstClr val="black"/>
                </a:solidFill>
              </a:rPr>
              <a:t>Reference Source Overall Chart:  </a:t>
            </a:r>
            <a:r>
              <a:rPr lang="en-US" sz="1200" b="0" dirty="0">
                <a:solidFill>
                  <a:prstClr val="black"/>
                </a:solidFill>
              </a:rPr>
              <a:t>USD (C) Memo; SUBJECT: FY 2006 Below Threshold Reprogramming </a:t>
            </a:r>
            <a:r>
              <a:rPr lang="en-US" sz="1200" b="0" dirty="0" smtClean="0">
                <a:solidFill>
                  <a:prstClr val="black"/>
                </a:solidFill>
              </a:rPr>
              <a:t> Authority </a:t>
            </a:r>
            <a:r>
              <a:rPr lang="en-US" sz="1200" b="0" dirty="0">
                <a:solidFill>
                  <a:prstClr val="black"/>
                </a:solidFill>
              </a:rPr>
              <a:t>Policy, 10 Feb </a:t>
            </a:r>
            <a:r>
              <a:rPr lang="en-US" sz="1200" b="0" dirty="0" smtClean="0">
                <a:solidFill>
                  <a:prstClr val="black"/>
                </a:solidFill>
              </a:rPr>
              <a:t>2006.  </a:t>
            </a:r>
            <a:r>
              <a:rPr lang="en-US" sz="1200" dirty="0" smtClean="0">
                <a:solidFill>
                  <a:srgbClr val="FF0000"/>
                </a:solidFill>
              </a:rPr>
              <a:t>**</a:t>
            </a:r>
            <a:r>
              <a:rPr lang="en-US" sz="1200" b="0" dirty="0" smtClean="0">
                <a:solidFill>
                  <a:prstClr val="black"/>
                </a:solidFill>
              </a:rPr>
              <a:t> Reference Source:  USD(C) Memo, 5 Jan 2010, SUBJECT:  DD 1414, Base for Reprogramming Actions</a:t>
            </a:r>
          </a:p>
          <a:p>
            <a:pPr>
              <a:lnSpc>
                <a:spcPct val="90000"/>
              </a:lnSpc>
              <a:spcBef>
                <a:spcPct val="50000"/>
              </a:spcBef>
              <a:tabLst>
                <a:tab pos="1543050" algn="l"/>
              </a:tabLst>
            </a:pPr>
            <a:endParaRPr lang="en-US" sz="1300" dirty="0">
              <a:solidFill>
                <a:prstClr val="black"/>
              </a:solidFill>
            </a:endParaRPr>
          </a:p>
        </p:txBody>
      </p:sp>
      <p:sp>
        <p:nvSpPr>
          <p:cNvPr id="10276" name="Rectangle 36"/>
          <p:cNvSpPr>
            <a:spLocks noChangeArrowheads="1"/>
          </p:cNvSpPr>
          <p:nvPr/>
        </p:nvSpPr>
        <p:spPr bwMode="auto">
          <a:xfrm>
            <a:off x="3016250" y="1949450"/>
            <a:ext cx="1360488" cy="831850"/>
          </a:xfrm>
          <a:prstGeom prst="rect">
            <a:avLst/>
          </a:prstGeom>
          <a:noFill/>
          <a:ln w="25400">
            <a:noFill/>
            <a:miter lim="800000"/>
            <a:headEnd/>
            <a:tailEnd/>
          </a:ln>
        </p:spPr>
        <p:txBody>
          <a:bodyPr lIns="90477" tIns="44445" rIns="90477" bIns="44445">
            <a:spAutoFit/>
          </a:bodyPr>
          <a:lstStyle/>
          <a:p>
            <a:pPr algn="ctr">
              <a:lnSpc>
                <a:spcPct val="90000"/>
              </a:lnSpc>
              <a:spcBef>
                <a:spcPct val="50000"/>
              </a:spcBef>
              <a:tabLst>
                <a:tab pos="215900" algn="l"/>
              </a:tabLst>
            </a:pPr>
            <a:r>
              <a:rPr lang="en-US" dirty="0">
                <a:solidFill>
                  <a:prstClr val="black"/>
                </a:solidFill>
              </a:rPr>
              <a:t>Lesser of  - $10 M or - 20% </a:t>
            </a:r>
          </a:p>
        </p:txBody>
      </p:sp>
      <p:sp>
        <p:nvSpPr>
          <p:cNvPr id="10277" name="Rectangle 37"/>
          <p:cNvSpPr>
            <a:spLocks noChangeArrowheads="1"/>
          </p:cNvSpPr>
          <p:nvPr/>
        </p:nvSpPr>
        <p:spPr bwMode="auto">
          <a:xfrm>
            <a:off x="3067050" y="4808538"/>
            <a:ext cx="1466850" cy="804862"/>
          </a:xfrm>
          <a:prstGeom prst="rect">
            <a:avLst/>
          </a:prstGeom>
          <a:noFill/>
          <a:ln w="12700">
            <a:noFill/>
            <a:miter lim="800000"/>
            <a:headEnd/>
            <a:tailEnd/>
          </a:ln>
        </p:spPr>
        <p:txBody>
          <a:bodyPr lIns="47619" tIns="19048" rIns="47619" bIns="19048">
            <a:spAutoFit/>
          </a:bodyPr>
          <a:lstStyle/>
          <a:p>
            <a:pPr algn="ctr">
              <a:lnSpc>
                <a:spcPct val="112000"/>
              </a:lnSpc>
              <a:spcAft>
                <a:spcPct val="56000"/>
              </a:spcAft>
            </a:pPr>
            <a:r>
              <a:rPr lang="en-US" sz="1500">
                <a:solidFill>
                  <a:prstClr val="black"/>
                </a:solidFill>
              </a:rPr>
              <a:t>No Specific      Congressional Restriction</a:t>
            </a:r>
            <a:endParaRPr lang="en-US" sz="1500">
              <a:solidFill>
                <a:prstClr val="black"/>
              </a:solidFill>
              <a:latin typeface="Helvetica" pitchFamily="34" charset="0"/>
            </a:endParaRPr>
          </a:p>
        </p:txBody>
      </p:sp>
      <p:sp>
        <p:nvSpPr>
          <p:cNvPr id="10278" name="Rectangle 38"/>
          <p:cNvSpPr>
            <a:spLocks noChangeArrowheads="1"/>
          </p:cNvSpPr>
          <p:nvPr/>
        </p:nvSpPr>
        <p:spPr bwMode="auto">
          <a:xfrm>
            <a:off x="1600200" y="5645150"/>
            <a:ext cx="1292225" cy="831850"/>
          </a:xfrm>
          <a:prstGeom prst="rect">
            <a:avLst/>
          </a:prstGeom>
          <a:noFill/>
          <a:ln w="25400">
            <a:noFill/>
            <a:miter lim="800000"/>
            <a:headEnd/>
            <a:tailEnd/>
          </a:ln>
        </p:spPr>
        <p:txBody>
          <a:bodyPr lIns="90477" tIns="44445" rIns="90477" bIns="44445">
            <a:spAutoFit/>
          </a:bodyPr>
          <a:lstStyle/>
          <a:p>
            <a:pPr>
              <a:lnSpc>
                <a:spcPct val="90000"/>
              </a:lnSpc>
              <a:spcBef>
                <a:spcPct val="50000"/>
              </a:spcBef>
            </a:pPr>
            <a:r>
              <a:rPr lang="en-US" dirty="0">
                <a:solidFill>
                  <a:prstClr val="black"/>
                </a:solidFill>
              </a:rPr>
              <a:t>Lesser of          + $2 M              + 25 % </a:t>
            </a:r>
          </a:p>
        </p:txBody>
      </p:sp>
      <p:sp>
        <p:nvSpPr>
          <p:cNvPr id="10279" name="Text Box 39"/>
          <p:cNvSpPr txBox="1">
            <a:spLocks noChangeArrowheads="1"/>
          </p:cNvSpPr>
          <p:nvPr/>
        </p:nvSpPr>
        <p:spPr bwMode="auto">
          <a:xfrm>
            <a:off x="3036888" y="3903663"/>
            <a:ext cx="1485900" cy="771525"/>
          </a:xfrm>
          <a:prstGeom prst="rect">
            <a:avLst/>
          </a:prstGeom>
          <a:noFill/>
          <a:ln w="12700">
            <a:noFill/>
            <a:miter lim="800000"/>
            <a:headEnd/>
            <a:tailEnd/>
          </a:ln>
        </p:spPr>
        <p:txBody>
          <a:bodyPr lIns="85335" tIns="42668" rIns="85335" bIns="42668">
            <a:spAutoFit/>
          </a:bodyPr>
          <a:lstStyle/>
          <a:p>
            <a:pPr algn="ctr" defTabSz="854075">
              <a:spcBef>
                <a:spcPct val="50000"/>
              </a:spcBef>
              <a:tabLst>
                <a:tab pos="106363" algn="l"/>
                <a:tab pos="166688" algn="l"/>
                <a:tab pos="379413" algn="l"/>
                <a:tab pos="639763" algn="l"/>
              </a:tabLst>
            </a:pPr>
            <a:r>
              <a:rPr lang="en-US" sz="1500">
                <a:solidFill>
                  <a:prstClr val="black"/>
                </a:solidFill>
              </a:rPr>
              <a:t> None , unless otherwise specified</a:t>
            </a:r>
          </a:p>
        </p:txBody>
      </p:sp>
      <p:sp>
        <p:nvSpPr>
          <p:cNvPr id="10280" name="Rectangle 40"/>
          <p:cNvSpPr>
            <a:spLocks noChangeArrowheads="1"/>
          </p:cNvSpPr>
          <p:nvPr/>
        </p:nvSpPr>
        <p:spPr bwMode="auto">
          <a:xfrm>
            <a:off x="3086100" y="5646738"/>
            <a:ext cx="1466850" cy="804862"/>
          </a:xfrm>
          <a:prstGeom prst="rect">
            <a:avLst/>
          </a:prstGeom>
          <a:noFill/>
          <a:ln w="12700">
            <a:noFill/>
            <a:miter lim="800000"/>
            <a:headEnd/>
            <a:tailEnd/>
          </a:ln>
        </p:spPr>
        <p:txBody>
          <a:bodyPr lIns="47619" tIns="19048" rIns="47619" bIns="19048">
            <a:spAutoFit/>
          </a:bodyPr>
          <a:lstStyle/>
          <a:p>
            <a:pPr algn="ctr">
              <a:lnSpc>
                <a:spcPct val="112000"/>
              </a:lnSpc>
              <a:spcAft>
                <a:spcPct val="56000"/>
              </a:spcAft>
            </a:pPr>
            <a:r>
              <a:rPr lang="en-US" sz="1500" dirty="0">
                <a:solidFill>
                  <a:prstClr val="black"/>
                </a:solidFill>
              </a:rPr>
              <a:t>No Specific      Congressional Restriction</a:t>
            </a:r>
            <a:endParaRPr lang="en-US" sz="1500" dirty="0">
              <a:solidFill>
                <a:prstClr val="black"/>
              </a:solidFill>
              <a:latin typeface="Helvetica" pitchFamily="34" charset="0"/>
            </a:endParaRPr>
          </a:p>
        </p:txBody>
      </p:sp>
      <p:sp>
        <p:nvSpPr>
          <p:cNvPr id="10281" name="Rectangle 41"/>
          <p:cNvSpPr>
            <a:spLocks noChangeArrowheads="1"/>
          </p:cNvSpPr>
          <p:nvPr/>
        </p:nvSpPr>
        <p:spPr bwMode="auto">
          <a:xfrm>
            <a:off x="7277100" y="5868988"/>
            <a:ext cx="1055688" cy="503237"/>
          </a:xfrm>
          <a:prstGeom prst="rect">
            <a:avLst/>
          </a:prstGeom>
          <a:noFill/>
          <a:ln w="12700">
            <a:noFill/>
            <a:miter lim="800000"/>
            <a:headEnd/>
            <a:tailEnd/>
          </a:ln>
        </p:spPr>
        <p:txBody>
          <a:bodyPr lIns="47619" tIns="19048" rIns="47619" bIns="19048">
            <a:spAutoFit/>
          </a:bodyPr>
          <a:lstStyle/>
          <a:p>
            <a:pPr algn="ctr">
              <a:lnSpc>
                <a:spcPct val="126000"/>
              </a:lnSpc>
              <a:spcAft>
                <a:spcPct val="64000"/>
              </a:spcAft>
            </a:pPr>
            <a:r>
              <a:rPr lang="en-US" sz="1600">
                <a:solidFill>
                  <a:prstClr val="black"/>
                </a:solidFill>
              </a:rPr>
              <a:t>5 Years</a:t>
            </a:r>
          </a:p>
        </p:txBody>
      </p:sp>
      <p:sp>
        <p:nvSpPr>
          <p:cNvPr id="10282" name="Rectangle 42"/>
          <p:cNvSpPr>
            <a:spLocks noChangeArrowheads="1"/>
          </p:cNvSpPr>
          <p:nvPr/>
        </p:nvSpPr>
        <p:spPr bwMode="auto">
          <a:xfrm>
            <a:off x="7219950" y="4083050"/>
            <a:ext cx="1055688" cy="503238"/>
          </a:xfrm>
          <a:prstGeom prst="rect">
            <a:avLst/>
          </a:prstGeom>
          <a:noFill/>
          <a:ln w="12700">
            <a:noFill/>
            <a:miter lim="800000"/>
            <a:headEnd/>
            <a:tailEnd/>
          </a:ln>
        </p:spPr>
        <p:txBody>
          <a:bodyPr lIns="47619" tIns="19048" rIns="47619" bIns="19048">
            <a:spAutoFit/>
          </a:bodyPr>
          <a:lstStyle/>
          <a:p>
            <a:pPr algn="ctr">
              <a:lnSpc>
                <a:spcPct val="126000"/>
              </a:lnSpc>
              <a:spcAft>
                <a:spcPct val="64000"/>
              </a:spcAft>
            </a:pPr>
            <a:r>
              <a:rPr lang="en-US" sz="1600">
                <a:solidFill>
                  <a:prstClr val="black"/>
                </a:solidFill>
              </a:rPr>
              <a:t>1 Year</a:t>
            </a:r>
          </a:p>
        </p:txBody>
      </p:sp>
      <p:sp>
        <p:nvSpPr>
          <p:cNvPr id="10283" name="Rectangle 43"/>
          <p:cNvSpPr>
            <a:spLocks noChangeArrowheads="1"/>
          </p:cNvSpPr>
          <p:nvPr/>
        </p:nvSpPr>
        <p:spPr bwMode="auto">
          <a:xfrm>
            <a:off x="7200900" y="5016500"/>
            <a:ext cx="1055688" cy="503238"/>
          </a:xfrm>
          <a:prstGeom prst="rect">
            <a:avLst/>
          </a:prstGeom>
          <a:noFill/>
          <a:ln w="12700">
            <a:noFill/>
            <a:miter lim="800000"/>
            <a:headEnd/>
            <a:tailEnd/>
          </a:ln>
        </p:spPr>
        <p:txBody>
          <a:bodyPr lIns="47619" tIns="19048" rIns="47619" bIns="19048">
            <a:spAutoFit/>
          </a:bodyPr>
          <a:lstStyle/>
          <a:p>
            <a:pPr algn="ctr">
              <a:lnSpc>
                <a:spcPct val="126000"/>
              </a:lnSpc>
              <a:spcAft>
                <a:spcPct val="64000"/>
              </a:spcAft>
            </a:pPr>
            <a:r>
              <a:rPr lang="en-US" sz="1600">
                <a:solidFill>
                  <a:prstClr val="black"/>
                </a:solidFill>
              </a:rPr>
              <a:t>1 Year</a:t>
            </a:r>
          </a:p>
        </p:txBody>
      </p:sp>
      <p:sp>
        <p:nvSpPr>
          <p:cNvPr id="10284" name="Text Box 44"/>
          <p:cNvSpPr txBox="1">
            <a:spLocks noChangeArrowheads="1"/>
          </p:cNvSpPr>
          <p:nvPr/>
        </p:nvSpPr>
        <p:spPr bwMode="auto">
          <a:xfrm>
            <a:off x="1828800" y="668337"/>
            <a:ext cx="7067550" cy="322263"/>
          </a:xfrm>
          <a:prstGeom prst="rect">
            <a:avLst/>
          </a:prstGeom>
          <a:noFill/>
          <a:ln w="9525">
            <a:noFill/>
            <a:miter lim="800000"/>
            <a:headEnd/>
            <a:tailEnd/>
          </a:ln>
        </p:spPr>
        <p:txBody>
          <a:bodyPr wrap="square" lIns="91434" tIns="45717" rIns="91434" bIns="45717">
            <a:spAutoFit/>
          </a:bodyPr>
          <a:lstStyle/>
          <a:p>
            <a:pPr algn="ctr">
              <a:spcBef>
                <a:spcPct val="50000"/>
              </a:spcBef>
            </a:pPr>
            <a:r>
              <a:rPr lang="en-US" sz="1500" dirty="0">
                <a:solidFill>
                  <a:srgbClr val="FF0000"/>
                </a:solidFill>
              </a:rPr>
              <a:t>Amounts are Cumulative Over Entire Period of Obligation Availability</a:t>
            </a:r>
          </a:p>
        </p:txBody>
      </p:sp>
      <p:sp>
        <p:nvSpPr>
          <p:cNvPr id="10285" name="Rectangle 53"/>
          <p:cNvSpPr>
            <a:spLocks noChangeArrowheads="1"/>
          </p:cNvSpPr>
          <p:nvPr/>
        </p:nvSpPr>
        <p:spPr bwMode="auto">
          <a:xfrm>
            <a:off x="3016250" y="2914650"/>
            <a:ext cx="1360488" cy="831850"/>
          </a:xfrm>
          <a:prstGeom prst="rect">
            <a:avLst/>
          </a:prstGeom>
          <a:noFill/>
          <a:ln w="25400">
            <a:noFill/>
            <a:miter lim="800000"/>
            <a:headEnd/>
            <a:tailEnd/>
          </a:ln>
        </p:spPr>
        <p:txBody>
          <a:bodyPr lIns="90477" tIns="44445" rIns="90477" bIns="44445">
            <a:spAutoFit/>
          </a:bodyPr>
          <a:lstStyle/>
          <a:p>
            <a:pPr algn="ctr">
              <a:lnSpc>
                <a:spcPct val="90000"/>
              </a:lnSpc>
              <a:spcBef>
                <a:spcPct val="50000"/>
              </a:spcBef>
              <a:tabLst>
                <a:tab pos="215900" algn="l"/>
              </a:tabLst>
            </a:pPr>
            <a:r>
              <a:rPr lang="en-US" dirty="0">
                <a:solidFill>
                  <a:prstClr val="black"/>
                </a:solidFill>
              </a:rPr>
              <a:t>Lesser of  - $20 M or - 20% </a:t>
            </a:r>
          </a:p>
        </p:txBody>
      </p:sp>
      <p:sp>
        <p:nvSpPr>
          <p:cNvPr id="46" name="Text Box 9"/>
          <p:cNvSpPr txBox="1">
            <a:spLocks noChangeArrowheads="1"/>
          </p:cNvSpPr>
          <p:nvPr/>
        </p:nvSpPr>
        <p:spPr bwMode="auto">
          <a:xfrm>
            <a:off x="8774113" y="6583363"/>
            <a:ext cx="354584" cy="276999"/>
          </a:xfrm>
          <a:prstGeom prst="rect">
            <a:avLst/>
          </a:prstGeom>
          <a:noFill/>
          <a:ln w="12700">
            <a:noFill/>
            <a:miter lim="800000"/>
            <a:headEnd/>
            <a:tailEnd/>
          </a:ln>
          <a:effectLst/>
        </p:spPr>
        <p:txBody>
          <a:bodyPr wrap="none">
            <a:spAutoFit/>
          </a:bodyPr>
          <a:lstStyle/>
          <a:p>
            <a:r>
              <a:rPr lang="en-US" sz="1200" b="0" dirty="0" smtClean="0">
                <a:solidFill>
                  <a:prstClr val="black"/>
                </a:solidFill>
              </a:rPr>
              <a:t>51</a:t>
            </a:r>
            <a:endParaRPr lang="en-US" sz="1200" b="0" dirty="0">
              <a:solidFill>
                <a:prstClr val="black"/>
              </a:solidFill>
            </a:endParaRPr>
          </a:p>
        </p:txBody>
      </p:sp>
      <p:sp>
        <p:nvSpPr>
          <p:cNvPr id="2" name="Slide Number Placeholder 1"/>
          <p:cNvSpPr>
            <a:spLocks noGrp="1"/>
          </p:cNvSpPr>
          <p:nvPr>
            <p:ph type="sldNum" sz="quarter" idx="12"/>
          </p:nvPr>
        </p:nvSpPr>
        <p:spPr/>
        <p:txBody>
          <a:bodyPr/>
          <a:lstStyle/>
          <a:p>
            <a:pPr>
              <a:defRPr/>
            </a:pPr>
            <a:fld id="{E4C5790F-3997-4F6B-AC14-93887569D4C0}" type="slidenum">
              <a:rPr lang="en-US" smtClean="0">
                <a:solidFill>
                  <a:prstClr val="black">
                    <a:tint val="75000"/>
                  </a:prstClr>
                </a:solidFill>
              </a:rPr>
              <a:pPr>
                <a:defRPr/>
              </a:pPr>
              <a:t>30</a:t>
            </a:fld>
            <a:endParaRPr lang="en-US" dirty="0">
              <a:solidFill>
                <a:prstClr val="black">
                  <a:tint val="75000"/>
                </a:prstClr>
              </a:solidFill>
            </a:endParaRPr>
          </a:p>
        </p:txBody>
      </p:sp>
    </p:spTree>
    <p:extLst>
      <p:ext uri="{BB962C8B-B14F-4D97-AF65-F5344CB8AC3E}">
        <p14:creationId xmlns:p14="http://schemas.microsoft.com/office/powerpoint/2010/main" val="2449384909"/>
      </p:ext>
    </p:extLst>
  </p:cSld>
  <p:clrMapOvr>
    <a:masterClrMapping/>
  </p:clrMapOvr>
  <p:transition>
    <p:dissolv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Rectangle 2050"/>
          <p:cNvSpPr>
            <a:spLocks noChangeArrowheads="1"/>
          </p:cNvSpPr>
          <p:nvPr/>
        </p:nvSpPr>
        <p:spPr bwMode="auto">
          <a:xfrm>
            <a:off x="4332288" y="252413"/>
            <a:ext cx="481012" cy="519112"/>
          </a:xfrm>
          <a:prstGeom prst="rect">
            <a:avLst/>
          </a:prstGeom>
          <a:noFill/>
          <a:ln w="12700">
            <a:noFill/>
            <a:miter lim="800000"/>
            <a:headEnd/>
            <a:tailEnd/>
          </a:ln>
          <a:effectLst/>
        </p:spPr>
        <p:txBody>
          <a:bodyPr wrap="none" anchor="ctr"/>
          <a:lstStyle/>
          <a:p>
            <a:endParaRPr lang="en-US" b="0">
              <a:solidFill>
                <a:prstClr val="black"/>
              </a:solidFill>
            </a:endParaRPr>
          </a:p>
        </p:txBody>
      </p:sp>
      <p:sp>
        <p:nvSpPr>
          <p:cNvPr id="530435" name="Rectangle 2051"/>
          <p:cNvSpPr>
            <a:spLocks noChangeArrowheads="1"/>
          </p:cNvSpPr>
          <p:nvPr/>
        </p:nvSpPr>
        <p:spPr bwMode="auto">
          <a:xfrm>
            <a:off x="2386013" y="1514475"/>
            <a:ext cx="558800" cy="3606800"/>
          </a:xfrm>
          <a:prstGeom prst="rect">
            <a:avLst/>
          </a:prstGeom>
          <a:noFill/>
          <a:ln w="12700">
            <a:solidFill>
              <a:schemeClr val="tx1"/>
            </a:solidFill>
            <a:miter lim="800000"/>
            <a:headEnd/>
            <a:tailEnd/>
          </a:ln>
          <a:effectLst/>
        </p:spPr>
        <p:txBody>
          <a:bodyPr wrap="none" anchor="ctr"/>
          <a:lstStyle/>
          <a:p>
            <a:endParaRPr lang="en-US" b="0">
              <a:solidFill>
                <a:prstClr val="black"/>
              </a:solidFill>
            </a:endParaRPr>
          </a:p>
        </p:txBody>
      </p:sp>
      <p:sp>
        <p:nvSpPr>
          <p:cNvPr id="530436" name="Rectangle 2052"/>
          <p:cNvSpPr>
            <a:spLocks noChangeArrowheads="1"/>
          </p:cNvSpPr>
          <p:nvPr/>
        </p:nvSpPr>
        <p:spPr bwMode="auto">
          <a:xfrm>
            <a:off x="2957513" y="1514475"/>
            <a:ext cx="558800" cy="3606800"/>
          </a:xfrm>
          <a:prstGeom prst="rect">
            <a:avLst/>
          </a:prstGeom>
          <a:noFill/>
          <a:ln w="12700">
            <a:solidFill>
              <a:schemeClr val="tx1"/>
            </a:solidFill>
            <a:miter lim="800000"/>
            <a:headEnd/>
            <a:tailEnd/>
          </a:ln>
          <a:effectLst/>
        </p:spPr>
        <p:txBody>
          <a:bodyPr wrap="none" anchor="ctr"/>
          <a:lstStyle/>
          <a:p>
            <a:endParaRPr lang="en-US" b="0">
              <a:solidFill>
                <a:prstClr val="black"/>
              </a:solidFill>
            </a:endParaRPr>
          </a:p>
        </p:txBody>
      </p:sp>
      <p:sp>
        <p:nvSpPr>
          <p:cNvPr id="530437" name="Rectangle 2053"/>
          <p:cNvSpPr>
            <a:spLocks noChangeArrowheads="1"/>
          </p:cNvSpPr>
          <p:nvPr/>
        </p:nvSpPr>
        <p:spPr bwMode="auto">
          <a:xfrm>
            <a:off x="3529013" y="1514475"/>
            <a:ext cx="560387" cy="3606800"/>
          </a:xfrm>
          <a:prstGeom prst="rect">
            <a:avLst/>
          </a:prstGeom>
          <a:noFill/>
          <a:ln w="12700">
            <a:solidFill>
              <a:schemeClr val="tx1"/>
            </a:solidFill>
            <a:miter lim="800000"/>
            <a:headEnd/>
            <a:tailEnd/>
          </a:ln>
          <a:effectLst/>
        </p:spPr>
        <p:txBody>
          <a:bodyPr wrap="none" anchor="ctr"/>
          <a:lstStyle/>
          <a:p>
            <a:endParaRPr lang="en-US" b="0">
              <a:solidFill>
                <a:prstClr val="black"/>
              </a:solidFill>
            </a:endParaRPr>
          </a:p>
        </p:txBody>
      </p:sp>
      <p:sp>
        <p:nvSpPr>
          <p:cNvPr id="530438" name="Rectangle 2054"/>
          <p:cNvSpPr>
            <a:spLocks noChangeArrowheads="1"/>
          </p:cNvSpPr>
          <p:nvPr/>
        </p:nvSpPr>
        <p:spPr bwMode="auto">
          <a:xfrm>
            <a:off x="4102100" y="1514475"/>
            <a:ext cx="558800" cy="3606800"/>
          </a:xfrm>
          <a:prstGeom prst="rect">
            <a:avLst/>
          </a:prstGeom>
          <a:noFill/>
          <a:ln w="12700">
            <a:solidFill>
              <a:schemeClr val="tx1"/>
            </a:solidFill>
            <a:miter lim="800000"/>
            <a:headEnd/>
            <a:tailEnd/>
          </a:ln>
          <a:effectLst/>
        </p:spPr>
        <p:txBody>
          <a:bodyPr wrap="none" anchor="ctr"/>
          <a:lstStyle/>
          <a:p>
            <a:endParaRPr lang="en-US" b="0">
              <a:solidFill>
                <a:prstClr val="black"/>
              </a:solidFill>
            </a:endParaRPr>
          </a:p>
        </p:txBody>
      </p:sp>
      <p:sp>
        <p:nvSpPr>
          <p:cNvPr id="530439" name="Rectangle 2055"/>
          <p:cNvSpPr>
            <a:spLocks noChangeArrowheads="1"/>
          </p:cNvSpPr>
          <p:nvPr/>
        </p:nvSpPr>
        <p:spPr bwMode="auto">
          <a:xfrm>
            <a:off x="4673600" y="1514475"/>
            <a:ext cx="558800" cy="3606800"/>
          </a:xfrm>
          <a:prstGeom prst="rect">
            <a:avLst/>
          </a:prstGeom>
          <a:noFill/>
          <a:ln w="12700">
            <a:solidFill>
              <a:schemeClr val="tx1"/>
            </a:solidFill>
            <a:miter lim="800000"/>
            <a:headEnd/>
            <a:tailEnd/>
          </a:ln>
          <a:effectLst/>
        </p:spPr>
        <p:txBody>
          <a:bodyPr wrap="none" anchor="ctr"/>
          <a:lstStyle/>
          <a:p>
            <a:endParaRPr lang="en-US" b="0">
              <a:solidFill>
                <a:prstClr val="black"/>
              </a:solidFill>
            </a:endParaRPr>
          </a:p>
        </p:txBody>
      </p:sp>
      <p:sp>
        <p:nvSpPr>
          <p:cNvPr id="530440" name="Rectangle 2056"/>
          <p:cNvSpPr>
            <a:spLocks noChangeArrowheads="1"/>
          </p:cNvSpPr>
          <p:nvPr/>
        </p:nvSpPr>
        <p:spPr bwMode="auto">
          <a:xfrm>
            <a:off x="5245100" y="1514475"/>
            <a:ext cx="558800" cy="3606800"/>
          </a:xfrm>
          <a:prstGeom prst="rect">
            <a:avLst/>
          </a:prstGeom>
          <a:noFill/>
          <a:ln w="12700">
            <a:solidFill>
              <a:schemeClr val="tx1"/>
            </a:solidFill>
            <a:miter lim="800000"/>
            <a:headEnd/>
            <a:tailEnd/>
          </a:ln>
          <a:effectLst/>
        </p:spPr>
        <p:txBody>
          <a:bodyPr wrap="none" anchor="ctr"/>
          <a:lstStyle/>
          <a:p>
            <a:endParaRPr lang="en-US" b="0">
              <a:solidFill>
                <a:prstClr val="black"/>
              </a:solidFill>
            </a:endParaRPr>
          </a:p>
        </p:txBody>
      </p:sp>
      <p:sp>
        <p:nvSpPr>
          <p:cNvPr id="530441" name="Rectangle 2057"/>
          <p:cNvSpPr>
            <a:spLocks noChangeArrowheads="1"/>
          </p:cNvSpPr>
          <p:nvPr/>
        </p:nvSpPr>
        <p:spPr bwMode="auto">
          <a:xfrm>
            <a:off x="5816600" y="1514475"/>
            <a:ext cx="558800" cy="3606800"/>
          </a:xfrm>
          <a:prstGeom prst="rect">
            <a:avLst/>
          </a:prstGeom>
          <a:noFill/>
          <a:ln w="12700">
            <a:solidFill>
              <a:schemeClr val="tx1"/>
            </a:solidFill>
            <a:miter lim="800000"/>
            <a:headEnd/>
            <a:tailEnd/>
          </a:ln>
          <a:effectLst/>
        </p:spPr>
        <p:txBody>
          <a:bodyPr wrap="none" anchor="ctr"/>
          <a:lstStyle/>
          <a:p>
            <a:endParaRPr lang="en-US" b="0">
              <a:solidFill>
                <a:prstClr val="black"/>
              </a:solidFill>
            </a:endParaRPr>
          </a:p>
        </p:txBody>
      </p:sp>
      <p:sp>
        <p:nvSpPr>
          <p:cNvPr id="530442" name="Rectangle 2058"/>
          <p:cNvSpPr>
            <a:spLocks noChangeArrowheads="1"/>
          </p:cNvSpPr>
          <p:nvPr/>
        </p:nvSpPr>
        <p:spPr bwMode="auto">
          <a:xfrm>
            <a:off x="6388100" y="1514475"/>
            <a:ext cx="560388" cy="3606800"/>
          </a:xfrm>
          <a:prstGeom prst="rect">
            <a:avLst/>
          </a:prstGeom>
          <a:noFill/>
          <a:ln w="12700">
            <a:solidFill>
              <a:schemeClr val="tx1"/>
            </a:solidFill>
            <a:miter lim="800000"/>
            <a:headEnd/>
            <a:tailEnd/>
          </a:ln>
          <a:effectLst/>
        </p:spPr>
        <p:txBody>
          <a:bodyPr wrap="none" anchor="ctr"/>
          <a:lstStyle/>
          <a:p>
            <a:endParaRPr lang="en-US" b="0">
              <a:solidFill>
                <a:prstClr val="black"/>
              </a:solidFill>
            </a:endParaRPr>
          </a:p>
        </p:txBody>
      </p:sp>
      <p:sp>
        <p:nvSpPr>
          <p:cNvPr id="530443" name="Rectangle 2059"/>
          <p:cNvSpPr>
            <a:spLocks noChangeArrowheads="1"/>
          </p:cNvSpPr>
          <p:nvPr/>
        </p:nvSpPr>
        <p:spPr bwMode="auto">
          <a:xfrm>
            <a:off x="6961188" y="1514475"/>
            <a:ext cx="558800" cy="3606800"/>
          </a:xfrm>
          <a:prstGeom prst="rect">
            <a:avLst/>
          </a:prstGeom>
          <a:noFill/>
          <a:ln w="12700">
            <a:solidFill>
              <a:schemeClr val="tx1"/>
            </a:solidFill>
            <a:miter lim="800000"/>
            <a:headEnd/>
            <a:tailEnd/>
          </a:ln>
          <a:effectLst/>
        </p:spPr>
        <p:txBody>
          <a:bodyPr wrap="none" anchor="ctr"/>
          <a:lstStyle/>
          <a:p>
            <a:endParaRPr lang="en-US" b="0">
              <a:solidFill>
                <a:prstClr val="black"/>
              </a:solidFill>
            </a:endParaRPr>
          </a:p>
        </p:txBody>
      </p:sp>
      <p:sp>
        <p:nvSpPr>
          <p:cNvPr id="530444" name="Rectangle 2060"/>
          <p:cNvSpPr>
            <a:spLocks noChangeArrowheads="1"/>
          </p:cNvSpPr>
          <p:nvPr/>
        </p:nvSpPr>
        <p:spPr bwMode="auto">
          <a:xfrm>
            <a:off x="7532688" y="1514475"/>
            <a:ext cx="558800" cy="3606800"/>
          </a:xfrm>
          <a:prstGeom prst="rect">
            <a:avLst/>
          </a:prstGeom>
          <a:noFill/>
          <a:ln w="12700">
            <a:solidFill>
              <a:schemeClr val="tx1"/>
            </a:solidFill>
            <a:miter lim="800000"/>
            <a:headEnd/>
            <a:tailEnd/>
          </a:ln>
          <a:effectLst/>
        </p:spPr>
        <p:txBody>
          <a:bodyPr wrap="none" anchor="ctr"/>
          <a:lstStyle/>
          <a:p>
            <a:endParaRPr lang="en-US" b="0">
              <a:solidFill>
                <a:prstClr val="black"/>
              </a:solidFill>
            </a:endParaRPr>
          </a:p>
        </p:txBody>
      </p:sp>
      <p:sp>
        <p:nvSpPr>
          <p:cNvPr id="530445" name="Rectangle 2061"/>
          <p:cNvSpPr>
            <a:spLocks noChangeArrowheads="1"/>
          </p:cNvSpPr>
          <p:nvPr/>
        </p:nvSpPr>
        <p:spPr bwMode="auto">
          <a:xfrm>
            <a:off x="2462213" y="1454150"/>
            <a:ext cx="393700" cy="465138"/>
          </a:xfrm>
          <a:prstGeom prst="rect">
            <a:avLst/>
          </a:prstGeom>
          <a:noFill/>
          <a:ln w="12700">
            <a:noFill/>
            <a:miter lim="800000"/>
            <a:headEnd/>
            <a:tailEnd/>
          </a:ln>
          <a:effectLst/>
        </p:spPr>
        <p:txBody>
          <a:bodyPr wrap="none" lIns="115888" tIns="57150" rIns="115888" bIns="57150">
            <a:spAutoFit/>
          </a:bodyPr>
          <a:lstStyle/>
          <a:p>
            <a:pPr algn="ctr" defTabSz="1428750"/>
            <a:r>
              <a:rPr lang="en-US" sz="2300" b="0">
                <a:solidFill>
                  <a:prstClr val="black"/>
                </a:solidFill>
              </a:rPr>
              <a:t>1</a:t>
            </a:r>
          </a:p>
        </p:txBody>
      </p:sp>
      <p:sp>
        <p:nvSpPr>
          <p:cNvPr id="530446" name="Rectangle 2062"/>
          <p:cNvSpPr>
            <a:spLocks noChangeArrowheads="1"/>
          </p:cNvSpPr>
          <p:nvPr/>
        </p:nvSpPr>
        <p:spPr bwMode="auto">
          <a:xfrm>
            <a:off x="3028950" y="1454150"/>
            <a:ext cx="393700" cy="465138"/>
          </a:xfrm>
          <a:prstGeom prst="rect">
            <a:avLst/>
          </a:prstGeom>
          <a:noFill/>
          <a:ln w="12700">
            <a:noFill/>
            <a:miter lim="800000"/>
            <a:headEnd/>
            <a:tailEnd/>
          </a:ln>
          <a:effectLst/>
        </p:spPr>
        <p:txBody>
          <a:bodyPr wrap="none" lIns="115888" tIns="57150" rIns="115888" bIns="57150">
            <a:spAutoFit/>
          </a:bodyPr>
          <a:lstStyle/>
          <a:p>
            <a:pPr algn="ctr" defTabSz="1428750"/>
            <a:r>
              <a:rPr lang="en-US" sz="2300" b="0">
                <a:solidFill>
                  <a:prstClr val="black"/>
                </a:solidFill>
              </a:rPr>
              <a:t>2</a:t>
            </a:r>
          </a:p>
        </p:txBody>
      </p:sp>
      <p:sp>
        <p:nvSpPr>
          <p:cNvPr id="530447" name="Rectangle 2063"/>
          <p:cNvSpPr>
            <a:spLocks noChangeArrowheads="1"/>
          </p:cNvSpPr>
          <p:nvPr/>
        </p:nvSpPr>
        <p:spPr bwMode="auto">
          <a:xfrm>
            <a:off x="3598863" y="1454150"/>
            <a:ext cx="393700" cy="465138"/>
          </a:xfrm>
          <a:prstGeom prst="rect">
            <a:avLst/>
          </a:prstGeom>
          <a:noFill/>
          <a:ln w="12700">
            <a:noFill/>
            <a:miter lim="800000"/>
            <a:headEnd/>
            <a:tailEnd/>
          </a:ln>
          <a:effectLst/>
        </p:spPr>
        <p:txBody>
          <a:bodyPr wrap="none" lIns="115888" tIns="57150" rIns="115888" bIns="57150">
            <a:spAutoFit/>
          </a:bodyPr>
          <a:lstStyle/>
          <a:p>
            <a:pPr algn="ctr" defTabSz="1428750"/>
            <a:r>
              <a:rPr lang="en-US" sz="2300" b="0">
                <a:solidFill>
                  <a:prstClr val="black"/>
                </a:solidFill>
              </a:rPr>
              <a:t>3</a:t>
            </a:r>
          </a:p>
        </p:txBody>
      </p:sp>
      <p:sp>
        <p:nvSpPr>
          <p:cNvPr id="530448" name="Rectangle 2064"/>
          <p:cNvSpPr>
            <a:spLocks noChangeArrowheads="1"/>
          </p:cNvSpPr>
          <p:nvPr/>
        </p:nvSpPr>
        <p:spPr bwMode="auto">
          <a:xfrm>
            <a:off x="4178300" y="1454150"/>
            <a:ext cx="393700" cy="465138"/>
          </a:xfrm>
          <a:prstGeom prst="rect">
            <a:avLst/>
          </a:prstGeom>
          <a:noFill/>
          <a:ln w="12700">
            <a:noFill/>
            <a:miter lim="800000"/>
            <a:headEnd/>
            <a:tailEnd/>
          </a:ln>
          <a:effectLst/>
        </p:spPr>
        <p:txBody>
          <a:bodyPr wrap="none" lIns="115888" tIns="57150" rIns="115888" bIns="57150">
            <a:spAutoFit/>
          </a:bodyPr>
          <a:lstStyle/>
          <a:p>
            <a:pPr algn="ctr" defTabSz="1428750"/>
            <a:r>
              <a:rPr lang="en-US" sz="2300" b="0">
                <a:solidFill>
                  <a:prstClr val="black"/>
                </a:solidFill>
              </a:rPr>
              <a:t>4</a:t>
            </a:r>
          </a:p>
        </p:txBody>
      </p:sp>
      <p:sp>
        <p:nvSpPr>
          <p:cNvPr id="530449" name="Rectangle 2065"/>
          <p:cNvSpPr>
            <a:spLocks noChangeArrowheads="1"/>
          </p:cNvSpPr>
          <p:nvPr/>
        </p:nvSpPr>
        <p:spPr bwMode="auto">
          <a:xfrm>
            <a:off x="4754563" y="1454150"/>
            <a:ext cx="393700" cy="465138"/>
          </a:xfrm>
          <a:prstGeom prst="rect">
            <a:avLst/>
          </a:prstGeom>
          <a:noFill/>
          <a:ln w="12700">
            <a:noFill/>
            <a:miter lim="800000"/>
            <a:headEnd/>
            <a:tailEnd/>
          </a:ln>
          <a:effectLst/>
        </p:spPr>
        <p:txBody>
          <a:bodyPr wrap="none" lIns="115888" tIns="57150" rIns="115888" bIns="57150">
            <a:spAutoFit/>
          </a:bodyPr>
          <a:lstStyle/>
          <a:p>
            <a:pPr algn="ctr" defTabSz="1428750"/>
            <a:r>
              <a:rPr lang="en-US" sz="2300" b="0">
                <a:solidFill>
                  <a:prstClr val="black"/>
                </a:solidFill>
              </a:rPr>
              <a:t>5</a:t>
            </a:r>
          </a:p>
        </p:txBody>
      </p:sp>
      <p:sp>
        <p:nvSpPr>
          <p:cNvPr id="530450" name="Rectangle 2066"/>
          <p:cNvSpPr>
            <a:spLocks noChangeArrowheads="1"/>
          </p:cNvSpPr>
          <p:nvPr/>
        </p:nvSpPr>
        <p:spPr bwMode="auto">
          <a:xfrm>
            <a:off x="5327650" y="1454150"/>
            <a:ext cx="393700" cy="465138"/>
          </a:xfrm>
          <a:prstGeom prst="rect">
            <a:avLst/>
          </a:prstGeom>
          <a:noFill/>
          <a:ln w="12700">
            <a:noFill/>
            <a:miter lim="800000"/>
            <a:headEnd/>
            <a:tailEnd/>
          </a:ln>
          <a:effectLst/>
        </p:spPr>
        <p:txBody>
          <a:bodyPr wrap="none" lIns="115888" tIns="57150" rIns="115888" bIns="57150">
            <a:spAutoFit/>
          </a:bodyPr>
          <a:lstStyle/>
          <a:p>
            <a:pPr algn="ctr" defTabSz="1428750"/>
            <a:r>
              <a:rPr lang="en-US" sz="2300" b="0">
                <a:solidFill>
                  <a:prstClr val="black"/>
                </a:solidFill>
              </a:rPr>
              <a:t>6</a:t>
            </a:r>
          </a:p>
        </p:txBody>
      </p:sp>
      <p:sp>
        <p:nvSpPr>
          <p:cNvPr id="530451" name="Rectangle 2067"/>
          <p:cNvSpPr>
            <a:spLocks noChangeArrowheads="1"/>
          </p:cNvSpPr>
          <p:nvPr/>
        </p:nvSpPr>
        <p:spPr bwMode="auto">
          <a:xfrm>
            <a:off x="5883275" y="1454150"/>
            <a:ext cx="393700" cy="465138"/>
          </a:xfrm>
          <a:prstGeom prst="rect">
            <a:avLst/>
          </a:prstGeom>
          <a:noFill/>
          <a:ln w="12700">
            <a:noFill/>
            <a:miter lim="800000"/>
            <a:headEnd/>
            <a:tailEnd/>
          </a:ln>
          <a:effectLst/>
        </p:spPr>
        <p:txBody>
          <a:bodyPr wrap="none" lIns="115888" tIns="57150" rIns="115888" bIns="57150">
            <a:spAutoFit/>
          </a:bodyPr>
          <a:lstStyle/>
          <a:p>
            <a:pPr algn="ctr" defTabSz="1428750"/>
            <a:r>
              <a:rPr lang="en-US" sz="2300" b="0">
                <a:solidFill>
                  <a:prstClr val="black"/>
                </a:solidFill>
              </a:rPr>
              <a:t>7</a:t>
            </a:r>
          </a:p>
        </p:txBody>
      </p:sp>
      <p:sp>
        <p:nvSpPr>
          <p:cNvPr id="530452" name="Rectangle 2068"/>
          <p:cNvSpPr>
            <a:spLocks noChangeArrowheads="1"/>
          </p:cNvSpPr>
          <p:nvPr/>
        </p:nvSpPr>
        <p:spPr bwMode="auto">
          <a:xfrm>
            <a:off x="6469063" y="1454150"/>
            <a:ext cx="393700" cy="465138"/>
          </a:xfrm>
          <a:prstGeom prst="rect">
            <a:avLst/>
          </a:prstGeom>
          <a:noFill/>
          <a:ln w="12700">
            <a:noFill/>
            <a:miter lim="800000"/>
            <a:headEnd/>
            <a:tailEnd/>
          </a:ln>
          <a:effectLst/>
        </p:spPr>
        <p:txBody>
          <a:bodyPr wrap="none" lIns="115888" tIns="57150" rIns="115888" bIns="57150">
            <a:spAutoFit/>
          </a:bodyPr>
          <a:lstStyle/>
          <a:p>
            <a:pPr algn="ctr" defTabSz="1428750"/>
            <a:r>
              <a:rPr lang="en-US" sz="2300" b="0">
                <a:solidFill>
                  <a:prstClr val="black"/>
                </a:solidFill>
              </a:rPr>
              <a:t>8</a:t>
            </a:r>
          </a:p>
        </p:txBody>
      </p:sp>
      <p:sp>
        <p:nvSpPr>
          <p:cNvPr id="530453" name="Rectangle 2069"/>
          <p:cNvSpPr>
            <a:spLocks noChangeArrowheads="1"/>
          </p:cNvSpPr>
          <p:nvPr/>
        </p:nvSpPr>
        <p:spPr bwMode="auto">
          <a:xfrm>
            <a:off x="7035800" y="1454150"/>
            <a:ext cx="393700" cy="465138"/>
          </a:xfrm>
          <a:prstGeom prst="rect">
            <a:avLst/>
          </a:prstGeom>
          <a:noFill/>
          <a:ln w="12700">
            <a:noFill/>
            <a:miter lim="800000"/>
            <a:headEnd/>
            <a:tailEnd/>
          </a:ln>
          <a:effectLst/>
        </p:spPr>
        <p:txBody>
          <a:bodyPr wrap="none" lIns="115888" tIns="57150" rIns="115888" bIns="57150">
            <a:spAutoFit/>
          </a:bodyPr>
          <a:lstStyle/>
          <a:p>
            <a:pPr algn="ctr" defTabSz="1428750"/>
            <a:r>
              <a:rPr lang="en-US" sz="2300" b="0">
                <a:solidFill>
                  <a:prstClr val="black"/>
                </a:solidFill>
              </a:rPr>
              <a:t>9</a:t>
            </a:r>
          </a:p>
        </p:txBody>
      </p:sp>
      <p:sp>
        <p:nvSpPr>
          <p:cNvPr id="530454" name="Rectangle 2070"/>
          <p:cNvSpPr>
            <a:spLocks noChangeArrowheads="1"/>
          </p:cNvSpPr>
          <p:nvPr/>
        </p:nvSpPr>
        <p:spPr bwMode="auto">
          <a:xfrm>
            <a:off x="7516813" y="1454150"/>
            <a:ext cx="555625" cy="465138"/>
          </a:xfrm>
          <a:prstGeom prst="rect">
            <a:avLst/>
          </a:prstGeom>
          <a:noFill/>
          <a:ln w="12700">
            <a:noFill/>
            <a:miter lim="800000"/>
            <a:headEnd/>
            <a:tailEnd/>
          </a:ln>
          <a:effectLst/>
        </p:spPr>
        <p:txBody>
          <a:bodyPr wrap="none" lIns="115888" tIns="57150" rIns="115888" bIns="57150">
            <a:spAutoFit/>
          </a:bodyPr>
          <a:lstStyle/>
          <a:p>
            <a:pPr algn="ctr" defTabSz="1428750"/>
            <a:r>
              <a:rPr lang="en-US" sz="2300" b="0">
                <a:solidFill>
                  <a:prstClr val="black"/>
                </a:solidFill>
              </a:rPr>
              <a:t>10</a:t>
            </a:r>
          </a:p>
        </p:txBody>
      </p:sp>
      <p:sp>
        <p:nvSpPr>
          <p:cNvPr id="530455" name="Rectangle 2071"/>
          <p:cNvSpPr>
            <a:spLocks noChangeArrowheads="1"/>
          </p:cNvSpPr>
          <p:nvPr/>
        </p:nvSpPr>
        <p:spPr bwMode="auto">
          <a:xfrm>
            <a:off x="4870450" y="1135063"/>
            <a:ext cx="1257300" cy="465137"/>
          </a:xfrm>
          <a:prstGeom prst="rect">
            <a:avLst/>
          </a:prstGeom>
          <a:noFill/>
          <a:ln w="12700">
            <a:noFill/>
            <a:miter lim="800000"/>
            <a:headEnd/>
            <a:tailEnd/>
          </a:ln>
          <a:effectLst/>
        </p:spPr>
        <p:txBody>
          <a:bodyPr lIns="115888" tIns="57150" rIns="115888" bIns="57150">
            <a:spAutoFit/>
          </a:bodyPr>
          <a:lstStyle/>
          <a:p>
            <a:pPr algn="ctr" defTabSz="1428750"/>
            <a:r>
              <a:rPr lang="en-US" sz="2300" dirty="0">
                <a:solidFill>
                  <a:prstClr val="black"/>
                </a:solidFill>
              </a:rPr>
              <a:t>Years</a:t>
            </a:r>
          </a:p>
        </p:txBody>
      </p:sp>
      <p:sp>
        <p:nvSpPr>
          <p:cNvPr id="530456" name="Rectangle 2072"/>
          <p:cNvSpPr>
            <a:spLocks noChangeArrowheads="1"/>
          </p:cNvSpPr>
          <p:nvPr/>
        </p:nvSpPr>
        <p:spPr bwMode="auto">
          <a:xfrm>
            <a:off x="2362200" y="1143000"/>
            <a:ext cx="6313488" cy="369888"/>
          </a:xfrm>
          <a:prstGeom prst="rect">
            <a:avLst/>
          </a:prstGeom>
          <a:noFill/>
          <a:ln w="12700">
            <a:solidFill>
              <a:schemeClr val="tx1"/>
            </a:solidFill>
            <a:miter lim="800000"/>
            <a:headEnd/>
            <a:tailEnd/>
          </a:ln>
          <a:effectLst/>
        </p:spPr>
        <p:txBody>
          <a:bodyPr wrap="none" anchor="ctr"/>
          <a:lstStyle/>
          <a:p>
            <a:endParaRPr lang="en-US" b="0">
              <a:solidFill>
                <a:prstClr val="black"/>
              </a:solidFill>
            </a:endParaRPr>
          </a:p>
        </p:txBody>
      </p:sp>
      <p:sp>
        <p:nvSpPr>
          <p:cNvPr id="530457" name="Rectangle 2073"/>
          <p:cNvSpPr>
            <a:spLocks noChangeArrowheads="1"/>
          </p:cNvSpPr>
          <p:nvPr/>
        </p:nvSpPr>
        <p:spPr bwMode="auto">
          <a:xfrm>
            <a:off x="546100" y="2073275"/>
            <a:ext cx="1830388" cy="477838"/>
          </a:xfrm>
          <a:prstGeom prst="rect">
            <a:avLst/>
          </a:prstGeom>
          <a:noFill/>
          <a:ln w="12700">
            <a:solidFill>
              <a:schemeClr val="tx1"/>
            </a:solidFill>
            <a:miter lim="800000"/>
            <a:headEnd/>
            <a:tailEnd/>
          </a:ln>
          <a:effectLst/>
        </p:spPr>
        <p:txBody>
          <a:bodyPr lIns="115888" tIns="57150" rIns="115888" bIns="57150">
            <a:spAutoFit/>
          </a:bodyPr>
          <a:lstStyle/>
          <a:p>
            <a:pPr defTabSz="1428750"/>
            <a:r>
              <a:rPr lang="en-US" sz="2300">
                <a:solidFill>
                  <a:prstClr val="black"/>
                </a:solidFill>
              </a:rPr>
              <a:t>O&amp;M</a:t>
            </a:r>
          </a:p>
        </p:txBody>
      </p:sp>
      <p:sp>
        <p:nvSpPr>
          <p:cNvPr id="530458" name="Rectangle 2074"/>
          <p:cNvSpPr>
            <a:spLocks noChangeArrowheads="1"/>
          </p:cNvSpPr>
          <p:nvPr/>
        </p:nvSpPr>
        <p:spPr bwMode="auto">
          <a:xfrm>
            <a:off x="546100" y="2562225"/>
            <a:ext cx="1838325" cy="477838"/>
          </a:xfrm>
          <a:prstGeom prst="rect">
            <a:avLst/>
          </a:prstGeom>
          <a:noFill/>
          <a:ln w="12700">
            <a:solidFill>
              <a:schemeClr val="tx1"/>
            </a:solidFill>
            <a:miter lim="800000"/>
            <a:headEnd/>
            <a:tailEnd/>
          </a:ln>
          <a:effectLst/>
        </p:spPr>
        <p:txBody>
          <a:bodyPr lIns="115888" tIns="57150" rIns="115888" bIns="57150">
            <a:spAutoFit/>
          </a:bodyPr>
          <a:lstStyle/>
          <a:p>
            <a:pPr defTabSz="1428750"/>
            <a:r>
              <a:rPr lang="en-US" sz="2300">
                <a:solidFill>
                  <a:prstClr val="black"/>
                </a:solidFill>
              </a:rPr>
              <a:t>RDT&amp;E</a:t>
            </a:r>
          </a:p>
        </p:txBody>
      </p:sp>
      <p:sp>
        <p:nvSpPr>
          <p:cNvPr id="530459" name="Rectangle 2075"/>
          <p:cNvSpPr>
            <a:spLocks noChangeArrowheads="1"/>
          </p:cNvSpPr>
          <p:nvPr/>
        </p:nvSpPr>
        <p:spPr bwMode="auto">
          <a:xfrm>
            <a:off x="546100" y="3038475"/>
            <a:ext cx="1835150" cy="1133475"/>
          </a:xfrm>
          <a:prstGeom prst="rect">
            <a:avLst/>
          </a:prstGeom>
          <a:noFill/>
          <a:ln w="12700">
            <a:solidFill>
              <a:schemeClr val="tx1"/>
            </a:solidFill>
            <a:miter lim="800000"/>
            <a:headEnd/>
            <a:tailEnd/>
          </a:ln>
          <a:effectLst/>
        </p:spPr>
        <p:txBody>
          <a:bodyPr lIns="115888" tIns="57150" rIns="115888" bIns="57150">
            <a:spAutoFit/>
          </a:bodyPr>
          <a:lstStyle/>
          <a:p>
            <a:pPr defTabSz="1428750"/>
            <a:r>
              <a:rPr lang="en-US">
                <a:solidFill>
                  <a:prstClr val="black"/>
                </a:solidFill>
              </a:rPr>
              <a:t>Procurement</a:t>
            </a:r>
          </a:p>
          <a:p>
            <a:pPr defTabSz="1428750"/>
            <a:r>
              <a:rPr lang="en-US" sz="2300">
                <a:solidFill>
                  <a:prstClr val="black"/>
                </a:solidFill>
              </a:rPr>
              <a:t>   </a:t>
            </a:r>
          </a:p>
          <a:p>
            <a:pPr defTabSz="1428750"/>
            <a:r>
              <a:rPr lang="en-US" sz="2300">
                <a:solidFill>
                  <a:prstClr val="black"/>
                </a:solidFill>
              </a:rPr>
              <a:t>     Ships</a:t>
            </a:r>
          </a:p>
        </p:txBody>
      </p:sp>
      <p:sp>
        <p:nvSpPr>
          <p:cNvPr id="530460" name="Rectangle 2076"/>
          <p:cNvSpPr>
            <a:spLocks noChangeArrowheads="1"/>
          </p:cNvSpPr>
          <p:nvPr/>
        </p:nvSpPr>
        <p:spPr bwMode="auto">
          <a:xfrm>
            <a:off x="546100" y="4181475"/>
            <a:ext cx="1847850" cy="477838"/>
          </a:xfrm>
          <a:prstGeom prst="rect">
            <a:avLst/>
          </a:prstGeom>
          <a:noFill/>
          <a:ln w="12700">
            <a:solidFill>
              <a:schemeClr val="tx1"/>
            </a:solidFill>
            <a:miter lim="800000"/>
            <a:headEnd/>
            <a:tailEnd/>
          </a:ln>
          <a:effectLst/>
        </p:spPr>
        <p:txBody>
          <a:bodyPr lIns="115888" tIns="57150" rIns="115888" bIns="57150">
            <a:spAutoFit/>
          </a:bodyPr>
          <a:lstStyle/>
          <a:p>
            <a:pPr defTabSz="1428750"/>
            <a:r>
              <a:rPr lang="en-US" sz="2300">
                <a:solidFill>
                  <a:prstClr val="black"/>
                </a:solidFill>
              </a:rPr>
              <a:t>MILCON</a:t>
            </a:r>
          </a:p>
        </p:txBody>
      </p:sp>
      <p:sp>
        <p:nvSpPr>
          <p:cNvPr id="530461" name="Rectangle 2077"/>
          <p:cNvSpPr>
            <a:spLocks noChangeArrowheads="1"/>
          </p:cNvSpPr>
          <p:nvPr/>
        </p:nvSpPr>
        <p:spPr bwMode="auto">
          <a:xfrm>
            <a:off x="546100" y="4651375"/>
            <a:ext cx="1847850" cy="477838"/>
          </a:xfrm>
          <a:prstGeom prst="rect">
            <a:avLst/>
          </a:prstGeom>
          <a:noFill/>
          <a:ln w="12700">
            <a:solidFill>
              <a:schemeClr val="tx1"/>
            </a:solidFill>
            <a:miter lim="800000"/>
            <a:headEnd/>
            <a:tailEnd/>
          </a:ln>
          <a:effectLst/>
        </p:spPr>
        <p:txBody>
          <a:bodyPr lIns="115888" tIns="57150" rIns="115888" bIns="57150">
            <a:spAutoFit/>
          </a:bodyPr>
          <a:lstStyle/>
          <a:p>
            <a:pPr defTabSz="1428750"/>
            <a:r>
              <a:rPr lang="en-US" sz="2300">
                <a:solidFill>
                  <a:prstClr val="black"/>
                </a:solidFill>
              </a:rPr>
              <a:t>MILPERS</a:t>
            </a:r>
          </a:p>
        </p:txBody>
      </p:sp>
      <p:sp>
        <p:nvSpPr>
          <p:cNvPr id="530462" name="Line 2078"/>
          <p:cNvSpPr>
            <a:spLocks noChangeShapeType="1"/>
          </p:cNvSpPr>
          <p:nvPr/>
        </p:nvSpPr>
        <p:spPr bwMode="auto">
          <a:xfrm flipH="1">
            <a:off x="2387600" y="1857375"/>
            <a:ext cx="5729288" cy="0"/>
          </a:xfrm>
          <a:prstGeom prst="line">
            <a:avLst/>
          </a:prstGeom>
          <a:noFill/>
          <a:ln w="12700">
            <a:solidFill>
              <a:schemeClr val="tx1"/>
            </a:solidFill>
            <a:round/>
            <a:headEnd/>
            <a:tailEnd/>
          </a:ln>
          <a:effectLst/>
        </p:spPr>
        <p:txBody>
          <a:bodyPr wrap="none" anchor="ctr"/>
          <a:lstStyle/>
          <a:p>
            <a:endParaRPr lang="en-US" b="0">
              <a:solidFill>
                <a:prstClr val="black"/>
              </a:solidFill>
            </a:endParaRPr>
          </a:p>
        </p:txBody>
      </p:sp>
      <p:grpSp>
        <p:nvGrpSpPr>
          <p:cNvPr id="2" name="Group 2079"/>
          <p:cNvGrpSpPr>
            <a:grpSpLocks/>
          </p:cNvGrpSpPr>
          <p:nvPr/>
        </p:nvGrpSpPr>
        <p:grpSpPr bwMode="auto">
          <a:xfrm>
            <a:off x="2381250" y="2225675"/>
            <a:ext cx="3422650" cy="219075"/>
            <a:chOff x="1632" y="1414"/>
            <a:chExt cx="2156" cy="138"/>
          </a:xfrm>
        </p:grpSpPr>
        <p:sp>
          <p:nvSpPr>
            <p:cNvPr id="530464" name="Rectangle 2080"/>
            <p:cNvSpPr>
              <a:spLocks noChangeArrowheads="1"/>
            </p:cNvSpPr>
            <p:nvPr/>
          </p:nvSpPr>
          <p:spPr bwMode="auto">
            <a:xfrm>
              <a:off x="1632" y="1414"/>
              <a:ext cx="2156" cy="138"/>
            </a:xfrm>
            <a:prstGeom prst="rect">
              <a:avLst/>
            </a:prstGeom>
            <a:solidFill>
              <a:srgbClr val="00FFFF"/>
            </a:solidFill>
            <a:ln w="12700">
              <a:solidFill>
                <a:schemeClr val="tx1"/>
              </a:solidFill>
              <a:miter lim="800000"/>
              <a:headEnd/>
              <a:tailEnd/>
            </a:ln>
            <a:effectLst/>
          </p:spPr>
          <p:txBody>
            <a:bodyPr wrap="none" anchor="ctr"/>
            <a:lstStyle/>
            <a:p>
              <a:endParaRPr lang="en-US" b="0">
                <a:solidFill>
                  <a:prstClr val="black"/>
                </a:solidFill>
              </a:endParaRPr>
            </a:p>
          </p:txBody>
        </p:sp>
        <p:sp>
          <p:nvSpPr>
            <p:cNvPr id="530465" name="Line 2081"/>
            <p:cNvSpPr>
              <a:spLocks noChangeShapeType="1"/>
            </p:cNvSpPr>
            <p:nvPr/>
          </p:nvSpPr>
          <p:spPr bwMode="auto">
            <a:xfrm>
              <a:off x="1672" y="1483"/>
              <a:ext cx="271" cy="0"/>
            </a:xfrm>
            <a:prstGeom prst="line">
              <a:avLst/>
            </a:prstGeom>
            <a:noFill/>
            <a:ln w="127000">
              <a:solidFill>
                <a:schemeClr val="tx1"/>
              </a:solidFill>
              <a:round/>
              <a:headEnd/>
              <a:tailEnd/>
            </a:ln>
            <a:effectLst/>
          </p:spPr>
          <p:txBody>
            <a:bodyPr wrap="none" anchor="ctr"/>
            <a:lstStyle/>
            <a:p>
              <a:endParaRPr lang="en-US" b="0">
                <a:solidFill>
                  <a:prstClr val="black"/>
                </a:solidFill>
              </a:endParaRPr>
            </a:p>
          </p:txBody>
        </p:sp>
      </p:grpSp>
      <p:grpSp>
        <p:nvGrpSpPr>
          <p:cNvPr id="3" name="Group 2082"/>
          <p:cNvGrpSpPr>
            <a:grpSpLocks/>
          </p:cNvGrpSpPr>
          <p:nvPr/>
        </p:nvGrpSpPr>
        <p:grpSpPr bwMode="auto">
          <a:xfrm>
            <a:off x="2384425" y="2676525"/>
            <a:ext cx="3990975" cy="219075"/>
            <a:chOff x="1634" y="1698"/>
            <a:chExt cx="2514" cy="138"/>
          </a:xfrm>
        </p:grpSpPr>
        <p:sp>
          <p:nvSpPr>
            <p:cNvPr id="530467" name="Rectangle 2083"/>
            <p:cNvSpPr>
              <a:spLocks noChangeArrowheads="1"/>
            </p:cNvSpPr>
            <p:nvPr/>
          </p:nvSpPr>
          <p:spPr bwMode="auto">
            <a:xfrm>
              <a:off x="1634" y="1698"/>
              <a:ext cx="2514" cy="138"/>
            </a:xfrm>
            <a:prstGeom prst="rect">
              <a:avLst/>
            </a:prstGeom>
            <a:solidFill>
              <a:srgbClr val="00FFFF"/>
            </a:solidFill>
            <a:ln w="12700">
              <a:solidFill>
                <a:schemeClr val="tx1"/>
              </a:solidFill>
              <a:miter lim="800000"/>
              <a:headEnd/>
              <a:tailEnd/>
            </a:ln>
            <a:effectLst/>
          </p:spPr>
          <p:txBody>
            <a:bodyPr wrap="none" anchor="ctr"/>
            <a:lstStyle/>
            <a:p>
              <a:endParaRPr lang="en-US" b="0">
                <a:solidFill>
                  <a:prstClr val="black"/>
                </a:solidFill>
              </a:endParaRPr>
            </a:p>
          </p:txBody>
        </p:sp>
        <p:sp>
          <p:nvSpPr>
            <p:cNvPr id="530468" name="Line 2084"/>
            <p:cNvSpPr>
              <a:spLocks noChangeShapeType="1"/>
            </p:cNvSpPr>
            <p:nvPr/>
          </p:nvSpPr>
          <p:spPr bwMode="auto">
            <a:xfrm>
              <a:off x="1668" y="1767"/>
              <a:ext cx="646" cy="0"/>
            </a:xfrm>
            <a:prstGeom prst="line">
              <a:avLst/>
            </a:prstGeom>
            <a:noFill/>
            <a:ln w="127000">
              <a:solidFill>
                <a:schemeClr val="tx1"/>
              </a:solidFill>
              <a:round/>
              <a:headEnd/>
              <a:tailEnd/>
            </a:ln>
            <a:effectLst/>
          </p:spPr>
          <p:txBody>
            <a:bodyPr wrap="none" anchor="ctr"/>
            <a:lstStyle/>
            <a:p>
              <a:endParaRPr lang="en-US" b="0">
                <a:solidFill>
                  <a:prstClr val="black"/>
                </a:solidFill>
              </a:endParaRPr>
            </a:p>
          </p:txBody>
        </p:sp>
      </p:grpSp>
      <p:grpSp>
        <p:nvGrpSpPr>
          <p:cNvPr id="4" name="Group 2085"/>
          <p:cNvGrpSpPr>
            <a:grpSpLocks/>
          </p:cNvGrpSpPr>
          <p:nvPr/>
        </p:nvGrpSpPr>
        <p:grpSpPr bwMode="auto">
          <a:xfrm>
            <a:off x="2384425" y="3146425"/>
            <a:ext cx="4556125" cy="219075"/>
            <a:chOff x="1634" y="1994"/>
            <a:chExt cx="2870" cy="138"/>
          </a:xfrm>
        </p:grpSpPr>
        <p:sp>
          <p:nvSpPr>
            <p:cNvPr id="530470" name="Rectangle 2086"/>
            <p:cNvSpPr>
              <a:spLocks noChangeArrowheads="1"/>
            </p:cNvSpPr>
            <p:nvPr/>
          </p:nvSpPr>
          <p:spPr bwMode="auto">
            <a:xfrm>
              <a:off x="1634" y="1994"/>
              <a:ext cx="2870" cy="138"/>
            </a:xfrm>
            <a:prstGeom prst="rect">
              <a:avLst/>
            </a:prstGeom>
            <a:solidFill>
              <a:srgbClr val="00FFFF"/>
            </a:solidFill>
            <a:ln w="12700">
              <a:solidFill>
                <a:schemeClr val="tx1"/>
              </a:solidFill>
              <a:miter lim="800000"/>
              <a:headEnd/>
              <a:tailEnd/>
            </a:ln>
            <a:effectLst/>
          </p:spPr>
          <p:txBody>
            <a:bodyPr wrap="none" anchor="ctr"/>
            <a:lstStyle/>
            <a:p>
              <a:endParaRPr lang="en-US" b="0">
                <a:solidFill>
                  <a:prstClr val="black"/>
                </a:solidFill>
              </a:endParaRPr>
            </a:p>
          </p:txBody>
        </p:sp>
        <p:sp>
          <p:nvSpPr>
            <p:cNvPr id="530471" name="Line 2087"/>
            <p:cNvSpPr>
              <a:spLocks noChangeShapeType="1"/>
            </p:cNvSpPr>
            <p:nvPr/>
          </p:nvSpPr>
          <p:spPr bwMode="auto">
            <a:xfrm>
              <a:off x="1668" y="2063"/>
              <a:ext cx="1002" cy="0"/>
            </a:xfrm>
            <a:prstGeom prst="line">
              <a:avLst/>
            </a:prstGeom>
            <a:noFill/>
            <a:ln w="127000">
              <a:solidFill>
                <a:schemeClr val="tx1"/>
              </a:solidFill>
              <a:round/>
              <a:headEnd/>
              <a:tailEnd/>
            </a:ln>
            <a:effectLst/>
          </p:spPr>
          <p:txBody>
            <a:bodyPr wrap="none" anchor="ctr"/>
            <a:lstStyle/>
            <a:p>
              <a:endParaRPr lang="en-US" b="0">
                <a:solidFill>
                  <a:prstClr val="black"/>
                </a:solidFill>
              </a:endParaRPr>
            </a:p>
          </p:txBody>
        </p:sp>
      </p:grpSp>
      <p:grpSp>
        <p:nvGrpSpPr>
          <p:cNvPr id="5" name="Group 2088"/>
          <p:cNvGrpSpPr>
            <a:grpSpLocks/>
          </p:cNvGrpSpPr>
          <p:nvPr/>
        </p:nvGrpSpPr>
        <p:grpSpPr bwMode="auto">
          <a:xfrm>
            <a:off x="2384425" y="3832225"/>
            <a:ext cx="5692775" cy="219075"/>
            <a:chOff x="1634" y="2426"/>
            <a:chExt cx="3586" cy="138"/>
          </a:xfrm>
        </p:grpSpPr>
        <p:sp>
          <p:nvSpPr>
            <p:cNvPr id="530473" name="Rectangle 2089"/>
            <p:cNvSpPr>
              <a:spLocks noChangeArrowheads="1"/>
            </p:cNvSpPr>
            <p:nvPr/>
          </p:nvSpPr>
          <p:spPr bwMode="auto">
            <a:xfrm>
              <a:off x="1634" y="2426"/>
              <a:ext cx="3586" cy="138"/>
            </a:xfrm>
            <a:prstGeom prst="rect">
              <a:avLst/>
            </a:prstGeom>
            <a:solidFill>
              <a:srgbClr val="00FFFF"/>
            </a:solidFill>
            <a:ln w="12700">
              <a:solidFill>
                <a:schemeClr val="tx1"/>
              </a:solidFill>
              <a:miter lim="800000"/>
              <a:headEnd/>
              <a:tailEnd/>
            </a:ln>
            <a:effectLst/>
          </p:spPr>
          <p:txBody>
            <a:bodyPr wrap="none" anchor="ctr"/>
            <a:lstStyle/>
            <a:p>
              <a:endParaRPr lang="en-US" b="0">
                <a:solidFill>
                  <a:prstClr val="black"/>
                </a:solidFill>
              </a:endParaRPr>
            </a:p>
          </p:txBody>
        </p:sp>
        <p:sp>
          <p:nvSpPr>
            <p:cNvPr id="530474" name="Line 2090"/>
            <p:cNvSpPr>
              <a:spLocks noChangeShapeType="1"/>
            </p:cNvSpPr>
            <p:nvPr/>
          </p:nvSpPr>
          <p:spPr bwMode="auto">
            <a:xfrm>
              <a:off x="1668" y="2495"/>
              <a:ext cx="1724" cy="0"/>
            </a:xfrm>
            <a:prstGeom prst="line">
              <a:avLst/>
            </a:prstGeom>
            <a:noFill/>
            <a:ln w="127000">
              <a:solidFill>
                <a:schemeClr val="tx1"/>
              </a:solidFill>
              <a:round/>
              <a:headEnd/>
              <a:tailEnd/>
            </a:ln>
            <a:effectLst/>
          </p:spPr>
          <p:txBody>
            <a:bodyPr wrap="none" anchor="ctr"/>
            <a:lstStyle/>
            <a:p>
              <a:endParaRPr lang="en-US" b="0">
                <a:solidFill>
                  <a:prstClr val="black"/>
                </a:solidFill>
              </a:endParaRPr>
            </a:p>
          </p:txBody>
        </p:sp>
      </p:grpSp>
      <p:grpSp>
        <p:nvGrpSpPr>
          <p:cNvPr id="6" name="Group 2091"/>
          <p:cNvGrpSpPr>
            <a:grpSpLocks/>
          </p:cNvGrpSpPr>
          <p:nvPr/>
        </p:nvGrpSpPr>
        <p:grpSpPr bwMode="auto">
          <a:xfrm>
            <a:off x="2384425" y="4752975"/>
            <a:ext cx="3406775" cy="219075"/>
            <a:chOff x="1634" y="3006"/>
            <a:chExt cx="2146" cy="138"/>
          </a:xfrm>
        </p:grpSpPr>
        <p:sp>
          <p:nvSpPr>
            <p:cNvPr id="530476" name="Rectangle 2092"/>
            <p:cNvSpPr>
              <a:spLocks noChangeArrowheads="1"/>
            </p:cNvSpPr>
            <p:nvPr/>
          </p:nvSpPr>
          <p:spPr bwMode="auto">
            <a:xfrm>
              <a:off x="1634" y="3006"/>
              <a:ext cx="2146" cy="138"/>
            </a:xfrm>
            <a:prstGeom prst="rect">
              <a:avLst/>
            </a:prstGeom>
            <a:solidFill>
              <a:srgbClr val="00FFFF"/>
            </a:solidFill>
            <a:ln w="12700">
              <a:solidFill>
                <a:schemeClr val="tx1"/>
              </a:solidFill>
              <a:miter lim="800000"/>
              <a:headEnd/>
              <a:tailEnd/>
            </a:ln>
            <a:effectLst/>
          </p:spPr>
          <p:txBody>
            <a:bodyPr wrap="none" anchor="ctr"/>
            <a:lstStyle/>
            <a:p>
              <a:endParaRPr lang="en-US" b="0">
                <a:solidFill>
                  <a:prstClr val="black"/>
                </a:solidFill>
              </a:endParaRPr>
            </a:p>
          </p:txBody>
        </p:sp>
        <p:sp>
          <p:nvSpPr>
            <p:cNvPr id="530477" name="Line 2093"/>
            <p:cNvSpPr>
              <a:spLocks noChangeShapeType="1"/>
            </p:cNvSpPr>
            <p:nvPr/>
          </p:nvSpPr>
          <p:spPr bwMode="auto">
            <a:xfrm>
              <a:off x="1668" y="3075"/>
              <a:ext cx="271" cy="0"/>
            </a:xfrm>
            <a:prstGeom prst="line">
              <a:avLst/>
            </a:prstGeom>
            <a:noFill/>
            <a:ln w="127000">
              <a:solidFill>
                <a:schemeClr val="tx1"/>
              </a:solidFill>
              <a:round/>
              <a:headEnd/>
              <a:tailEnd/>
            </a:ln>
            <a:effectLst/>
          </p:spPr>
          <p:txBody>
            <a:bodyPr wrap="none" anchor="ctr"/>
            <a:lstStyle/>
            <a:p>
              <a:endParaRPr lang="en-US" b="0">
                <a:solidFill>
                  <a:prstClr val="black"/>
                </a:solidFill>
              </a:endParaRPr>
            </a:p>
          </p:txBody>
        </p:sp>
      </p:grpSp>
      <p:grpSp>
        <p:nvGrpSpPr>
          <p:cNvPr id="7" name="Group 2094"/>
          <p:cNvGrpSpPr>
            <a:grpSpLocks/>
          </p:cNvGrpSpPr>
          <p:nvPr/>
        </p:nvGrpSpPr>
        <p:grpSpPr bwMode="auto">
          <a:xfrm>
            <a:off x="2384425" y="4283075"/>
            <a:ext cx="5692775" cy="238125"/>
            <a:chOff x="1634" y="2710"/>
            <a:chExt cx="3586" cy="138"/>
          </a:xfrm>
        </p:grpSpPr>
        <p:sp>
          <p:nvSpPr>
            <p:cNvPr id="530479" name="Rectangle 2095"/>
            <p:cNvSpPr>
              <a:spLocks noChangeArrowheads="1"/>
            </p:cNvSpPr>
            <p:nvPr/>
          </p:nvSpPr>
          <p:spPr bwMode="auto">
            <a:xfrm>
              <a:off x="1634" y="2710"/>
              <a:ext cx="3586" cy="138"/>
            </a:xfrm>
            <a:prstGeom prst="rect">
              <a:avLst/>
            </a:prstGeom>
            <a:solidFill>
              <a:srgbClr val="00FFFF"/>
            </a:solidFill>
            <a:ln w="12700">
              <a:solidFill>
                <a:schemeClr val="tx1"/>
              </a:solidFill>
              <a:miter lim="800000"/>
              <a:headEnd/>
              <a:tailEnd/>
            </a:ln>
            <a:effectLst/>
          </p:spPr>
          <p:txBody>
            <a:bodyPr wrap="none" anchor="ctr"/>
            <a:lstStyle/>
            <a:p>
              <a:endParaRPr lang="en-US" b="0">
                <a:solidFill>
                  <a:prstClr val="black"/>
                </a:solidFill>
              </a:endParaRPr>
            </a:p>
          </p:txBody>
        </p:sp>
        <p:sp>
          <p:nvSpPr>
            <p:cNvPr id="530480" name="Line 2096"/>
            <p:cNvSpPr>
              <a:spLocks noChangeShapeType="1"/>
            </p:cNvSpPr>
            <p:nvPr/>
          </p:nvSpPr>
          <p:spPr bwMode="auto">
            <a:xfrm>
              <a:off x="1668" y="2779"/>
              <a:ext cx="1715" cy="0"/>
            </a:xfrm>
            <a:prstGeom prst="line">
              <a:avLst/>
            </a:prstGeom>
            <a:noFill/>
            <a:ln w="127000">
              <a:solidFill>
                <a:schemeClr val="tx1"/>
              </a:solidFill>
              <a:round/>
              <a:headEnd/>
              <a:tailEnd/>
            </a:ln>
            <a:effectLst/>
          </p:spPr>
          <p:txBody>
            <a:bodyPr wrap="none" anchor="ctr"/>
            <a:lstStyle/>
            <a:p>
              <a:endParaRPr lang="en-US" b="0">
                <a:solidFill>
                  <a:prstClr val="black"/>
                </a:solidFill>
              </a:endParaRPr>
            </a:p>
          </p:txBody>
        </p:sp>
      </p:grpSp>
      <p:sp>
        <p:nvSpPr>
          <p:cNvPr id="530481" name="Rectangle 2097"/>
          <p:cNvSpPr>
            <a:spLocks noChangeArrowheads="1"/>
          </p:cNvSpPr>
          <p:nvPr/>
        </p:nvSpPr>
        <p:spPr bwMode="auto">
          <a:xfrm>
            <a:off x="1174750" y="5830888"/>
            <a:ext cx="736600" cy="142875"/>
          </a:xfrm>
          <a:prstGeom prst="rect">
            <a:avLst/>
          </a:prstGeom>
          <a:solidFill>
            <a:srgbClr val="00FFFF"/>
          </a:solidFill>
          <a:ln w="12700">
            <a:solidFill>
              <a:schemeClr val="tx1"/>
            </a:solidFill>
            <a:miter lim="800000"/>
            <a:headEnd/>
            <a:tailEnd/>
          </a:ln>
          <a:effectLst/>
        </p:spPr>
        <p:txBody>
          <a:bodyPr wrap="none" anchor="ctr"/>
          <a:lstStyle/>
          <a:p>
            <a:endParaRPr lang="en-US" b="0">
              <a:solidFill>
                <a:prstClr val="black"/>
              </a:solidFill>
            </a:endParaRPr>
          </a:p>
        </p:txBody>
      </p:sp>
      <p:sp>
        <p:nvSpPr>
          <p:cNvPr id="530482" name="Line 2098"/>
          <p:cNvSpPr>
            <a:spLocks noChangeShapeType="1"/>
          </p:cNvSpPr>
          <p:nvPr/>
        </p:nvSpPr>
        <p:spPr bwMode="auto">
          <a:xfrm>
            <a:off x="1198563" y="5359400"/>
            <a:ext cx="725487" cy="0"/>
          </a:xfrm>
          <a:prstGeom prst="line">
            <a:avLst/>
          </a:prstGeom>
          <a:noFill/>
          <a:ln w="127000">
            <a:solidFill>
              <a:schemeClr val="tx1"/>
            </a:solidFill>
            <a:round/>
            <a:headEnd/>
            <a:tailEnd/>
          </a:ln>
          <a:effectLst/>
        </p:spPr>
        <p:txBody>
          <a:bodyPr wrap="none" anchor="ctr"/>
          <a:lstStyle/>
          <a:p>
            <a:endParaRPr lang="en-US" b="0">
              <a:solidFill>
                <a:prstClr val="black"/>
              </a:solidFill>
            </a:endParaRPr>
          </a:p>
        </p:txBody>
      </p:sp>
      <p:sp>
        <p:nvSpPr>
          <p:cNvPr id="530483" name="Rectangle 2099"/>
          <p:cNvSpPr>
            <a:spLocks noChangeArrowheads="1"/>
          </p:cNvSpPr>
          <p:nvPr/>
        </p:nvSpPr>
        <p:spPr bwMode="auto">
          <a:xfrm>
            <a:off x="1978025" y="5159375"/>
            <a:ext cx="5629275" cy="577850"/>
          </a:xfrm>
          <a:prstGeom prst="rect">
            <a:avLst/>
          </a:prstGeom>
          <a:noFill/>
          <a:ln w="12700">
            <a:noFill/>
            <a:miter lim="800000"/>
            <a:headEnd/>
            <a:tailEnd/>
          </a:ln>
          <a:effectLst/>
        </p:spPr>
        <p:txBody>
          <a:bodyPr wrap="none" lIns="90488" tIns="44450" rIns="90488" bIns="44450">
            <a:spAutoFit/>
          </a:bodyPr>
          <a:lstStyle/>
          <a:p>
            <a:r>
              <a:rPr lang="en-US" sz="1600" i="1" u="sng">
                <a:solidFill>
                  <a:prstClr val="black"/>
                </a:solidFill>
              </a:rPr>
              <a:t>Current Period</a:t>
            </a:r>
            <a:r>
              <a:rPr lang="en-US" sz="1600">
                <a:solidFill>
                  <a:prstClr val="black"/>
                </a:solidFill>
              </a:rPr>
              <a:t>: Available for new obligations, obligation</a:t>
            </a:r>
          </a:p>
          <a:p>
            <a:r>
              <a:rPr lang="en-US" sz="1600">
                <a:solidFill>
                  <a:prstClr val="black"/>
                </a:solidFill>
              </a:rPr>
              <a:t>adjustments, expenditures, and outlays</a:t>
            </a:r>
          </a:p>
        </p:txBody>
      </p:sp>
      <p:sp>
        <p:nvSpPr>
          <p:cNvPr id="530484" name="Rectangle 2100"/>
          <p:cNvSpPr>
            <a:spLocks noChangeArrowheads="1"/>
          </p:cNvSpPr>
          <p:nvPr/>
        </p:nvSpPr>
        <p:spPr bwMode="auto">
          <a:xfrm>
            <a:off x="1939925" y="5702300"/>
            <a:ext cx="5364163" cy="608013"/>
          </a:xfrm>
          <a:prstGeom prst="rect">
            <a:avLst/>
          </a:prstGeom>
          <a:noFill/>
          <a:ln w="12700">
            <a:noFill/>
            <a:miter lim="800000"/>
            <a:headEnd/>
            <a:tailEnd/>
          </a:ln>
          <a:effectLst/>
        </p:spPr>
        <p:txBody>
          <a:bodyPr wrap="none" lIns="90488" tIns="44450" rIns="90488" bIns="44450">
            <a:spAutoFit/>
          </a:bodyPr>
          <a:lstStyle/>
          <a:p>
            <a:r>
              <a:rPr lang="en-US">
                <a:solidFill>
                  <a:prstClr val="black"/>
                </a:solidFill>
              </a:rPr>
              <a:t> </a:t>
            </a:r>
            <a:r>
              <a:rPr lang="en-US" sz="1600" i="1" u="sng">
                <a:solidFill>
                  <a:prstClr val="black"/>
                </a:solidFill>
              </a:rPr>
              <a:t>Expired Period</a:t>
            </a:r>
            <a:r>
              <a:rPr lang="en-US" sz="1600">
                <a:solidFill>
                  <a:prstClr val="black"/>
                </a:solidFill>
              </a:rPr>
              <a:t>: Available for obligation adjustments,</a:t>
            </a:r>
          </a:p>
          <a:p>
            <a:r>
              <a:rPr lang="en-US" sz="1600">
                <a:solidFill>
                  <a:prstClr val="black"/>
                </a:solidFill>
              </a:rPr>
              <a:t> expenditures, and outlays</a:t>
            </a:r>
          </a:p>
        </p:txBody>
      </p:sp>
      <p:sp>
        <p:nvSpPr>
          <p:cNvPr id="530485" name="Rectangle 2101"/>
          <p:cNvSpPr>
            <a:spLocks noChangeArrowheads="1"/>
          </p:cNvSpPr>
          <p:nvPr/>
        </p:nvSpPr>
        <p:spPr bwMode="auto">
          <a:xfrm>
            <a:off x="2557463" y="311150"/>
            <a:ext cx="4143375" cy="638175"/>
          </a:xfrm>
          <a:prstGeom prst="rect">
            <a:avLst/>
          </a:prstGeom>
          <a:noFill/>
          <a:ln w="12700">
            <a:noFill/>
            <a:miter lim="800000"/>
            <a:headEnd/>
            <a:tailEnd/>
          </a:ln>
          <a:effectLst/>
        </p:spPr>
        <p:txBody>
          <a:bodyPr wrap="none" lIns="90488" tIns="44450" rIns="90488" bIns="44450">
            <a:spAutoFit/>
          </a:bodyPr>
          <a:lstStyle/>
          <a:p>
            <a:pPr algn="ctr"/>
            <a:r>
              <a:rPr lang="en-US" sz="3600">
                <a:solidFill>
                  <a:srgbClr val="0033CC"/>
                </a:solidFill>
              </a:rPr>
              <a:t>Appropriation Life</a:t>
            </a:r>
          </a:p>
        </p:txBody>
      </p:sp>
      <p:sp>
        <p:nvSpPr>
          <p:cNvPr id="530486" name="Rectangle 2102" descr="Wide upward diagonal"/>
          <p:cNvSpPr>
            <a:spLocks noChangeArrowheads="1"/>
          </p:cNvSpPr>
          <p:nvPr/>
        </p:nvSpPr>
        <p:spPr bwMode="auto">
          <a:xfrm>
            <a:off x="1174750" y="6364288"/>
            <a:ext cx="736600" cy="123825"/>
          </a:xfrm>
          <a:prstGeom prst="rect">
            <a:avLst/>
          </a:prstGeom>
          <a:pattFill prst="wdUpDiag">
            <a:fgClr>
              <a:schemeClr val="tx2"/>
            </a:fgClr>
            <a:bgClr>
              <a:srgbClr val="FFFFFF"/>
            </a:bgClr>
          </a:pattFill>
          <a:ln w="12700">
            <a:solidFill>
              <a:schemeClr val="tx1"/>
            </a:solidFill>
            <a:miter lim="800000"/>
            <a:headEnd/>
            <a:tailEnd/>
          </a:ln>
          <a:effectLst/>
        </p:spPr>
        <p:txBody>
          <a:bodyPr wrap="none" anchor="ctr"/>
          <a:lstStyle/>
          <a:p>
            <a:endParaRPr lang="en-US" b="0">
              <a:solidFill>
                <a:prstClr val="black"/>
              </a:solidFill>
            </a:endParaRPr>
          </a:p>
        </p:txBody>
      </p:sp>
      <p:sp>
        <p:nvSpPr>
          <p:cNvPr id="530487" name="Rectangle 2103"/>
          <p:cNvSpPr>
            <a:spLocks noChangeArrowheads="1"/>
          </p:cNvSpPr>
          <p:nvPr/>
        </p:nvSpPr>
        <p:spPr bwMode="auto">
          <a:xfrm>
            <a:off x="1920875" y="6235700"/>
            <a:ext cx="6324600" cy="608013"/>
          </a:xfrm>
          <a:prstGeom prst="rect">
            <a:avLst/>
          </a:prstGeom>
          <a:noFill/>
          <a:ln w="12700">
            <a:noFill/>
            <a:miter lim="800000"/>
            <a:headEnd/>
            <a:tailEnd/>
          </a:ln>
          <a:effectLst/>
        </p:spPr>
        <p:txBody>
          <a:bodyPr wrap="none" lIns="90488" tIns="44450" rIns="90488" bIns="44450">
            <a:spAutoFit/>
          </a:bodyPr>
          <a:lstStyle/>
          <a:p>
            <a:r>
              <a:rPr lang="en-US">
                <a:solidFill>
                  <a:prstClr val="black"/>
                </a:solidFill>
              </a:rPr>
              <a:t> </a:t>
            </a:r>
            <a:r>
              <a:rPr lang="en-US" sz="1600" i="1" u="sng">
                <a:solidFill>
                  <a:prstClr val="black"/>
                </a:solidFill>
              </a:rPr>
              <a:t>Cancelled</a:t>
            </a:r>
            <a:r>
              <a:rPr lang="en-US" sz="1600">
                <a:solidFill>
                  <a:prstClr val="black"/>
                </a:solidFill>
              </a:rPr>
              <a:t>: Unavailable for obligations, obligation adjustments,</a:t>
            </a:r>
          </a:p>
          <a:p>
            <a:r>
              <a:rPr lang="en-US" sz="1600">
                <a:solidFill>
                  <a:prstClr val="black"/>
                </a:solidFill>
              </a:rPr>
              <a:t> expenditures, and outlays</a:t>
            </a:r>
          </a:p>
        </p:txBody>
      </p:sp>
      <p:sp>
        <p:nvSpPr>
          <p:cNvPr id="530488" name="Rectangle 2104" descr="Wide upward diagonal"/>
          <p:cNvSpPr>
            <a:spLocks noChangeArrowheads="1"/>
          </p:cNvSpPr>
          <p:nvPr/>
        </p:nvSpPr>
        <p:spPr bwMode="auto">
          <a:xfrm>
            <a:off x="5816600" y="2230438"/>
            <a:ext cx="2851150" cy="219075"/>
          </a:xfrm>
          <a:prstGeom prst="rect">
            <a:avLst/>
          </a:prstGeom>
          <a:pattFill prst="wdUpDiag">
            <a:fgClr>
              <a:schemeClr val="tx2"/>
            </a:fgClr>
            <a:bgClr>
              <a:srgbClr val="FFFFFF"/>
            </a:bgClr>
          </a:pattFill>
          <a:ln w="12700">
            <a:solidFill>
              <a:schemeClr val="tx1"/>
            </a:solidFill>
            <a:miter lim="800000"/>
            <a:headEnd/>
            <a:tailEnd/>
          </a:ln>
          <a:effectLst/>
        </p:spPr>
        <p:txBody>
          <a:bodyPr wrap="none" anchor="ctr"/>
          <a:lstStyle/>
          <a:p>
            <a:endParaRPr lang="en-US" b="0">
              <a:solidFill>
                <a:prstClr val="black"/>
              </a:solidFill>
            </a:endParaRPr>
          </a:p>
        </p:txBody>
      </p:sp>
      <p:sp>
        <p:nvSpPr>
          <p:cNvPr id="530489" name="Line 2105"/>
          <p:cNvSpPr>
            <a:spLocks noChangeShapeType="1"/>
          </p:cNvSpPr>
          <p:nvPr/>
        </p:nvSpPr>
        <p:spPr bwMode="auto">
          <a:xfrm>
            <a:off x="8096250" y="1524000"/>
            <a:ext cx="590550" cy="0"/>
          </a:xfrm>
          <a:prstGeom prst="line">
            <a:avLst/>
          </a:prstGeom>
          <a:noFill/>
          <a:ln w="12700">
            <a:solidFill>
              <a:schemeClr val="tx1"/>
            </a:solidFill>
            <a:round/>
            <a:headEnd/>
            <a:tailEnd/>
          </a:ln>
          <a:effectLst/>
        </p:spPr>
        <p:txBody>
          <a:bodyPr/>
          <a:lstStyle/>
          <a:p>
            <a:endParaRPr lang="en-US" b="0">
              <a:solidFill>
                <a:prstClr val="black"/>
              </a:solidFill>
            </a:endParaRPr>
          </a:p>
        </p:txBody>
      </p:sp>
      <p:sp>
        <p:nvSpPr>
          <p:cNvPr id="530490" name="Line 2106"/>
          <p:cNvSpPr>
            <a:spLocks noChangeShapeType="1"/>
          </p:cNvSpPr>
          <p:nvPr/>
        </p:nvSpPr>
        <p:spPr bwMode="auto">
          <a:xfrm>
            <a:off x="8667750" y="1524000"/>
            <a:ext cx="0" cy="3600450"/>
          </a:xfrm>
          <a:prstGeom prst="line">
            <a:avLst/>
          </a:prstGeom>
          <a:noFill/>
          <a:ln w="12700">
            <a:solidFill>
              <a:schemeClr val="tx1"/>
            </a:solidFill>
            <a:round/>
            <a:headEnd/>
            <a:tailEnd/>
          </a:ln>
          <a:effectLst/>
        </p:spPr>
        <p:txBody>
          <a:bodyPr/>
          <a:lstStyle/>
          <a:p>
            <a:endParaRPr lang="en-US" b="0">
              <a:solidFill>
                <a:prstClr val="black"/>
              </a:solidFill>
            </a:endParaRPr>
          </a:p>
        </p:txBody>
      </p:sp>
      <p:sp>
        <p:nvSpPr>
          <p:cNvPr id="530491" name="Line 2107"/>
          <p:cNvSpPr>
            <a:spLocks noChangeShapeType="1"/>
          </p:cNvSpPr>
          <p:nvPr/>
        </p:nvSpPr>
        <p:spPr bwMode="auto">
          <a:xfrm>
            <a:off x="8115300" y="5124450"/>
            <a:ext cx="571500" cy="0"/>
          </a:xfrm>
          <a:prstGeom prst="line">
            <a:avLst/>
          </a:prstGeom>
          <a:noFill/>
          <a:ln w="12700">
            <a:solidFill>
              <a:schemeClr val="tx1"/>
            </a:solidFill>
            <a:round/>
            <a:headEnd/>
            <a:tailEnd/>
          </a:ln>
          <a:effectLst/>
        </p:spPr>
        <p:txBody>
          <a:bodyPr/>
          <a:lstStyle/>
          <a:p>
            <a:endParaRPr lang="en-US" b="0">
              <a:solidFill>
                <a:prstClr val="black"/>
              </a:solidFill>
            </a:endParaRPr>
          </a:p>
        </p:txBody>
      </p:sp>
      <p:sp>
        <p:nvSpPr>
          <p:cNvPr id="530492" name="Line 2108"/>
          <p:cNvSpPr>
            <a:spLocks noChangeShapeType="1"/>
          </p:cNvSpPr>
          <p:nvPr/>
        </p:nvSpPr>
        <p:spPr bwMode="auto">
          <a:xfrm>
            <a:off x="8096250" y="1847850"/>
            <a:ext cx="571500" cy="0"/>
          </a:xfrm>
          <a:prstGeom prst="line">
            <a:avLst/>
          </a:prstGeom>
          <a:noFill/>
          <a:ln w="12700">
            <a:solidFill>
              <a:schemeClr val="tx1"/>
            </a:solidFill>
            <a:round/>
            <a:headEnd/>
            <a:tailEnd/>
          </a:ln>
          <a:effectLst/>
        </p:spPr>
        <p:txBody>
          <a:bodyPr/>
          <a:lstStyle/>
          <a:p>
            <a:endParaRPr lang="en-US" b="0">
              <a:solidFill>
                <a:prstClr val="black"/>
              </a:solidFill>
            </a:endParaRPr>
          </a:p>
        </p:txBody>
      </p:sp>
      <p:sp>
        <p:nvSpPr>
          <p:cNvPr id="530493" name="Rectangle 2109"/>
          <p:cNvSpPr>
            <a:spLocks noChangeArrowheads="1"/>
          </p:cNvSpPr>
          <p:nvPr/>
        </p:nvSpPr>
        <p:spPr bwMode="auto">
          <a:xfrm>
            <a:off x="8088313" y="1454150"/>
            <a:ext cx="555625" cy="465138"/>
          </a:xfrm>
          <a:prstGeom prst="rect">
            <a:avLst/>
          </a:prstGeom>
          <a:noFill/>
          <a:ln w="12700">
            <a:noFill/>
            <a:miter lim="800000"/>
            <a:headEnd/>
            <a:tailEnd/>
          </a:ln>
          <a:effectLst/>
        </p:spPr>
        <p:txBody>
          <a:bodyPr wrap="none" lIns="115888" tIns="57150" rIns="115888" bIns="57150">
            <a:spAutoFit/>
          </a:bodyPr>
          <a:lstStyle/>
          <a:p>
            <a:pPr algn="ctr" defTabSz="1428750"/>
            <a:r>
              <a:rPr lang="en-US" sz="2300" b="0">
                <a:solidFill>
                  <a:prstClr val="black"/>
                </a:solidFill>
              </a:rPr>
              <a:t>11</a:t>
            </a:r>
          </a:p>
        </p:txBody>
      </p:sp>
      <p:sp>
        <p:nvSpPr>
          <p:cNvPr id="530494" name="Rectangle 2110" descr="Wide upward diagonal"/>
          <p:cNvSpPr>
            <a:spLocks noChangeArrowheads="1"/>
          </p:cNvSpPr>
          <p:nvPr/>
        </p:nvSpPr>
        <p:spPr bwMode="auto">
          <a:xfrm>
            <a:off x="6388100" y="2687638"/>
            <a:ext cx="2279650" cy="219075"/>
          </a:xfrm>
          <a:prstGeom prst="rect">
            <a:avLst/>
          </a:prstGeom>
          <a:pattFill prst="wdUpDiag">
            <a:fgClr>
              <a:schemeClr val="tx2"/>
            </a:fgClr>
            <a:bgClr>
              <a:srgbClr val="FFFFFF"/>
            </a:bgClr>
          </a:pattFill>
          <a:ln w="12700">
            <a:solidFill>
              <a:schemeClr val="tx1"/>
            </a:solidFill>
            <a:miter lim="800000"/>
            <a:headEnd/>
            <a:tailEnd/>
          </a:ln>
          <a:effectLst/>
        </p:spPr>
        <p:txBody>
          <a:bodyPr wrap="none" anchor="ctr"/>
          <a:lstStyle/>
          <a:p>
            <a:endParaRPr lang="en-US" b="0">
              <a:solidFill>
                <a:prstClr val="black"/>
              </a:solidFill>
            </a:endParaRPr>
          </a:p>
        </p:txBody>
      </p:sp>
      <p:sp>
        <p:nvSpPr>
          <p:cNvPr id="530495" name="Rectangle 2111" descr="Wide upward diagonal"/>
          <p:cNvSpPr>
            <a:spLocks noChangeArrowheads="1"/>
          </p:cNvSpPr>
          <p:nvPr/>
        </p:nvSpPr>
        <p:spPr bwMode="auto">
          <a:xfrm>
            <a:off x="6959600" y="3144838"/>
            <a:ext cx="1689100" cy="219075"/>
          </a:xfrm>
          <a:prstGeom prst="rect">
            <a:avLst/>
          </a:prstGeom>
          <a:pattFill prst="wdUpDiag">
            <a:fgClr>
              <a:schemeClr val="tx2"/>
            </a:fgClr>
            <a:bgClr>
              <a:srgbClr val="FFFFFF"/>
            </a:bgClr>
          </a:pattFill>
          <a:ln w="12700">
            <a:solidFill>
              <a:schemeClr val="tx1"/>
            </a:solidFill>
            <a:miter lim="800000"/>
            <a:headEnd/>
            <a:tailEnd/>
          </a:ln>
          <a:effectLst/>
        </p:spPr>
        <p:txBody>
          <a:bodyPr wrap="none" anchor="ctr"/>
          <a:lstStyle/>
          <a:p>
            <a:endParaRPr lang="en-US" b="0">
              <a:solidFill>
                <a:prstClr val="black"/>
              </a:solidFill>
            </a:endParaRPr>
          </a:p>
        </p:txBody>
      </p:sp>
      <p:sp>
        <p:nvSpPr>
          <p:cNvPr id="530496" name="Rectangle 2112" descr="Wide upward diagonal"/>
          <p:cNvSpPr>
            <a:spLocks noChangeArrowheads="1"/>
          </p:cNvSpPr>
          <p:nvPr/>
        </p:nvSpPr>
        <p:spPr bwMode="auto">
          <a:xfrm>
            <a:off x="5816600" y="4764088"/>
            <a:ext cx="2851150" cy="200025"/>
          </a:xfrm>
          <a:prstGeom prst="rect">
            <a:avLst/>
          </a:prstGeom>
          <a:pattFill prst="wdUpDiag">
            <a:fgClr>
              <a:schemeClr val="tx2"/>
            </a:fgClr>
            <a:bgClr>
              <a:srgbClr val="FFFFFF"/>
            </a:bgClr>
          </a:pattFill>
          <a:ln w="12700">
            <a:solidFill>
              <a:schemeClr val="tx1"/>
            </a:solidFill>
            <a:miter lim="800000"/>
            <a:headEnd/>
            <a:tailEnd/>
          </a:ln>
          <a:effectLst/>
        </p:spPr>
        <p:txBody>
          <a:bodyPr wrap="none" anchor="ctr"/>
          <a:lstStyle/>
          <a:p>
            <a:endParaRPr lang="en-US" b="0">
              <a:solidFill>
                <a:prstClr val="black"/>
              </a:solidFill>
            </a:endParaRPr>
          </a:p>
        </p:txBody>
      </p:sp>
      <p:sp>
        <p:nvSpPr>
          <p:cNvPr id="530497" name="Rectangle 2113" descr="Wide upward diagonal"/>
          <p:cNvSpPr>
            <a:spLocks noChangeArrowheads="1"/>
          </p:cNvSpPr>
          <p:nvPr/>
        </p:nvSpPr>
        <p:spPr bwMode="auto">
          <a:xfrm>
            <a:off x="8102600" y="3830638"/>
            <a:ext cx="546100" cy="219075"/>
          </a:xfrm>
          <a:prstGeom prst="rect">
            <a:avLst/>
          </a:prstGeom>
          <a:pattFill prst="wdUpDiag">
            <a:fgClr>
              <a:schemeClr val="tx2"/>
            </a:fgClr>
            <a:bgClr>
              <a:srgbClr val="FFFFFF"/>
            </a:bgClr>
          </a:pattFill>
          <a:ln w="12700">
            <a:solidFill>
              <a:schemeClr val="tx1"/>
            </a:solidFill>
            <a:miter lim="800000"/>
            <a:headEnd/>
            <a:tailEnd/>
          </a:ln>
          <a:effectLst/>
        </p:spPr>
        <p:txBody>
          <a:bodyPr wrap="none" anchor="ctr"/>
          <a:lstStyle/>
          <a:p>
            <a:endParaRPr lang="en-US" b="0">
              <a:solidFill>
                <a:prstClr val="black"/>
              </a:solidFill>
            </a:endParaRPr>
          </a:p>
        </p:txBody>
      </p:sp>
      <p:sp>
        <p:nvSpPr>
          <p:cNvPr id="530498" name="Rectangle 2114" descr="Wide upward diagonal"/>
          <p:cNvSpPr>
            <a:spLocks noChangeArrowheads="1"/>
          </p:cNvSpPr>
          <p:nvPr/>
        </p:nvSpPr>
        <p:spPr bwMode="auto">
          <a:xfrm>
            <a:off x="8102600" y="4287838"/>
            <a:ext cx="546100" cy="219075"/>
          </a:xfrm>
          <a:prstGeom prst="rect">
            <a:avLst/>
          </a:prstGeom>
          <a:pattFill prst="wdUpDiag">
            <a:fgClr>
              <a:schemeClr val="tx2"/>
            </a:fgClr>
            <a:bgClr>
              <a:srgbClr val="FFFFFF"/>
            </a:bgClr>
          </a:pattFill>
          <a:ln w="12700">
            <a:solidFill>
              <a:schemeClr val="tx1"/>
            </a:solidFill>
            <a:miter lim="800000"/>
            <a:headEnd/>
            <a:tailEnd/>
          </a:ln>
          <a:effectLst/>
        </p:spPr>
        <p:txBody>
          <a:bodyPr wrap="none" anchor="ctr"/>
          <a:lstStyle/>
          <a:p>
            <a:endParaRPr lang="en-US" b="0">
              <a:solidFill>
                <a:prstClr val="black"/>
              </a:solidFill>
            </a:endParaRPr>
          </a:p>
        </p:txBody>
      </p:sp>
      <p:sp>
        <p:nvSpPr>
          <p:cNvPr id="67" name="Text Box 9"/>
          <p:cNvSpPr txBox="1">
            <a:spLocks noChangeArrowheads="1"/>
          </p:cNvSpPr>
          <p:nvPr/>
        </p:nvSpPr>
        <p:spPr bwMode="auto">
          <a:xfrm>
            <a:off x="8774113" y="6583363"/>
            <a:ext cx="354584" cy="276999"/>
          </a:xfrm>
          <a:prstGeom prst="rect">
            <a:avLst/>
          </a:prstGeom>
          <a:noFill/>
          <a:ln w="12700">
            <a:noFill/>
            <a:miter lim="800000"/>
            <a:headEnd/>
            <a:tailEnd/>
          </a:ln>
          <a:effectLst/>
        </p:spPr>
        <p:txBody>
          <a:bodyPr wrap="none">
            <a:spAutoFit/>
          </a:bodyPr>
          <a:lstStyle/>
          <a:p>
            <a:r>
              <a:rPr lang="en-US" sz="1200" b="0" dirty="0" smtClean="0">
                <a:solidFill>
                  <a:prstClr val="black"/>
                </a:solidFill>
              </a:rPr>
              <a:t>52</a:t>
            </a:r>
            <a:endParaRPr lang="en-US" sz="1200" b="0" dirty="0">
              <a:solidFill>
                <a:prstClr val="black"/>
              </a:solidFill>
            </a:endParaRPr>
          </a:p>
        </p:txBody>
      </p:sp>
      <p:sp>
        <p:nvSpPr>
          <p:cNvPr id="8" name="Slide Number Placeholder 7"/>
          <p:cNvSpPr>
            <a:spLocks noGrp="1"/>
          </p:cNvSpPr>
          <p:nvPr>
            <p:ph type="sldNum" sz="quarter" idx="12"/>
          </p:nvPr>
        </p:nvSpPr>
        <p:spPr/>
        <p:txBody>
          <a:bodyPr/>
          <a:lstStyle/>
          <a:p>
            <a:fld id="{9D116B98-6443-4EDA-B510-448295DEF4B6}" type="slidenum">
              <a:rPr lang="en-US" smtClean="0">
                <a:solidFill>
                  <a:prstClr val="black">
                    <a:tint val="75000"/>
                  </a:prstClr>
                </a:solidFill>
              </a:rPr>
              <a:pPr/>
              <a:t>31</a:t>
            </a:fld>
            <a:endParaRPr lang="en-US">
              <a:solidFill>
                <a:prstClr val="black">
                  <a:tint val="75000"/>
                </a:prstClr>
              </a:solidFill>
            </a:endParaRPr>
          </a:p>
        </p:txBody>
      </p:sp>
    </p:spTree>
    <p:extLst>
      <p:ext uri="{BB962C8B-B14F-4D97-AF65-F5344CB8AC3E}">
        <p14:creationId xmlns:p14="http://schemas.microsoft.com/office/powerpoint/2010/main" val="2593510907"/>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6" name="Rectangle 2"/>
          <p:cNvSpPr>
            <a:spLocks noGrp="1" noChangeArrowheads="1"/>
          </p:cNvSpPr>
          <p:nvPr>
            <p:ph type="title"/>
          </p:nvPr>
        </p:nvSpPr>
        <p:spPr>
          <a:xfrm>
            <a:off x="1447800" y="0"/>
            <a:ext cx="7924800" cy="1143000"/>
          </a:xfrm>
        </p:spPr>
        <p:txBody>
          <a:bodyPr/>
          <a:lstStyle/>
          <a:p>
            <a:r>
              <a:rPr lang="en-US" dirty="0"/>
              <a:t> </a:t>
            </a:r>
            <a:r>
              <a:rPr lang="en-US" dirty="0">
                <a:solidFill>
                  <a:srgbClr val="0033CC"/>
                </a:solidFill>
              </a:rPr>
              <a:t>Execution - OSD Benchmarks</a:t>
            </a:r>
          </a:p>
        </p:txBody>
      </p:sp>
      <p:sp>
        <p:nvSpPr>
          <p:cNvPr id="574467" name="Text Box 3"/>
          <p:cNvSpPr txBox="1">
            <a:spLocks noChangeArrowheads="1"/>
          </p:cNvSpPr>
          <p:nvPr/>
        </p:nvSpPr>
        <p:spPr bwMode="auto">
          <a:xfrm>
            <a:off x="457200" y="1447800"/>
            <a:ext cx="8229600" cy="4108450"/>
          </a:xfrm>
          <a:prstGeom prst="rect">
            <a:avLst/>
          </a:prstGeom>
          <a:noFill/>
          <a:ln w="9525">
            <a:noFill/>
            <a:miter lim="800000"/>
            <a:headEnd/>
            <a:tailEnd/>
          </a:ln>
          <a:effectLst/>
        </p:spPr>
        <p:txBody>
          <a:bodyPr>
            <a:spAutoFit/>
          </a:bodyPr>
          <a:lstStyle/>
          <a:p>
            <a:r>
              <a:rPr lang="en-US" sz="2400">
                <a:solidFill>
                  <a:prstClr val="black"/>
                </a:solidFill>
              </a:rPr>
              <a:t>        Obligation &amp; Expenditure Execution Benchmarks</a:t>
            </a:r>
            <a:r>
              <a:rPr lang="en-US" sz="2400" u="sng">
                <a:solidFill>
                  <a:prstClr val="black"/>
                </a:solidFill>
              </a:rPr>
              <a:t> </a:t>
            </a:r>
            <a:endParaRPr lang="en-US" sz="2400">
              <a:solidFill>
                <a:srgbClr val="0000FF"/>
              </a:solidFill>
            </a:endParaRPr>
          </a:p>
          <a:p>
            <a:endParaRPr lang="en-US" sz="2400">
              <a:solidFill>
                <a:srgbClr val="0000FF"/>
              </a:solidFill>
            </a:endParaRPr>
          </a:p>
          <a:p>
            <a:r>
              <a:rPr lang="en-US" sz="2400">
                <a:solidFill>
                  <a:prstClr val="black"/>
                </a:solidFill>
              </a:rPr>
              <a:t>RDT&amp;E</a:t>
            </a:r>
            <a:r>
              <a:rPr lang="en-US" sz="2400">
                <a:solidFill>
                  <a:srgbClr val="0000FF"/>
                </a:solidFill>
              </a:rPr>
              <a:t> 			Yr1	  Yr2	   Yr3</a:t>
            </a:r>
          </a:p>
          <a:p>
            <a:r>
              <a:rPr lang="en-US" sz="2400">
                <a:solidFill>
                  <a:srgbClr val="0000FF"/>
                </a:solidFill>
              </a:rPr>
              <a:t>	Obligations		80%	100%	    --</a:t>
            </a:r>
          </a:p>
          <a:p>
            <a:r>
              <a:rPr lang="en-US" sz="2400">
                <a:solidFill>
                  <a:srgbClr val="0000FF"/>
                </a:solidFill>
              </a:rPr>
              <a:t>	Expenditures	55%	  90%	    --</a:t>
            </a:r>
          </a:p>
          <a:p>
            <a:r>
              <a:rPr lang="en-US" sz="2400">
                <a:solidFill>
                  <a:srgbClr val="0000FF"/>
                </a:solidFill>
              </a:rPr>
              <a:t>	</a:t>
            </a:r>
            <a:r>
              <a:rPr lang="en-US" sz="2400">
                <a:solidFill>
                  <a:srgbClr val="0033CC"/>
                </a:solidFill>
              </a:rPr>
              <a:t>Focus</a:t>
            </a:r>
            <a:r>
              <a:rPr lang="en-US" sz="2400">
                <a:solidFill>
                  <a:srgbClr val="0000FF"/>
                </a:solidFill>
              </a:rPr>
              <a:t>: </a:t>
            </a:r>
            <a:r>
              <a:rPr lang="en-US" sz="2400" u="sng">
                <a:solidFill>
                  <a:prstClr val="black"/>
                </a:solidFill>
              </a:rPr>
              <a:t>Expenditures</a:t>
            </a:r>
          </a:p>
          <a:p>
            <a:endParaRPr lang="en-US" sz="2400">
              <a:solidFill>
                <a:prstClr val="black"/>
              </a:solidFill>
            </a:endParaRPr>
          </a:p>
          <a:p>
            <a:r>
              <a:rPr lang="en-US" sz="2400">
                <a:solidFill>
                  <a:prstClr val="black"/>
                </a:solidFill>
              </a:rPr>
              <a:t>Procurement</a:t>
            </a:r>
            <a:endParaRPr lang="en-US" sz="2400">
              <a:solidFill>
                <a:srgbClr val="0000FF"/>
              </a:solidFill>
            </a:endParaRPr>
          </a:p>
          <a:p>
            <a:r>
              <a:rPr lang="en-US" sz="2400">
                <a:solidFill>
                  <a:srgbClr val="0000FF"/>
                </a:solidFill>
              </a:rPr>
              <a:t>	Obligations		80%	  96%	   100%</a:t>
            </a:r>
          </a:p>
          <a:p>
            <a:r>
              <a:rPr lang="en-US" sz="2400">
                <a:solidFill>
                  <a:srgbClr val="0000FF"/>
                </a:solidFill>
              </a:rPr>
              <a:t>	Expenditures	 --	   --	    --</a:t>
            </a:r>
          </a:p>
          <a:p>
            <a:r>
              <a:rPr lang="en-US" sz="2400">
                <a:solidFill>
                  <a:srgbClr val="0000FF"/>
                </a:solidFill>
              </a:rPr>
              <a:t>	</a:t>
            </a:r>
            <a:r>
              <a:rPr lang="en-US" sz="2400">
                <a:solidFill>
                  <a:srgbClr val="0033CC"/>
                </a:solidFill>
              </a:rPr>
              <a:t>Focus:</a:t>
            </a:r>
            <a:r>
              <a:rPr lang="en-US" sz="2400">
                <a:solidFill>
                  <a:srgbClr val="0000FF"/>
                </a:solidFill>
              </a:rPr>
              <a:t> </a:t>
            </a:r>
            <a:r>
              <a:rPr lang="en-US" sz="2400" u="sng">
                <a:solidFill>
                  <a:prstClr val="black"/>
                </a:solidFill>
              </a:rPr>
              <a:t>Obligations</a:t>
            </a:r>
          </a:p>
        </p:txBody>
      </p:sp>
      <p:graphicFrame>
        <p:nvGraphicFramePr>
          <p:cNvPr id="574468" name="Object 4"/>
          <p:cNvGraphicFramePr>
            <a:graphicFrameLocks noChangeAspect="1"/>
          </p:cNvGraphicFramePr>
          <p:nvPr/>
        </p:nvGraphicFramePr>
        <p:xfrm>
          <a:off x="5943600" y="5181600"/>
          <a:ext cx="2536825" cy="1219200"/>
        </p:xfrm>
        <a:graphic>
          <a:graphicData uri="http://schemas.openxmlformats.org/presentationml/2006/ole">
            <mc:AlternateContent xmlns:mc="http://schemas.openxmlformats.org/markup-compatibility/2006">
              <mc:Choice xmlns:v="urn:schemas-microsoft-com:vml" Requires="v">
                <p:oleObj spid="_x0000_s210083" name="Clip" r:id="rId4" imgW="1869034" imgH="2189988" progId="">
                  <p:embed/>
                </p:oleObj>
              </mc:Choice>
              <mc:Fallback>
                <p:oleObj name="Clip" r:id="rId4" imgW="1869034" imgH="2189988" progId="">
                  <p:embed/>
                  <p:pic>
                    <p:nvPicPr>
                      <p:cNvPr id="0" name="Picture 10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5181600"/>
                        <a:ext cx="2536825" cy="1219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74469" name="Text Box 5"/>
          <p:cNvSpPr txBox="1">
            <a:spLocks noChangeArrowheads="1"/>
          </p:cNvSpPr>
          <p:nvPr/>
        </p:nvSpPr>
        <p:spPr bwMode="auto">
          <a:xfrm>
            <a:off x="533400" y="5943600"/>
            <a:ext cx="2819400" cy="457200"/>
          </a:xfrm>
          <a:prstGeom prst="rect">
            <a:avLst/>
          </a:prstGeom>
          <a:noFill/>
          <a:ln w="12700">
            <a:noFill/>
            <a:miter lim="800000"/>
            <a:headEnd/>
            <a:tailEnd/>
          </a:ln>
          <a:effectLst/>
        </p:spPr>
        <p:txBody>
          <a:bodyPr>
            <a:spAutoFit/>
          </a:bodyPr>
          <a:lstStyle/>
          <a:p>
            <a:pPr>
              <a:spcBef>
                <a:spcPct val="50000"/>
              </a:spcBef>
            </a:pPr>
            <a:r>
              <a:rPr lang="en-US" sz="2400" b="0">
                <a:solidFill>
                  <a:srgbClr val="0066FF"/>
                </a:solidFill>
              </a:rPr>
              <a:t>--</a:t>
            </a:r>
            <a:r>
              <a:rPr lang="en-US" sz="2400" b="0">
                <a:solidFill>
                  <a:prstClr val="black"/>
                </a:solidFill>
              </a:rPr>
              <a:t> </a:t>
            </a:r>
            <a:r>
              <a:rPr lang="en-US" sz="1600" b="0">
                <a:solidFill>
                  <a:prstClr val="black"/>
                </a:solidFill>
              </a:rPr>
              <a:t>No Specific Benchmark</a:t>
            </a:r>
          </a:p>
        </p:txBody>
      </p:sp>
      <p:sp>
        <p:nvSpPr>
          <p:cNvPr id="6" name="Text Box 9"/>
          <p:cNvSpPr txBox="1">
            <a:spLocks noChangeArrowheads="1"/>
          </p:cNvSpPr>
          <p:nvPr/>
        </p:nvSpPr>
        <p:spPr bwMode="auto">
          <a:xfrm>
            <a:off x="8774113" y="6583363"/>
            <a:ext cx="354584" cy="276999"/>
          </a:xfrm>
          <a:prstGeom prst="rect">
            <a:avLst/>
          </a:prstGeom>
          <a:noFill/>
          <a:ln w="12700">
            <a:noFill/>
            <a:miter lim="800000"/>
            <a:headEnd/>
            <a:tailEnd/>
          </a:ln>
          <a:effectLst/>
        </p:spPr>
        <p:txBody>
          <a:bodyPr wrap="none">
            <a:spAutoFit/>
          </a:bodyPr>
          <a:lstStyle/>
          <a:p>
            <a:r>
              <a:rPr lang="en-US" sz="1200" b="0" dirty="0" smtClean="0">
                <a:solidFill>
                  <a:prstClr val="black"/>
                </a:solidFill>
              </a:rPr>
              <a:t>54</a:t>
            </a:r>
            <a:endParaRPr lang="en-US" sz="1200" b="0" dirty="0">
              <a:solidFill>
                <a:prstClr val="black"/>
              </a:solidFill>
            </a:endParaRPr>
          </a:p>
        </p:txBody>
      </p:sp>
    </p:spTree>
    <p:extLst>
      <p:ext uri="{BB962C8B-B14F-4D97-AF65-F5344CB8AC3E}">
        <p14:creationId xmlns:p14="http://schemas.microsoft.com/office/powerpoint/2010/main" val="328560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74467">
                                            <p:txEl>
                                              <p:pRg st="0" end="0"/>
                                            </p:txEl>
                                          </p:spTgt>
                                        </p:tgtEl>
                                        <p:attrNameLst>
                                          <p:attrName>style.visibility</p:attrName>
                                        </p:attrNameLst>
                                      </p:cBhvr>
                                      <p:to>
                                        <p:strVal val="visible"/>
                                      </p:to>
                                    </p:set>
                                    <p:animEffect transition="in" filter="wipe(up)">
                                      <p:cBhvr>
                                        <p:cTn id="7" dur="500"/>
                                        <p:tgtEl>
                                          <p:spTgt spid="5744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74467">
                                            <p:txEl>
                                              <p:pRg st="2" end="2"/>
                                            </p:txEl>
                                          </p:spTgt>
                                        </p:tgtEl>
                                        <p:attrNameLst>
                                          <p:attrName>style.visibility</p:attrName>
                                        </p:attrNameLst>
                                      </p:cBhvr>
                                      <p:to>
                                        <p:strVal val="visible"/>
                                      </p:to>
                                    </p:set>
                                    <p:animEffect transition="in" filter="wipe(up)">
                                      <p:cBhvr>
                                        <p:cTn id="12" dur="500"/>
                                        <p:tgtEl>
                                          <p:spTgt spid="57446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74467">
                                            <p:txEl>
                                              <p:pRg st="3" end="3"/>
                                            </p:txEl>
                                          </p:spTgt>
                                        </p:tgtEl>
                                        <p:attrNameLst>
                                          <p:attrName>style.visibility</p:attrName>
                                        </p:attrNameLst>
                                      </p:cBhvr>
                                      <p:to>
                                        <p:strVal val="visible"/>
                                      </p:to>
                                    </p:set>
                                    <p:animEffect transition="in" filter="wipe(up)">
                                      <p:cBhvr>
                                        <p:cTn id="17" dur="500"/>
                                        <p:tgtEl>
                                          <p:spTgt spid="57446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74467">
                                            <p:txEl>
                                              <p:pRg st="4" end="4"/>
                                            </p:txEl>
                                          </p:spTgt>
                                        </p:tgtEl>
                                        <p:attrNameLst>
                                          <p:attrName>style.visibility</p:attrName>
                                        </p:attrNameLst>
                                      </p:cBhvr>
                                      <p:to>
                                        <p:strVal val="visible"/>
                                      </p:to>
                                    </p:set>
                                    <p:animEffect transition="in" filter="wipe(up)">
                                      <p:cBhvr>
                                        <p:cTn id="22" dur="500"/>
                                        <p:tgtEl>
                                          <p:spTgt spid="57446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74467">
                                            <p:txEl>
                                              <p:pRg st="5" end="5"/>
                                            </p:txEl>
                                          </p:spTgt>
                                        </p:tgtEl>
                                        <p:attrNameLst>
                                          <p:attrName>style.visibility</p:attrName>
                                        </p:attrNameLst>
                                      </p:cBhvr>
                                      <p:to>
                                        <p:strVal val="visible"/>
                                      </p:to>
                                    </p:set>
                                    <p:animEffect transition="in" filter="wipe(up)">
                                      <p:cBhvr>
                                        <p:cTn id="27" dur="500"/>
                                        <p:tgtEl>
                                          <p:spTgt spid="57446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574467">
                                            <p:txEl>
                                              <p:pRg st="7" end="7"/>
                                            </p:txEl>
                                          </p:spTgt>
                                        </p:tgtEl>
                                        <p:attrNameLst>
                                          <p:attrName>style.visibility</p:attrName>
                                        </p:attrNameLst>
                                      </p:cBhvr>
                                      <p:to>
                                        <p:strVal val="visible"/>
                                      </p:to>
                                    </p:set>
                                    <p:animEffect transition="in" filter="wipe(up)">
                                      <p:cBhvr>
                                        <p:cTn id="32" dur="500"/>
                                        <p:tgtEl>
                                          <p:spTgt spid="574467">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574467">
                                            <p:txEl>
                                              <p:pRg st="8" end="8"/>
                                            </p:txEl>
                                          </p:spTgt>
                                        </p:tgtEl>
                                        <p:attrNameLst>
                                          <p:attrName>style.visibility</p:attrName>
                                        </p:attrNameLst>
                                      </p:cBhvr>
                                      <p:to>
                                        <p:strVal val="visible"/>
                                      </p:to>
                                    </p:set>
                                    <p:animEffect transition="in" filter="wipe(up)">
                                      <p:cBhvr>
                                        <p:cTn id="37" dur="500"/>
                                        <p:tgtEl>
                                          <p:spTgt spid="574467">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574467">
                                            <p:txEl>
                                              <p:pRg st="9" end="9"/>
                                            </p:txEl>
                                          </p:spTgt>
                                        </p:tgtEl>
                                        <p:attrNameLst>
                                          <p:attrName>style.visibility</p:attrName>
                                        </p:attrNameLst>
                                      </p:cBhvr>
                                      <p:to>
                                        <p:strVal val="visible"/>
                                      </p:to>
                                    </p:set>
                                    <p:animEffect transition="in" filter="wipe(up)">
                                      <p:cBhvr>
                                        <p:cTn id="42" dur="500"/>
                                        <p:tgtEl>
                                          <p:spTgt spid="574467">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574467">
                                            <p:txEl>
                                              <p:pRg st="10" end="10"/>
                                            </p:txEl>
                                          </p:spTgt>
                                        </p:tgtEl>
                                        <p:attrNameLst>
                                          <p:attrName>style.visibility</p:attrName>
                                        </p:attrNameLst>
                                      </p:cBhvr>
                                      <p:to>
                                        <p:strVal val="visible"/>
                                      </p:to>
                                    </p:set>
                                    <p:animEffect transition="in" filter="wipe(up)">
                                      <p:cBhvr>
                                        <p:cTn id="47" dur="500"/>
                                        <p:tgtEl>
                                          <p:spTgt spid="57446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4467"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5554" name="Rectangle 2"/>
          <p:cNvSpPr>
            <a:spLocks noGrp="1" noChangeArrowheads="1"/>
          </p:cNvSpPr>
          <p:nvPr>
            <p:ph type="title"/>
          </p:nvPr>
        </p:nvSpPr>
        <p:spPr>
          <a:xfrm>
            <a:off x="3013075" y="300038"/>
            <a:ext cx="2978150" cy="574675"/>
          </a:xfrm>
          <a:noFill/>
          <a:ln/>
        </p:spPr>
        <p:txBody>
          <a:bodyPr wrap="none" lIns="63398" tIns="25359" rIns="63398" bIns="25359" anchor="t">
            <a:spAutoFit/>
          </a:bodyPr>
          <a:lstStyle/>
          <a:p>
            <a:pPr>
              <a:lnSpc>
                <a:spcPct val="86000"/>
              </a:lnSpc>
            </a:pPr>
            <a:r>
              <a:rPr lang="en-US" sz="4000">
                <a:solidFill>
                  <a:srgbClr val="0033CC"/>
                </a:solidFill>
              </a:rPr>
              <a:t>Fiscal Laws</a:t>
            </a:r>
            <a:endParaRPr lang="en-US" sz="4000"/>
          </a:p>
        </p:txBody>
      </p:sp>
      <p:sp>
        <p:nvSpPr>
          <p:cNvPr id="535555" name="Rectangle 3"/>
          <p:cNvSpPr>
            <a:spLocks noGrp="1" noChangeArrowheads="1"/>
          </p:cNvSpPr>
          <p:nvPr>
            <p:ph type="body" idx="1"/>
          </p:nvPr>
        </p:nvSpPr>
        <p:spPr>
          <a:xfrm>
            <a:off x="228600" y="4267200"/>
            <a:ext cx="7499350" cy="669925"/>
          </a:xfrm>
          <a:noFill/>
          <a:ln/>
          <a:extLst>
            <a:ext uri="{909E8E84-426E-40DD-AFC4-6F175D3DCCD1}">
              <a14:hiddenFill xmlns:a14="http://schemas.microsoft.com/office/drawing/2010/main">
                <a:solidFill>
                  <a:schemeClr val="bg1"/>
                </a:solidFill>
              </a14:hiddenFill>
            </a:ext>
          </a:extLst>
        </p:spPr>
        <p:txBody>
          <a:bodyPr lIns="84003" tIns="42793" rIns="84003" bIns="42793"/>
          <a:lstStyle/>
          <a:p>
            <a:pPr marL="0" indent="0" defTabSz="685800">
              <a:spcBef>
                <a:spcPct val="10000"/>
              </a:spcBef>
              <a:spcAft>
                <a:spcPct val="10000"/>
              </a:spcAft>
              <a:tabLst>
                <a:tab pos="685800" algn="l"/>
              </a:tabLst>
            </a:pPr>
            <a:r>
              <a:rPr lang="en-US" sz="3200"/>
              <a:t> </a:t>
            </a:r>
            <a:r>
              <a:rPr lang="en-US" sz="2400" b="1" u="sng">
                <a:solidFill>
                  <a:srgbClr val="0000FF"/>
                </a:solidFill>
              </a:rPr>
              <a:t>Anti-deficiency Act</a:t>
            </a:r>
            <a:r>
              <a:rPr lang="en-US" sz="2400" b="1"/>
              <a:t> </a:t>
            </a:r>
            <a:r>
              <a:rPr lang="en-US" sz="2400"/>
              <a:t> </a:t>
            </a:r>
            <a:r>
              <a:rPr lang="en-US" sz="1800" b="1"/>
              <a:t>[Title 31, U.S. Code, Sec 1341 &amp; 1517 ]</a:t>
            </a:r>
            <a:endParaRPr lang="en-US" sz="1800"/>
          </a:p>
        </p:txBody>
      </p:sp>
      <p:sp>
        <p:nvSpPr>
          <p:cNvPr id="535556" name="Text Box 4"/>
          <p:cNvSpPr txBox="1">
            <a:spLocks noChangeArrowheads="1"/>
          </p:cNvSpPr>
          <p:nvPr/>
        </p:nvSpPr>
        <p:spPr bwMode="auto">
          <a:xfrm>
            <a:off x="228600" y="1524000"/>
            <a:ext cx="7367588" cy="4206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912813">
              <a:tabLst>
                <a:tab pos="742950" algn="l"/>
              </a:tabLst>
              <a:defRPr sz="2400">
                <a:solidFill>
                  <a:schemeClr val="tx1"/>
                </a:solidFill>
                <a:latin typeface="Arial" charset="0"/>
              </a:defRPr>
            </a:lvl1pPr>
            <a:lvl2pPr defTabSz="912813">
              <a:tabLst>
                <a:tab pos="742950" algn="l"/>
              </a:tabLst>
              <a:defRPr sz="2400">
                <a:solidFill>
                  <a:schemeClr val="tx1"/>
                </a:solidFill>
                <a:latin typeface="Arial" charset="0"/>
              </a:defRPr>
            </a:lvl2pPr>
            <a:lvl3pPr marL="912813" defTabSz="912813">
              <a:tabLst>
                <a:tab pos="742950" algn="l"/>
              </a:tabLst>
              <a:defRPr sz="2400">
                <a:solidFill>
                  <a:schemeClr val="tx1"/>
                </a:solidFill>
                <a:latin typeface="Arial" charset="0"/>
              </a:defRPr>
            </a:lvl3pPr>
            <a:lvl4pPr marL="1370013" defTabSz="912813">
              <a:tabLst>
                <a:tab pos="742950" algn="l"/>
              </a:tabLst>
              <a:defRPr sz="2400">
                <a:solidFill>
                  <a:schemeClr val="tx1"/>
                </a:solidFill>
                <a:latin typeface="Arial" charset="0"/>
              </a:defRPr>
            </a:lvl4pPr>
            <a:lvl5pPr marL="1825625" defTabSz="912813">
              <a:tabLst>
                <a:tab pos="742950" algn="l"/>
              </a:tabLst>
              <a:defRPr sz="2400">
                <a:solidFill>
                  <a:schemeClr val="tx1"/>
                </a:solidFill>
                <a:latin typeface="Arial" charset="0"/>
              </a:defRPr>
            </a:lvl5pPr>
            <a:lvl6pPr marL="2282825" defTabSz="912813" eaLnBrk="0" fontAlgn="base" hangingPunct="0">
              <a:spcBef>
                <a:spcPct val="0"/>
              </a:spcBef>
              <a:spcAft>
                <a:spcPct val="0"/>
              </a:spcAft>
              <a:tabLst>
                <a:tab pos="742950" algn="l"/>
              </a:tabLst>
              <a:defRPr sz="2400">
                <a:solidFill>
                  <a:schemeClr val="tx1"/>
                </a:solidFill>
                <a:latin typeface="Arial" charset="0"/>
              </a:defRPr>
            </a:lvl6pPr>
            <a:lvl7pPr marL="2740025" defTabSz="912813" eaLnBrk="0" fontAlgn="base" hangingPunct="0">
              <a:spcBef>
                <a:spcPct val="0"/>
              </a:spcBef>
              <a:spcAft>
                <a:spcPct val="0"/>
              </a:spcAft>
              <a:tabLst>
                <a:tab pos="742950" algn="l"/>
              </a:tabLst>
              <a:defRPr sz="2400">
                <a:solidFill>
                  <a:schemeClr val="tx1"/>
                </a:solidFill>
                <a:latin typeface="Arial" charset="0"/>
              </a:defRPr>
            </a:lvl7pPr>
            <a:lvl8pPr marL="3197225" defTabSz="912813" eaLnBrk="0" fontAlgn="base" hangingPunct="0">
              <a:spcBef>
                <a:spcPct val="0"/>
              </a:spcBef>
              <a:spcAft>
                <a:spcPct val="0"/>
              </a:spcAft>
              <a:tabLst>
                <a:tab pos="742950" algn="l"/>
              </a:tabLst>
              <a:defRPr sz="2400">
                <a:solidFill>
                  <a:schemeClr val="tx1"/>
                </a:solidFill>
                <a:latin typeface="Arial" charset="0"/>
              </a:defRPr>
            </a:lvl8pPr>
            <a:lvl9pPr marL="3654425" defTabSz="912813" eaLnBrk="0" fontAlgn="base" hangingPunct="0">
              <a:spcBef>
                <a:spcPct val="0"/>
              </a:spcBef>
              <a:spcAft>
                <a:spcPct val="0"/>
              </a:spcAft>
              <a:tabLst>
                <a:tab pos="742950" algn="l"/>
              </a:tabLst>
              <a:defRPr sz="2400">
                <a:solidFill>
                  <a:schemeClr val="tx1"/>
                </a:solidFill>
                <a:latin typeface="Arial" charset="0"/>
              </a:defRPr>
            </a:lvl9pPr>
          </a:lstStyle>
          <a:p>
            <a:pPr>
              <a:lnSpc>
                <a:spcPct val="90000"/>
              </a:lnSpc>
              <a:spcBef>
                <a:spcPct val="10000"/>
              </a:spcBef>
              <a:spcAft>
                <a:spcPct val="10000"/>
              </a:spcAft>
              <a:buFontTx/>
              <a:buChar char="•"/>
            </a:pPr>
            <a:r>
              <a:rPr lang="en-US" b="0">
                <a:solidFill>
                  <a:prstClr val="black"/>
                </a:solidFill>
              </a:rPr>
              <a:t> </a:t>
            </a:r>
            <a:r>
              <a:rPr lang="en-US" u="sng">
                <a:solidFill>
                  <a:srgbClr val="0000FF"/>
                </a:solidFill>
              </a:rPr>
              <a:t>Misappropriation Act</a:t>
            </a:r>
            <a:r>
              <a:rPr lang="en-US">
                <a:solidFill>
                  <a:prstClr val="black"/>
                </a:solidFill>
              </a:rPr>
              <a:t>  </a:t>
            </a:r>
            <a:r>
              <a:rPr lang="en-US" sz="1800">
                <a:solidFill>
                  <a:prstClr val="black"/>
                </a:solidFill>
              </a:rPr>
              <a:t>[Title 31, U.S. Code, Sec 1301]</a:t>
            </a:r>
            <a:endParaRPr lang="en-US" sz="1800" b="0">
              <a:solidFill>
                <a:prstClr val="black"/>
              </a:solidFill>
            </a:endParaRPr>
          </a:p>
        </p:txBody>
      </p:sp>
      <p:sp>
        <p:nvSpPr>
          <p:cNvPr id="535558" name="Text Box 6"/>
          <p:cNvSpPr txBox="1">
            <a:spLocks noChangeArrowheads="1"/>
          </p:cNvSpPr>
          <p:nvPr/>
        </p:nvSpPr>
        <p:spPr bwMode="auto">
          <a:xfrm>
            <a:off x="8061325" y="1573213"/>
            <a:ext cx="752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i="1" u="sng">
                <a:solidFill>
                  <a:srgbClr val="A20BFF"/>
                </a:solidFill>
              </a:rPr>
              <a:t>C</a:t>
            </a:r>
            <a:r>
              <a:rPr lang="en-US" sz="1600" i="1">
                <a:solidFill>
                  <a:srgbClr val="1F497D"/>
                </a:solidFill>
              </a:rPr>
              <a:t>olor</a:t>
            </a:r>
            <a:endParaRPr lang="en-US" i="1">
              <a:solidFill>
                <a:srgbClr val="1F497D"/>
              </a:solidFill>
            </a:endParaRPr>
          </a:p>
        </p:txBody>
      </p:sp>
      <p:sp>
        <p:nvSpPr>
          <p:cNvPr id="535559" name="Text Box 7"/>
          <p:cNvSpPr txBox="1">
            <a:spLocks noChangeArrowheads="1"/>
          </p:cNvSpPr>
          <p:nvPr/>
        </p:nvSpPr>
        <p:spPr bwMode="auto">
          <a:xfrm>
            <a:off x="8099425" y="2982913"/>
            <a:ext cx="6588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i="1" u="sng">
                <a:solidFill>
                  <a:srgbClr val="A20BFF"/>
                </a:solidFill>
              </a:rPr>
              <a:t>Y</a:t>
            </a:r>
            <a:r>
              <a:rPr lang="en-US" sz="1600" i="1">
                <a:solidFill>
                  <a:srgbClr val="1F497D"/>
                </a:solidFill>
              </a:rPr>
              <a:t>ear</a:t>
            </a:r>
          </a:p>
        </p:txBody>
      </p:sp>
      <p:sp>
        <p:nvSpPr>
          <p:cNvPr id="535560" name="Text Box 8"/>
          <p:cNvSpPr txBox="1">
            <a:spLocks noChangeArrowheads="1"/>
          </p:cNvSpPr>
          <p:nvPr/>
        </p:nvSpPr>
        <p:spPr bwMode="auto">
          <a:xfrm>
            <a:off x="228600" y="2933700"/>
            <a:ext cx="7232650" cy="4206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912813">
              <a:tabLst>
                <a:tab pos="685800" algn="l"/>
              </a:tabLst>
              <a:defRPr sz="2400">
                <a:solidFill>
                  <a:schemeClr val="tx1"/>
                </a:solidFill>
                <a:latin typeface="Arial" charset="0"/>
              </a:defRPr>
            </a:lvl1pPr>
            <a:lvl2pPr defTabSz="912813">
              <a:tabLst>
                <a:tab pos="685800" algn="l"/>
              </a:tabLst>
              <a:defRPr sz="2400">
                <a:solidFill>
                  <a:schemeClr val="tx1"/>
                </a:solidFill>
                <a:latin typeface="Arial" charset="0"/>
              </a:defRPr>
            </a:lvl2pPr>
            <a:lvl3pPr marL="912813" defTabSz="912813">
              <a:tabLst>
                <a:tab pos="685800" algn="l"/>
              </a:tabLst>
              <a:defRPr sz="2400">
                <a:solidFill>
                  <a:schemeClr val="tx1"/>
                </a:solidFill>
                <a:latin typeface="Arial" charset="0"/>
              </a:defRPr>
            </a:lvl3pPr>
            <a:lvl4pPr marL="1370013" defTabSz="912813">
              <a:tabLst>
                <a:tab pos="685800" algn="l"/>
              </a:tabLst>
              <a:defRPr sz="2400">
                <a:solidFill>
                  <a:schemeClr val="tx1"/>
                </a:solidFill>
                <a:latin typeface="Arial" charset="0"/>
              </a:defRPr>
            </a:lvl4pPr>
            <a:lvl5pPr marL="1825625" defTabSz="912813">
              <a:tabLst>
                <a:tab pos="685800" algn="l"/>
              </a:tabLst>
              <a:defRPr sz="2400">
                <a:solidFill>
                  <a:schemeClr val="tx1"/>
                </a:solidFill>
                <a:latin typeface="Arial" charset="0"/>
              </a:defRPr>
            </a:lvl5pPr>
            <a:lvl6pPr marL="2282825" defTabSz="912813" eaLnBrk="0" fontAlgn="base" hangingPunct="0">
              <a:spcBef>
                <a:spcPct val="0"/>
              </a:spcBef>
              <a:spcAft>
                <a:spcPct val="0"/>
              </a:spcAft>
              <a:tabLst>
                <a:tab pos="685800" algn="l"/>
              </a:tabLst>
              <a:defRPr sz="2400">
                <a:solidFill>
                  <a:schemeClr val="tx1"/>
                </a:solidFill>
                <a:latin typeface="Arial" charset="0"/>
              </a:defRPr>
            </a:lvl6pPr>
            <a:lvl7pPr marL="2740025" defTabSz="912813" eaLnBrk="0" fontAlgn="base" hangingPunct="0">
              <a:spcBef>
                <a:spcPct val="0"/>
              </a:spcBef>
              <a:spcAft>
                <a:spcPct val="0"/>
              </a:spcAft>
              <a:tabLst>
                <a:tab pos="685800" algn="l"/>
              </a:tabLst>
              <a:defRPr sz="2400">
                <a:solidFill>
                  <a:schemeClr val="tx1"/>
                </a:solidFill>
                <a:latin typeface="Arial" charset="0"/>
              </a:defRPr>
            </a:lvl7pPr>
            <a:lvl8pPr marL="3197225" defTabSz="912813" eaLnBrk="0" fontAlgn="base" hangingPunct="0">
              <a:spcBef>
                <a:spcPct val="0"/>
              </a:spcBef>
              <a:spcAft>
                <a:spcPct val="0"/>
              </a:spcAft>
              <a:tabLst>
                <a:tab pos="685800" algn="l"/>
              </a:tabLst>
              <a:defRPr sz="2400">
                <a:solidFill>
                  <a:schemeClr val="tx1"/>
                </a:solidFill>
                <a:latin typeface="Arial" charset="0"/>
              </a:defRPr>
            </a:lvl8pPr>
            <a:lvl9pPr marL="3654425" defTabSz="912813" eaLnBrk="0" fontAlgn="base" hangingPunct="0">
              <a:spcBef>
                <a:spcPct val="0"/>
              </a:spcBef>
              <a:spcAft>
                <a:spcPct val="0"/>
              </a:spcAft>
              <a:tabLst>
                <a:tab pos="685800" algn="l"/>
              </a:tabLst>
              <a:defRPr sz="2400">
                <a:solidFill>
                  <a:schemeClr val="tx1"/>
                </a:solidFill>
                <a:latin typeface="Arial" charset="0"/>
              </a:defRPr>
            </a:lvl9pPr>
          </a:lstStyle>
          <a:p>
            <a:pPr>
              <a:lnSpc>
                <a:spcPct val="90000"/>
              </a:lnSpc>
              <a:spcBef>
                <a:spcPct val="10000"/>
              </a:spcBef>
              <a:spcAft>
                <a:spcPct val="10000"/>
              </a:spcAft>
              <a:buFontTx/>
              <a:buChar char="•"/>
            </a:pPr>
            <a:r>
              <a:rPr lang="en-US">
                <a:solidFill>
                  <a:prstClr val="black"/>
                </a:solidFill>
              </a:rPr>
              <a:t> </a:t>
            </a:r>
            <a:r>
              <a:rPr lang="en-US" u="sng">
                <a:solidFill>
                  <a:srgbClr val="0000FF"/>
                </a:solidFill>
              </a:rPr>
              <a:t>Bona Fide Need Rule</a:t>
            </a:r>
            <a:r>
              <a:rPr lang="en-US" sz="2000" b="0">
                <a:solidFill>
                  <a:srgbClr val="0000FF"/>
                </a:solidFill>
              </a:rPr>
              <a:t> </a:t>
            </a:r>
            <a:r>
              <a:rPr lang="en-US" sz="1800">
                <a:solidFill>
                  <a:prstClr val="black"/>
                </a:solidFill>
              </a:rPr>
              <a:t>[Title 31, U.S. Code, Sec 1502 ]</a:t>
            </a:r>
          </a:p>
        </p:txBody>
      </p:sp>
      <p:sp>
        <p:nvSpPr>
          <p:cNvPr id="535561" name="Text Box 9"/>
          <p:cNvSpPr txBox="1">
            <a:spLocks noChangeArrowheads="1"/>
          </p:cNvSpPr>
          <p:nvPr/>
        </p:nvSpPr>
        <p:spPr bwMode="auto">
          <a:xfrm>
            <a:off x="8099425" y="4411663"/>
            <a:ext cx="9890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i="1" u="sng">
                <a:solidFill>
                  <a:srgbClr val="A20BFF"/>
                </a:solidFill>
              </a:rPr>
              <a:t>A</a:t>
            </a:r>
            <a:r>
              <a:rPr lang="en-US" sz="1600" i="1">
                <a:solidFill>
                  <a:srgbClr val="1F497D"/>
                </a:solidFill>
              </a:rPr>
              <a:t>mount</a:t>
            </a:r>
          </a:p>
        </p:txBody>
      </p:sp>
      <p:sp>
        <p:nvSpPr>
          <p:cNvPr id="535562" name="Text Box 10"/>
          <p:cNvSpPr txBox="1">
            <a:spLocks noChangeArrowheads="1"/>
          </p:cNvSpPr>
          <p:nvPr/>
        </p:nvSpPr>
        <p:spPr bwMode="auto">
          <a:xfrm>
            <a:off x="152400" y="2000250"/>
            <a:ext cx="7367588" cy="6413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912813">
              <a:tabLst>
                <a:tab pos="742950" algn="l"/>
              </a:tabLst>
              <a:defRPr sz="2400">
                <a:solidFill>
                  <a:schemeClr val="tx1"/>
                </a:solidFill>
                <a:latin typeface="Arial" charset="0"/>
              </a:defRPr>
            </a:lvl1pPr>
            <a:lvl2pPr defTabSz="912813">
              <a:tabLst>
                <a:tab pos="742950" algn="l"/>
              </a:tabLst>
              <a:defRPr sz="2400">
                <a:solidFill>
                  <a:schemeClr val="tx1"/>
                </a:solidFill>
                <a:latin typeface="Arial" charset="0"/>
              </a:defRPr>
            </a:lvl2pPr>
            <a:lvl3pPr marL="912813" defTabSz="912813">
              <a:tabLst>
                <a:tab pos="742950" algn="l"/>
              </a:tabLst>
              <a:defRPr sz="2400">
                <a:solidFill>
                  <a:schemeClr val="tx1"/>
                </a:solidFill>
                <a:latin typeface="Arial" charset="0"/>
              </a:defRPr>
            </a:lvl3pPr>
            <a:lvl4pPr marL="1370013" defTabSz="912813">
              <a:tabLst>
                <a:tab pos="742950" algn="l"/>
              </a:tabLst>
              <a:defRPr sz="2400">
                <a:solidFill>
                  <a:schemeClr val="tx1"/>
                </a:solidFill>
                <a:latin typeface="Arial" charset="0"/>
              </a:defRPr>
            </a:lvl4pPr>
            <a:lvl5pPr marL="1825625" defTabSz="912813">
              <a:tabLst>
                <a:tab pos="742950" algn="l"/>
              </a:tabLst>
              <a:defRPr sz="2400">
                <a:solidFill>
                  <a:schemeClr val="tx1"/>
                </a:solidFill>
                <a:latin typeface="Arial" charset="0"/>
              </a:defRPr>
            </a:lvl5pPr>
            <a:lvl6pPr marL="2282825" defTabSz="912813" eaLnBrk="0" fontAlgn="base" hangingPunct="0">
              <a:spcBef>
                <a:spcPct val="0"/>
              </a:spcBef>
              <a:spcAft>
                <a:spcPct val="0"/>
              </a:spcAft>
              <a:tabLst>
                <a:tab pos="742950" algn="l"/>
              </a:tabLst>
              <a:defRPr sz="2400">
                <a:solidFill>
                  <a:schemeClr val="tx1"/>
                </a:solidFill>
                <a:latin typeface="Arial" charset="0"/>
              </a:defRPr>
            </a:lvl6pPr>
            <a:lvl7pPr marL="2740025" defTabSz="912813" eaLnBrk="0" fontAlgn="base" hangingPunct="0">
              <a:spcBef>
                <a:spcPct val="0"/>
              </a:spcBef>
              <a:spcAft>
                <a:spcPct val="0"/>
              </a:spcAft>
              <a:tabLst>
                <a:tab pos="742950" algn="l"/>
              </a:tabLst>
              <a:defRPr sz="2400">
                <a:solidFill>
                  <a:schemeClr val="tx1"/>
                </a:solidFill>
                <a:latin typeface="Arial" charset="0"/>
              </a:defRPr>
            </a:lvl7pPr>
            <a:lvl8pPr marL="3197225" defTabSz="912813" eaLnBrk="0" fontAlgn="base" hangingPunct="0">
              <a:spcBef>
                <a:spcPct val="0"/>
              </a:spcBef>
              <a:spcAft>
                <a:spcPct val="0"/>
              </a:spcAft>
              <a:tabLst>
                <a:tab pos="742950" algn="l"/>
              </a:tabLst>
              <a:defRPr sz="2400">
                <a:solidFill>
                  <a:schemeClr val="tx1"/>
                </a:solidFill>
                <a:latin typeface="Arial" charset="0"/>
              </a:defRPr>
            </a:lvl8pPr>
            <a:lvl9pPr marL="3654425" defTabSz="912813" eaLnBrk="0" fontAlgn="base" hangingPunct="0">
              <a:spcBef>
                <a:spcPct val="0"/>
              </a:spcBef>
              <a:spcAft>
                <a:spcPct val="0"/>
              </a:spcAft>
              <a:tabLst>
                <a:tab pos="742950" algn="l"/>
              </a:tabLst>
              <a:defRPr sz="2400">
                <a:solidFill>
                  <a:schemeClr val="tx1"/>
                </a:solidFill>
                <a:latin typeface="Arial" charset="0"/>
              </a:defRPr>
            </a:lvl9pPr>
          </a:lstStyle>
          <a:p>
            <a:pPr lvl="1">
              <a:lnSpc>
                <a:spcPct val="90000"/>
              </a:lnSpc>
              <a:spcBef>
                <a:spcPct val="10000"/>
              </a:spcBef>
              <a:spcAft>
                <a:spcPct val="10000"/>
              </a:spcAft>
              <a:buFontTx/>
              <a:buChar char="•"/>
            </a:pPr>
            <a:r>
              <a:rPr lang="en-US" sz="2000">
                <a:solidFill>
                  <a:prstClr val="black"/>
                </a:solidFill>
              </a:rPr>
              <a:t> Requires funds to be used </a:t>
            </a:r>
            <a:r>
              <a:rPr lang="en-US" sz="2000">
                <a:solidFill>
                  <a:srgbClr val="0000FF"/>
                </a:solidFill>
              </a:rPr>
              <a:t>only for the purposes</a:t>
            </a:r>
            <a:r>
              <a:rPr lang="en-US" sz="2000">
                <a:solidFill>
                  <a:prstClr val="black"/>
                </a:solidFill>
              </a:rPr>
              <a:t> and programs for which the appropriation was made</a:t>
            </a:r>
          </a:p>
        </p:txBody>
      </p:sp>
      <p:sp>
        <p:nvSpPr>
          <p:cNvPr id="535563" name="Text Box 11"/>
          <p:cNvSpPr txBox="1">
            <a:spLocks noChangeArrowheads="1"/>
          </p:cNvSpPr>
          <p:nvPr/>
        </p:nvSpPr>
        <p:spPr bwMode="auto">
          <a:xfrm>
            <a:off x="152400" y="3467100"/>
            <a:ext cx="7823200" cy="6413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912813">
              <a:tabLst>
                <a:tab pos="685800" algn="l"/>
              </a:tabLst>
              <a:defRPr sz="2400">
                <a:solidFill>
                  <a:schemeClr val="tx1"/>
                </a:solidFill>
                <a:latin typeface="Arial" charset="0"/>
              </a:defRPr>
            </a:lvl1pPr>
            <a:lvl2pPr defTabSz="912813">
              <a:tabLst>
                <a:tab pos="685800" algn="l"/>
              </a:tabLst>
              <a:defRPr sz="2400">
                <a:solidFill>
                  <a:schemeClr val="tx1"/>
                </a:solidFill>
                <a:latin typeface="Arial" charset="0"/>
              </a:defRPr>
            </a:lvl2pPr>
            <a:lvl3pPr marL="912813" defTabSz="912813">
              <a:tabLst>
                <a:tab pos="685800" algn="l"/>
              </a:tabLst>
              <a:defRPr sz="2400">
                <a:solidFill>
                  <a:schemeClr val="tx1"/>
                </a:solidFill>
                <a:latin typeface="Arial" charset="0"/>
              </a:defRPr>
            </a:lvl3pPr>
            <a:lvl4pPr marL="1370013" defTabSz="912813">
              <a:tabLst>
                <a:tab pos="685800" algn="l"/>
              </a:tabLst>
              <a:defRPr sz="2400">
                <a:solidFill>
                  <a:schemeClr val="tx1"/>
                </a:solidFill>
                <a:latin typeface="Arial" charset="0"/>
              </a:defRPr>
            </a:lvl4pPr>
            <a:lvl5pPr marL="1825625" defTabSz="912813">
              <a:tabLst>
                <a:tab pos="685800" algn="l"/>
              </a:tabLst>
              <a:defRPr sz="2400">
                <a:solidFill>
                  <a:schemeClr val="tx1"/>
                </a:solidFill>
                <a:latin typeface="Arial" charset="0"/>
              </a:defRPr>
            </a:lvl5pPr>
            <a:lvl6pPr marL="2282825" defTabSz="912813" eaLnBrk="0" fontAlgn="base" hangingPunct="0">
              <a:spcBef>
                <a:spcPct val="0"/>
              </a:spcBef>
              <a:spcAft>
                <a:spcPct val="0"/>
              </a:spcAft>
              <a:tabLst>
                <a:tab pos="685800" algn="l"/>
              </a:tabLst>
              <a:defRPr sz="2400">
                <a:solidFill>
                  <a:schemeClr val="tx1"/>
                </a:solidFill>
                <a:latin typeface="Arial" charset="0"/>
              </a:defRPr>
            </a:lvl6pPr>
            <a:lvl7pPr marL="2740025" defTabSz="912813" eaLnBrk="0" fontAlgn="base" hangingPunct="0">
              <a:spcBef>
                <a:spcPct val="0"/>
              </a:spcBef>
              <a:spcAft>
                <a:spcPct val="0"/>
              </a:spcAft>
              <a:tabLst>
                <a:tab pos="685800" algn="l"/>
              </a:tabLst>
              <a:defRPr sz="2400">
                <a:solidFill>
                  <a:schemeClr val="tx1"/>
                </a:solidFill>
                <a:latin typeface="Arial" charset="0"/>
              </a:defRPr>
            </a:lvl7pPr>
            <a:lvl8pPr marL="3197225" defTabSz="912813" eaLnBrk="0" fontAlgn="base" hangingPunct="0">
              <a:spcBef>
                <a:spcPct val="0"/>
              </a:spcBef>
              <a:spcAft>
                <a:spcPct val="0"/>
              </a:spcAft>
              <a:tabLst>
                <a:tab pos="685800" algn="l"/>
              </a:tabLst>
              <a:defRPr sz="2400">
                <a:solidFill>
                  <a:schemeClr val="tx1"/>
                </a:solidFill>
                <a:latin typeface="Arial" charset="0"/>
              </a:defRPr>
            </a:lvl8pPr>
            <a:lvl9pPr marL="3654425" defTabSz="912813" eaLnBrk="0" fontAlgn="base" hangingPunct="0">
              <a:spcBef>
                <a:spcPct val="0"/>
              </a:spcBef>
              <a:spcAft>
                <a:spcPct val="0"/>
              </a:spcAft>
              <a:tabLst>
                <a:tab pos="685800" algn="l"/>
              </a:tabLst>
              <a:defRPr sz="2400">
                <a:solidFill>
                  <a:schemeClr val="tx1"/>
                </a:solidFill>
                <a:latin typeface="Arial" charset="0"/>
              </a:defRPr>
            </a:lvl9pPr>
          </a:lstStyle>
          <a:p>
            <a:pPr lvl="1">
              <a:lnSpc>
                <a:spcPct val="90000"/>
              </a:lnSpc>
              <a:spcBef>
                <a:spcPct val="10000"/>
              </a:spcBef>
              <a:spcAft>
                <a:spcPct val="10000"/>
              </a:spcAft>
              <a:buFontTx/>
              <a:buChar char="•"/>
            </a:pPr>
            <a:r>
              <a:rPr lang="en-US" sz="2000">
                <a:solidFill>
                  <a:prstClr val="black"/>
                </a:solidFill>
              </a:rPr>
              <a:t> Requires funds to be used only for </a:t>
            </a:r>
            <a:r>
              <a:rPr lang="en-US" sz="2000">
                <a:solidFill>
                  <a:srgbClr val="0000FF"/>
                </a:solidFill>
              </a:rPr>
              <a:t>needs or services in the year(s)</a:t>
            </a:r>
            <a:r>
              <a:rPr lang="en-US" sz="2000">
                <a:solidFill>
                  <a:prstClr val="black"/>
                </a:solidFill>
              </a:rPr>
              <a:t> of the appropriation’s obligation period</a:t>
            </a:r>
            <a:endParaRPr lang="en-US" sz="1800">
              <a:solidFill>
                <a:prstClr val="black"/>
              </a:solidFill>
            </a:endParaRPr>
          </a:p>
        </p:txBody>
      </p:sp>
      <p:sp>
        <p:nvSpPr>
          <p:cNvPr id="535564" name="Rectangle 12"/>
          <p:cNvSpPr>
            <a:spLocks noChangeArrowheads="1"/>
          </p:cNvSpPr>
          <p:nvPr/>
        </p:nvSpPr>
        <p:spPr bwMode="auto">
          <a:xfrm>
            <a:off x="152400" y="4587875"/>
            <a:ext cx="8128000" cy="19843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003" tIns="42793" rIns="84003" bIns="42793"/>
          <a:lstStyle/>
          <a:p>
            <a:pPr defTabSz="685800">
              <a:lnSpc>
                <a:spcPct val="90000"/>
              </a:lnSpc>
              <a:spcBef>
                <a:spcPct val="10000"/>
              </a:spcBef>
              <a:spcAft>
                <a:spcPct val="10000"/>
              </a:spcAft>
              <a:buSzPct val="100000"/>
              <a:tabLst>
                <a:tab pos="685800" algn="l"/>
              </a:tabLst>
            </a:pPr>
            <a:endParaRPr lang="en-US" b="0">
              <a:solidFill>
                <a:prstClr val="black"/>
              </a:solidFill>
            </a:endParaRPr>
          </a:p>
          <a:p>
            <a:pPr lvl="1" defTabSz="685800">
              <a:lnSpc>
                <a:spcPct val="90000"/>
              </a:lnSpc>
              <a:spcBef>
                <a:spcPct val="10000"/>
              </a:spcBef>
              <a:spcAft>
                <a:spcPct val="10000"/>
              </a:spcAft>
              <a:buSzPct val="100000"/>
              <a:buFontTx/>
              <a:buChar char="•"/>
              <a:tabLst>
                <a:tab pos="685800" algn="l"/>
              </a:tabLst>
            </a:pPr>
            <a:r>
              <a:rPr lang="en-US">
                <a:solidFill>
                  <a:prstClr val="black"/>
                </a:solidFill>
              </a:rPr>
              <a:t> Prohibits making or authorizing an obligation </a:t>
            </a:r>
            <a:r>
              <a:rPr lang="en-US">
                <a:solidFill>
                  <a:srgbClr val="0000FF"/>
                </a:solidFill>
              </a:rPr>
              <a:t>in excess</a:t>
            </a:r>
            <a:r>
              <a:rPr lang="en-US">
                <a:solidFill>
                  <a:prstClr val="black"/>
                </a:solidFill>
              </a:rPr>
              <a:t> of the amount available </a:t>
            </a:r>
          </a:p>
          <a:p>
            <a:pPr lvl="1" defTabSz="685800">
              <a:lnSpc>
                <a:spcPct val="90000"/>
              </a:lnSpc>
              <a:spcBef>
                <a:spcPct val="10000"/>
              </a:spcBef>
              <a:spcAft>
                <a:spcPct val="10000"/>
              </a:spcAft>
              <a:buSzPct val="100000"/>
              <a:buFontTx/>
              <a:buChar char="•"/>
              <a:tabLst>
                <a:tab pos="685800" algn="l"/>
              </a:tabLst>
            </a:pPr>
            <a:r>
              <a:rPr lang="en-US">
                <a:solidFill>
                  <a:prstClr val="black"/>
                </a:solidFill>
              </a:rPr>
              <a:t> Forbids obligation to pay money from the US Treasury </a:t>
            </a:r>
            <a:r>
              <a:rPr lang="en-US">
                <a:solidFill>
                  <a:srgbClr val="0000FF"/>
                </a:solidFill>
              </a:rPr>
              <a:t>in advance</a:t>
            </a:r>
            <a:r>
              <a:rPr lang="en-US">
                <a:solidFill>
                  <a:prstClr val="black"/>
                </a:solidFill>
              </a:rPr>
              <a:t> of an appropriation </a:t>
            </a:r>
          </a:p>
          <a:p>
            <a:pPr lvl="1" defTabSz="685800">
              <a:lnSpc>
                <a:spcPct val="90000"/>
              </a:lnSpc>
              <a:spcBef>
                <a:spcPct val="10000"/>
              </a:spcBef>
              <a:spcAft>
                <a:spcPct val="10000"/>
              </a:spcAft>
              <a:buSzPct val="100000"/>
              <a:buFontTx/>
              <a:buChar char="•"/>
              <a:tabLst>
                <a:tab pos="685800" algn="l"/>
              </a:tabLst>
            </a:pPr>
            <a:r>
              <a:rPr lang="en-US">
                <a:solidFill>
                  <a:prstClr val="black"/>
                </a:solidFill>
              </a:rPr>
              <a:t> Requires agency to </a:t>
            </a:r>
            <a:r>
              <a:rPr lang="en-US">
                <a:solidFill>
                  <a:srgbClr val="0000FF"/>
                </a:solidFill>
              </a:rPr>
              <a:t>fix responsibility</a:t>
            </a:r>
            <a:r>
              <a:rPr lang="en-US">
                <a:solidFill>
                  <a:prstClr val="black"/>
                </a:solidFill>
              </a:rPr>
              <a:t> for violations of the Act </a:t>
            </a:r>
            <a:endParaRPr lang="en-US" sz="2400">
              <a:solidFill>
                <a:prstClr val="black"/>
              </a:solidFill>
            </a:endParaRPr>
          </a:p>
        </p:txBody>
      </p:sp>
      <p:sp>
        <p:nvSpPr>
          <p:cNvPr id="535565" name="Text Box 13"/>
          <p:cNvSpPr txBox="1">
            <a:spLocks noChangeArrowheads="1"/>
          </p:cNvSpPr>
          <p:nvPr/>
        </p:nvSpPr>
        <p:spPr bwMode="auto">
          <a:xfrm>
            <a:off x="7934325" y="1966913"/>
            <a:ext cx="10302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i="1" u="sng">
                <a:solidFill>
                  <a:srgbClr val="FC0128"/>
                </a:solidFill>
              </a:rPr>
              <a:t>P</a:t>
            </a:r>
            <a:r>
              <a:rPr lang="en-US" sz="1600" i="1">
                <a:solidFill>
                  <a:srgbClr val="1F497D"/>
                </a:solidFill>
              </a:rPr>
              <a:t>urpose</a:t>
            </a:r>
            <a:endParaRPr lang="en-US" i="1">
              <a:solidFill>
                <a:srgbClr val="1F497D"/>
              </a:solidFill>
            </a:endParaRPr>
          </a:p>
        </p:txBody>
      </p:sp>
      <p:sp>
        <p:nvSpPr>
          <p:cNvPr id="535566" name="Text Box 14"/>
          <p:cNvSpPr txBox="1">
            <a:spLocks noChangeArrowheads="1"/>
          </p:cNvSpPr>
          <p:nvPr/>
        </p:nvSpPr>
        <p:spPr bwMode="auto">
          <a:xfrm>
            <a:off x="8099425" y="3427413"/>
            <a:ext cx="6905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i="1" u="sng">
                <a:solidFill>
                  <a:srgbClr val="FC0128"/>
                </a:solidFill>
              </a:rPr>
              <a:t>T</a:t>
            </a:r>
            <a:r>
              <a:rPr lang="en-US" sz="1600" i="1">
                <a:solidFill>
                  <a:srgbClr val="1F497D"/>
                </a:solidFill>
              </a:rPr>
              <a:t>ime</a:t>
            </a:r>
          </a:p>
        </p:txBody>
      </p:sp>
      <p:sp>
        <p:nvSpPr>
          <p:cNvPr id="535567" name="Text Box 15"/>
          <p:cNvSpPr txBox="1">
            <a:spLocks noChangeArrowheads="1"/>
          </p:cNvSpPr>
          <p:nvPr/>
        </p:nvSpPr>
        <p:spPr bwMode="auto">
          <a:xfrm>
            <a:off x="8099425" y="4830763"/>
            <a:ext cx="9890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i="1" u="sng">
                <a:solidFill>
                  <a:srgbClr val="FC0128"/>
                </a:solidFill>
              </a:rPr>
              <a:t>A</a:t>
            </a:r>
            <a:r>
              <a:rPr lang="en-US" sz="1600" i="1">
                <a:solidFill>
                  <a:srgbClr val="1F497D"/>
                </a:solidFill>
              </a:rPr>
              <a:t>mount</a:t>
            </a:r>
          </a:p>
        </p:txBody>
      </p:sp>
      <p:sp>
        <p:nvSpPr>
          <p:cNvPr id="15" name="Text Box 9"/>
          <p:cNvSpPr txBox="1">
            <a:spLocks noChangeArrowheads="1"/>
          </p:cNvSpPr>
          <p:nvPr/>
        </p:nvSpPr>
        <p:spPr bwMode="auto">
          <a:xfrm>
            <a:off x="8774113" y="6583363"/>
            <a:ext cx="354584" cy="276999"/>
          </a:xfrm>
          <a:prstGeom prst="rect">
            <a:avLst/>
          </a:prstGeom>
          <a:noFill/>
          <a:ln w="12700">
            <a:noFill/>
            <a:miter lim="800000"/>
            <a:headEnd/>
            <a:tailEnd/>
          </a:ln>
          <a:effectLst/>
        </p:spPr>
        <p:txBody>
          <a:bodyPr wrap="none">
            <a:spAutoFit/>
          </a:bodyPr>
          <a:lstStyle/>
          <a:p>
            <a:r>
              <a:rPr lang="en-US" sz="1200" b="0" dirty="0" smtClean="0">
                <a:solidFill>
                  <a:prstClr val="black"/>
                </a:solidFill>
              </a:rPr>
              <a:t>55</a:t>
            </a:r>
            <a:endParaRPr lang="en-US" sz="1200" b="0" dirty="0">
              <a:solidFill>
                <a:prstClr val="black"/>
              </a:solidFill>
            </a:endParaRPr>
          </a:p>
        </p:txBody>
      </p:sp>
      <p:sp>
        <p:nvSpPr>
          <p:cNvPr id="2" name="Slide Number Placeholder 1"/>
          <p:cNvSpPr>
            <a:spLocks noGrp="1"/>
          </p:cNvSpPr>
          <p:nvPr>
            <p:ph type="sldNum" sz="quarter" idx="12"/>
          </p:nvPr>
        </p:nvSpPr>
        <p:spPr/>
        <p:txBody>
          <a:bodyPr/>
          <a:lstStyle/>
          <a:p>
            <a:pPr>
              <a:defRPr/>
            </a:pPr>
            <a:fld id="{E4C5790F-3997-4F6B-AC14-93887569D4C0}" type="slidenum">
              <a:rPr lang="en-US" smtClean="0">
                <a:solidFill>
                  <a:prstClr val="black">
                    <a:tint val="75000"/>
                  </a:prstClr>
                </a:solidFill>
              </a:rPr>
              <a:pPr>
                <a:defRPr/>
              </a:pPr>
              <a:t>33</a:t>
            </a:fld>
            <a:endParaRPr lang="en-US" dirty="0">
              <a:solidFill>
                <a:prstClr val="black">
                  <a:tint val="75000"/>
                </a:prstClr>
              </a:solidFill>
            </a:endParaRPr>
          </a:p>
        </p:txBody>
      </p:sp>
    </p:spTree>
    <p:extLst>
      <p:ext uri="{BB962C8B-B14F-4D97-AF65-F5344CB8AC3E}">
        <p14:creationId xmlns:p14="http://schemas.microsoft.com/office/powerpoint/2010/main" val="31140468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35556"/>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1000"/>
                                  </p:stCondLst>
                                  <p:childTnLst>
                                    <p:set>
                                      <p:cBhvr>
                                        <p:cTn id="9" dur="1" fill="hold">
                                          <p:stCondLst>
                                            <p:cond delay="499"/>
                                          </p:stCondLst>
                                        </p:cTn>
                                        <p:tgtEl>
                                          <p:spTgt spid="535560"/>
                                        </p:tgtEl>
                                        <p:attrNameLst>
                                          <p:attrName>style.visibility</p:attrName>
                                        </p:attrNameLst>
                                      </p:cBhvr>
                                      <p:to>
                                        <p:strVal val="visible"/>
                                      </p:to>
                                    </p:set>
                                  </p:childTnLst>
                                </p:cTn>
                              </p:par>
                            </p:childTnLst>
                          </p:cTn>
                        </p:par>
                        <p:par>
                          <p:cTn id="10" fill="hold" nodeType="afterGroup">
                            <p:stCondLst>
                              <p:cond delay="2000"/>
                            </p:stCondLst>
                            <p:childTnLst>
                              <p:par>
                                <p:cTn id="11" presetID="1" presetClass="entr" presetSubtype="0" fill="hold" grpId="0" nodeType="afterEffect">
                                  <p:stCondLst>
                                    <p:cond delay="1000"/>
                                  </p:stCondLst>
                                  <p:childTnLst>
                                    <p:set>
                                      <p:cBhvr>
                                        <p:cTn id="12" dur="1" fill="hold">
                                          <p:stCondLst>
                                            <p:cond delay="499"/>
                                          </p:stCondLst>
                                        </p:cTn>
                                        <p:tgtEl>
                                          <p:spTgt spid="535555">
                                            <p:txEl>
                                              <p:pRg st="0" end="0"/>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535561"/>
                                        </p:tgtEl>
                                        <p:attrNameLst>
                                          <p:attrName>style.visibility</p:attrName>
                                        </p:attrNameLst>
                                      </p:cBhvr>
                                      <p:to>
                                        <p:strVal val="visible"/>
                                      </p:to>
                                    </p:set>
                                    <p:anim calcmode="lin" valueType="num">
                                      <p:cBhvr additive="base">
                                        <p:cTn id="17" dur="500" fill="hold"/>
                                        <p:tgtEl>
                                          <p:spTgt spid="535561"/>
                                        </p:tgtEl>
                                        <p:attrNameLst>
                                          <p:attrName>ppt_x</p:attrName>
                                        </p:attrNameLst>
                                      </p:cBhvr>
                                      <p:tavLst>
                                        <p:tav tm="0">
                                          <p:val>
                                            <p:strVal val="#ppt_x"/>
                                          </p:val>
                                        </p:tav>
                                        <p:tav tm="100000">
                                          <p:val>
                                            <p:strVal val="#ppt_x"/>
                                          </p:val>
                                        </p:tav>
                                      </p:tavLst>
                                    </p:anim>
                                    <p:anim calcmode="lin" valueType="num">
                                      <p:cBhvr additive="base">
                                        <p:cTn id="18" dur="500" fill="hold"/>
                                        <p:tgtEl>
                                          <p:spTgt spid="535561"/>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535567"/>
                                        </p:tgtEl>
                                        <p:attrNameLst>
                                          <p:attrName>style.visibility</p:attrName>
                                        </p:attrNameLst>
                                      </p:cBhvr>
                                      <p:to>
                                        <p:strVal val="visible"/>
                                      </p:to>
                                    </p:set>
                                    <p:anim calcmode="lin" valueType="num">
                                      <p:cBhvr additive="base">
                                        <p:cTn id="21" dur="500" fill="hold"/>
                                        <p:tgtEl>
                                          <p:spTgt spid="535567"/>
                                        </p:tgtEl>
                                        <p:attrNameLst>
                                          <p:attrName>ppt_x</p:attrName>
                                        </p:attrNameLst>
                                      </p:cBhvr>
                                      <p:tavLst>
                                        <p:tav tm="0">
                                          <p:val>
                                            <p:strVal val="#ppt_x"/>
                                          </p:val>
                                        </p:tav>
                                        <p:tav tm="100000">
                                          <p:val>
                                            <p:strVal val="#ppt_x"/>
                                          </p:val>
                                        </p:tav>
                                      </p:tavLst>
                                    </p:anim>
                                    <p:anim calcmode="lin" valueType="num">
                                      <p:cBhvr additive="base">
                                        <p:cTn id="22" dur="500" fill="hold"/>
                                        <p:tgtEl>
                                          <p:spTgt spid="535567"/>
                                        </p:tgtEl>
                                        <p:attrNameLst>
                                          <p:attrName>ppt_y</p:attrName>
                                        </p:attrNameLst>
                                      </p:cBhvr>
                                      <p:tavLst>
                                        <p:tav tm="0">
                                          <p:val>
                                            <p:strVal val="0-#ppt_h/2"/>
                                          </p:val>
                                        </p:tav>
                                        <p:tav tm="100000">
                                          <p:val>
                                            <p:strVal val="#ppt_y"/>
                                          </p:val>
                                        </p:tav>
                                      </p:tavLst>
                                    </p:anim>
                                  </p:childTnLst>
                                </p:cTn>
                              </p:par>
                            </p:childTnLst>
                          </p:cTn>
                        </p:par>
                        <p:par>
                          <p:cTn id="23" fill="hold" nodeType="afterGroup">
                            <p:stCondLst>
                              <p:cond delay="500"/>
                            </p:stCondLst>
                            <p:childTnLst>
                              <p:par>
                                <p:cTn id="24" presetID="1" presetClass="entr" presetSubtype="0" fill="hold" grpId="0" nodeType="afterEffect">
                                  <p:stCondLst>
                                    <p:cond delay="1000"/>
                                  </p:stCondLst>
                                  <p:childTnLst>
                                    <p:set>
                                      <p:cBhvr>
                                        <p:cTn id="25" dur="1" fill="hold">
                                          <p:stCondLst>
                                            <p:cond delay="499"/>
                                          </p:stCondLst>
                                        </p:cTn>
                                        <p:tgtEl>
                                          <p:spTgt spid="535564">
                                            <p:txEl>
                                              <p:pRg st="1" end="1"/>
                                            </p:txEl>
                                          </p:spTgt>
                                        </p:tgtEl>
                                        <p:attrNameLst>
                                          <p:attrName>style.visibility</p:attrName>
                                        </p:attrNameLst>
                                      </p:cBhvr>
                                      <p:to>
                                        <p:strVal val="visible"/>
                                      </p:to>
                                    </p:set>
                                  </p:childTnLst>
                                </p:cTn>
                              </p:par>
                              <p:par>
                                <p:cTn id="26" presetID="1" presetClass="entr" presetSubtype="0" fill="hold" grpId="0" nodeType="withEffect">
                                  <p:stCondLst>
                                    <p:cond delay="1000"/>
                                  </p:stCondLst>
                                  <p:childTnLst>
                                    <p:set>
                                      <p:cBhvr>
                                        <p:cTn id="27" dur="1" fill="hold">
                                          <p:stCondLst>
                                            <p:cond delay="499"/>
                                          </p:stCondLst>
                                        </p:cTn>
                                        <p:tgtEl>
                                          <p:spTgt spid="535564">
                                            <p:txEl>
                                              <p:pRg st="2" end="2"/>
                                            </p:txEl>
                                          </p:spTgt>
                                        </p:tgtEl>
                                        <p:attrNameLst>
                                          <p:attrName>style.visibility</p:attrName>
                                        </p:attrNameLst>
                                      </p:cBhvr>
                                      <p:to>
                                        <p:strVal val="visible"/>
                                      </p:to>
                                    </p:set>
                                  </p:childTnLst>
                                </p:cTn>
                              </p:par>
                              <p:par>
                                <p:cTn id="28" presetID="1" presetClass="entr" presetSubtype="0" fill="hold" grpId="0" nodeType="withEffect">
                                  <p:stCondLst>
                                    <p:cond delay="1000"/>
                                  </p:stCondLst>
                                  <p:childTnLst>
                                    <p:set>
                                      <p:cBhvr>
                                        <p:cTn id="29" dur="1" fill="hold">
                                          <p:stCondLst>
                                            <p:cond delay="499"/>
                                          </p:stCondLst>
                                        </p:cTn>
                                        <p:tgtEl>
                                          <p:spTgt spid="535564">
                                            <p:txEl>
                                              <p:pRg st="3" end="3"/>
                                            </p:txEl>
                                          </p:spTgt>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1" fill="hold" grpId="0" nodeType="clickEffect">
                                  <p:stCondLst>
                                    <p:cond delay="0"/>
                                  </p:stCondLst>
                                  <p:childTnLst>
                                    <p:set>
                                      <p:cBhvr>
                                        <p:cTn id="33" dur="1" fill="hold">
                                          <p:stCondLst>
                                            <p:cond delay="0"/>
                                          </p:stCondLst>
                                        </p:cTn>
                                        <p:tgtEl>
                                          <p:spTgt spid="535559"/>
                                        </p:tgtEl>
                                        <p:attrNameLst>
                                          <p:attrName>style.visibility</p:attrName>
                                        </p:attrNameLst>
                                      </p:cBhvr>
                                      <p:to>
                                        <p:strVal val="visible"/>
                                      </p:to>
                                    </p:set>
                                    <p:anim calcmode="lin" valueType="num">
                                      <p:cBhvr additive="base">
                                        <p:cTn id="34" dur="500" fill="hold"/>
                                        <p:tgtEl>
                                          <p:spTgt spid="535559"/>
                                        </p:tgtEl>
                                        <p:attrNameLst>
                                          <p:attrName>ppt_x</p:attrName>
                                        </p:attrNameLst>
                                      </p:cBhvr>
                                      <p:tavLst>
                                        <p:tav tm="0">
                                          <p:val>
                                            <p:strVal val="#ppt_x"/>
                                          </p:val>
                                        </p:tav>
                                        <p:tav tm="100000">
                                          <p:val>
                                            <p:strVal val="#ppt_x"/>
                                          </p:val>
                                        </p:tav>
                                      </p:tavLst>
                                    </p:anim>
                                    <p:anim calcmode="lin" valueType="num">
                                      <p:cBhvr additive="base">
                                        <p:cTn id="35" dur="500" fill="hold"/>
                                        <p:tgtEl>
                                          <p:spTgt spid="535559"/>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stCondLst>
                                    <p:cond delay="0"/>
                                  </p:stCondLst>
                                  <p:childTnLst>
                                    <p:set>
                                      <p:cBhvr>
                                        <p:cTn id="37" dur="1" fill="hold">
                                          <p:stCondLst>
                                            <p:cond delay="0"/>
                                          </p:stCondLst>
                                        </p:cTn>
                                        <p:tgtEl>
                                          <p:spTgt spid="535566"/>
                                        </p:tgtEl>
                                        <p:attrNameLst>
                                          <p:attrName>style.visibility</p:attrName>
                                        </p:attrNameLst>
                                      </p:cBhvr>
                                      <p:to>
                                        <p:strVal val="visible"/>
                                      </p:to>
                                    </p:set>
                                    <p:anim calcmode="lin" valueType="num">
                                      <p:cBhvr additive="base">
                                        <p:cTn id="38" dur="500" fill="hold"/>
                                        <p:tgtEl>
                                          <p:spTgt spid="535566"/>
                                        </p:tgtEl>
                                        <p:attrNameLst>
                                          <p:attrName>ppt_x</p:attrName>
                                        </p:attrNameLst>
                                      </p:cBhvr>
                                      <p:tavLst>
                                        <p:tav tm="0">
                                          <p:val>
                                            <p:strVal val="#ppt_x"/>
                                          </p:val>
                                        </p:tav>
                                        <p:tav tm="100000">
                                          <p:val>
                                            <p:strVal val="#ppt_x"/>
                                          </p:val>
                                        </p:tav>
                                      </p:tavLst>
                                    </p:anim>
                                    <p:anim calcmode="lin" valueType="num">
                                      <p:cBhvr additive="base">
                                        <p:cTn id="39" dur="500" fill="hold"/>
                                        <p:tgtEl>
                                          <p:spTgt spid="535566"/>
                                        </p:tgtEl>
                                        <p:attrNameLst>
                                          <p:attrName>ppt_y</p:attrName>
                                        </p:attrNameLst>
                                      </p:cBhvr>
                                      <p:tavLst>
                                        <p:tav tm="0">
                                          <p:val>
                                            <p:strVal val="0-#ppt_h/2"/>
                                          </p:val>
                                        </p:tav>
                                        <p:tav tm="100000">
                                          <p:val>
                                            <p:strVal val="#ppt_y"/>
                                          </p:val>
                                        </p:tav>
                                      </p:tavLst>
                                    </p:anim>
                                  </p:childTnLst>
                                </p:cTn>
                              </p:par>
                            </p:childTnLst>
                          </p:cTn>
                        </p:par>
                        <p:par>
                          <p:cTn id="40" fill="hold" nodeType="afterGroup">
                            <p:stCondLst>
                              <p:cond delay="500"/>
                            </p:stCondLst>
                            <p:childTnLst>
                              <p:par>
                                <p:cTn id="41" presetID="1" presetClass="entr" presetSubtype="0" fill="hold" grpId="0" nodeType="afterEffect">
                                  <p:stCondLst>
                                    <p:cond delay="1000"/>
                                  </p:stCondLst>
                                  <p:childTnLst>
                                    <p:set>
                                      <p:cBhvr>
                                        <p:cTn id="42" dur="1" fill="hold">
                                          <p:stCondLst>
                                            <p:cond delay="499"/>
                                          </p:stCondLst>
                                        </p:cTn>
                                        <p:tgtEl>
                                          <p:spTgt spid="53556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1" fill="hold" grpId="0" nodeType="clickEffect">
                                  <p:stCondLst>
                                    <p:cond delay="0"/>
                                  </p:stCondLst>
                                  <p:childTnLst>
                                    <p:set>
                                      <p:cBhvr>
                                        <p:cTn id="46" dur="1" fill="hold">
                                          <p:stCondLst>
                                            <p:cond delay="0"/>
                                          </p:stCondLst>
                                        </p:cTn>
                                        <p:tgtEl>
                                          <p:spTgt spid="535558"/>
                                        </p:tgtEl>
                                        <p:attrNameLst>
                                          <p:attrName>style.visibility</p:attrName>
                                        </p:attrNameLst>
                                      </p:cBhvr>
                                      <p:to>
                                        <p:strVal val="visible"/>
                                      </p:to>
                                    </p:set>
                                    <p:anim calcmode="lin" valueType="num">
                                      <p:cBhvr additive="base">
                                        <p:cTn id="47" dur="500" fill="hold"/>
                                        <p:tgtEl>
                                          <p:spTgt spid="535558"/>
                                        </p:tgtEl>
                                        <p:attrNameLst>
                                          <p:attrName>ppt_x</p:attrName>
                                        </p:attrNameLst>
                                      </p:cBhvr>
                                      <p:tavLst>
                                        <p:tav tm="0">
                                          <p:val>
                                            <p:strVal val="#ppt_x"/>
                                          </p:val>
                                        </p:tav>
                                        <p:tav tm="100000">
                                          <p:val>
                                            <p:strVal val="#ppt_x"/>
                                          </p:val>
                                        </p:tav>
                                      </p:tavLst>
                                    </p:anim>
                                    <p:anim calcmode="lin" valueType="num">
                                      <p:cBhvr additive="base">
                                        <p:cTn id="48" dur="500" fill="hold"/>
                                        <p:tgtEl>
                                          <p:spTgt spid="535558"/>
                                        </p:tgtEl>
                                        <p:attrNameLst>
                                          <p:attrName>ppt_y</p:attrName>
                                        </p:attrNameLst>
                                      </p:cBhvr>
                                      <p:tavLst>
                                        <p:tav tm="0">
                                          <p:val>
                                            <p:strVal val="0-#ppt_h/2"/>
                                          </p:val>
                                        </p:tav>
                                        <p:tav tm="100000">
                                          <p:val>
                                            <p:strVal val="#ppt_y"/>
                                          </p:val>
                                        </p:tav>
                                      </p:tavLst>
                                    </p:anim>
                                  </p:childTnLst>
                                </p:cTn>
                              </p:par>
                            </p:childTnLst>
                          </p:cTn>
                        </p:par>
                        <p:par>
                          <p:cTn id="49" fill="hold" nodeType="afterGroup">
                            <p:stCondLst>
                              <p:cond delay="500"/>
                            </p:stCondLst>
                            <p:childTnLst>
                              <p:par>
                                <p:cTn id="50" presetID="2" presetClass="entr" presetSubtype="8" fill="hold" grpId="0" nodeType="afterEffect">
                                  <p:stCondLst>
                                    <p:cond delay="1000"/>
                                  </p:stCondLst>
                                  <p:childTnLst>
                                    <p:set>
                                      <p:cBhvr>
                                        <p:cTn id="51" dur="1" fill="hold">
                                          <p:stCondLst>
                                            <p:cond delay="0"/>
                                          </p:stCondLst>
                                        </p:cTn>
                                        <p:tgtEl>
                                          <p:spTgt spid="535562"/>
                                        </p:tgtEl>
                                        <p:attrNameLst>
                                          <p:attrName>style.visibility</p:attrName>
                                        </p:attrNameLst>
                                      </p:cBhvr>
                                      <p:to>
                                        <p:strVal val="visible"/>
                                      </p:to>
                                    </p:set>
                                    <p:anim calcmode="lin" valueType="num">
                                      <p:cBhvr additive="base">
                                        <p:cTn id="52" dur="500" fill="hold"/>
                                        <p:tgtEl>
                                          <p:spTgt spid="535562"/>
                                        </p:tgtEl>
                                        <p:attrNameLst>
                                          <p:attrName>ppt_x</p:attrName>
                                        </p:attrNameLst>
                                      </p:cBhvr>
                                      <p:tavLst>
                                        <p:tav tm="0">
                                          <p:val>
                                            <p:strVal val="0-#ppt_w/2"/>
                                          </p:val>
                                        </p:tav>
                                        <p:tav tm="100000">
                                          <p:val>
                                            <p:strVal val="#ppt_x"/>
                                          </p:val>
                                        </p:tav>
                                      </p:tavLst>
                                    </p:anim>
                                    <p:anim calcmode="lin" valueType="num">
                                      <p:cBhvr additive="base">
                                        <p:cTn id="53" dur="500" fill="hold"/>
                                        <p:tgtEl>
                                          <p:spTgt spid="535562"/>
                                        </p:tgtEl>
                                        <p:attrNameLst>
                                          <p:attrName>ppt_y</p:attrName>
                                        </p:attrNameLst>
                                      </p:cBhvr>
                                      <p:tavLst>
                                        <p:tav tm="0">
                                          <p:val>
                                            <p:strVal val="#ppt_y"/>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535565"/>
                                        </p:tgtEl>
                                        <p:attrNameLst>
                                          <p:attrName>style.visibility</p:attrName>
                                        </p:attrNameLst>
                                      </p:cBhvr>
                                      <p:to>
                                        <p:strVal val="visible"/>
                                      </p:to>
                                    </p:set>
                                    <p:anim calcmode="lin" valueType="num">
                                      <p:cBhvr additive="base">
                                        <p:cTn id="56" dur="500" fill="hold"/>
                                        <p:tgtEl>
                                          <p:spTgt spid="535565"/>
                                        </p:tgtEl>
                                        <p:attrNameLst>
                                          <p:attrName>ppt_x</p:attrName>
                                        </p:attrNameLst>
                                      </p:cBhvr>
                                      <p:tavLst>
                                        <p:tav tm="0">
                                          <p:val>
                                            <p:strVal val="#ppt_x"/>
                                          </p:val>
                                        </p:tav>
                                        <p:tav tm="100000">
                                          <p:val>
                                            <p:strVal val="#ppt_x"/>
                                          </p:val>
                                        </p:tav>
                                      </p:tavLst>
                                    </p:anim>
                                    <p:anim calcmode="lin" valueType="num">
                                      <p:cBhvr additive="base">
                                        <p:cTn id="57" dur="500" fill="hold"/>
                                        <p:tgtEl>
                                          <p:spTgt spid="53556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5555" grpId="0" build="p" autoUpdateAnimBg="0" advAuto="1000"/>
      <p:bldP spid="535556" grpId="0" autoUpdateAnimBg="0"/>
      <p:bldP spid="535558" grpId="0" autoUpdateAnimBg="0"/>
      <p:bldP spid="535559" grpId="0" autoUpdateAnimBg="0"/>
      <p:bldP spid="535560" grpId="0" autoUpdateAnimBg="0"/>
      <p:bldP spid="535561" grpId="0" autoUpdateAnimBg="0"/>
      <p:bldP spid="535562" grpId="0" autoUpdateAnimBg="0"/>
      <p:bldP spid="535563" grpId="0" autoUpdateAnimBg="0"/>
      <p:bldP spid="535564" grpId="0" build="p" autoUpdateAnimBg="0" advAuto="1000"/>
      <p:bldP spid="535565" grpId="0" autoUpdateAnimBg="0"/>
      <p:bldP spid="535566" grpId="0" autoUpdateAnimBg="0"/>
      <p:bldP spid="535567"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992187" y="3032125"/>
            <a:ext cx="1752600" cy="304800"/>
          </a:xfrm>
          <a:prstGeom prst="rect">
            <a:avLst/>
          </a:prstGeom>
          <a:noFill/>
          <a:ln w="12700">
            <a:noFill/>
            <a:miter lim="800000"/>
            <a:headEnd/>
            <a:tailEnd/>
          </a:ln>
        </p:spPr>
        <p:txBody>
          <a:bodyPr lIns="85725" tIns="44450" rIns="85725" bIns="44450">
            <a:spAutoFit/>
          </a:bodyPr>
          <a:lstStyle/>
          <a:p>
            <a:pPr algn="ctr" defTabSz="915988">
              <a:spcBef>
                <a:spcPct val="20000"/>
              </a:spcBef>
            </a:pPr>
            <a:r>
              <a:rPr lang="en-US" sz="1400">
                <a:solidFill>
                  <a:prstClr val="black"/>
                </a:solidFill>
                <a:latin typeface="Arial Narrow" pitchFamily="34" charset="0"/>
              </a:rPr>
              <a:t>FY 11 </a:t>
            </a:r>
            <a:r>
              <a:rPr lang="en-US" sz="1400" i="1">
                <a:solidFill>
                  <a:prstClr val="black"/>
                </a:solidFill>
                <a:latin typeface="Arial Narrow" pitchFamily="34" charset="0"/>
              </a:rPr>
              <a:t>   </a:t>
            </a:r>
          </a:p>
        </p:txBody>
      </p:sp>
      <p:sp>
        <p:nvSpPr>
          <p:cNvPr id="7171" name="Rectangle 5"/>
          <p:cNvSpPr>
            <a:spLocks noChangeArrowheads="1"/>
          </p:cNvSpPr>
          <p:nvPr/>
        </p:nvSpPr>
        <p:spPr bwMode="auto">
          <a:xfrm>
            <a:off x="1068387" y="4438650"/>
            <a:ext cx="7731125" cy="314325"/>
          </a:xfrm>
          <a:prstGeom prst="rect">
            <a:avLst/>
          </a:prstGeom>
          <a:noFill/>
          <a:ln w="25400">
            <a:solidFill>
              <a:schemeClr val="tx1"/>
            </a:solidFill>
            <a:miter lim="800000"/>
            <a:headEnd/>
            <a:tailEnd/>
          </a:ln>
        </p:spPr>
        <p:txBody>
          <a:bodyPr wrap="none" anchor="ctr"/>
          <a:lstStyle/>
          <a:p>
            <a:pPr algn="ctr">
              <a:spcBef>
                <a:spcPct val="20000"/>
              </a:spcBef>
            </a:pPr>
            <a:endParaRPr lang="en-US" sz="2400">
              <a:solidFill>
                <a:prstClr val="black"/>
              </a:solidFill>
              <a:latin typeface="Times New Roman" pitchFamily="18" charset="0"/>
            </a:endParaRPr>
          </a:p>
        </p:txBody>
      </p:sp>
      <p:sp>
        <p:nvSpPr>
          <p:cNvPr id="7172" name="Rectangle 6"/>
          <p:cNvSpPr>
            <a:spLocks noChangeArrowheads="1"/>
          </p:cNvSpPr>
          <p:nvPr/>
        </p:nvSpPr>
        <p:spPr bwMode="auto">
          <a:xfrm>
            <a:off x="8545512" y="1568450"/>
            <a:ext cx="300038"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D</a:t>
            </a:r>
          </a:p>
        </p:txBody>
      </p:sp>
      <p:sp>
        <p:nvSpPr>
          <p:cNvPr id="7173" name="Rectangle 7"/>
          <p:cNvSpPr>
            <a:spLocks noChangeArrowheads="1"/>
          </p:cNvSpPr>
          <p:nvPr/>
        </p:nvSpPr>
        <p:spPr bwMode="auto">
          <a:xfrm>
            <a:off x="7277100" y="1568450"/>
            <a:ext cx="273050"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J</a:t>
            </a:r>
          </a:p>
        </p:txBody>
      </p:sp>
      <p:sp>
        <p:nvSpPr>
          <p:cNvPr id="7174" name="Rectangle 8"/>
          <p:cNvSpPr>
            <a:spLocks noChangeArrowheads="1"/>
          </p:cNvSpPr>
          <p:nvPr/>
        </p:nvSpPr>
        <p:spPr bwMode="auto">
          <a:xfrm>
            <a:off x="6130925" y="1568450"/>
            <a:ext cx="273050"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J</a:t>
            </a:r>
          </a:p>
        </p:txBody>
      </p:sp>
      <p:sp>
        <p:nvSpPr>
          <p:cNvPr id="7175" name="Rectangle 9"/>
          <p:cNvSpPr>
            <a:spLocks noChangeArrowheads="1"/>
          </p:cNvSpPr>
          <p:nvPr/>
        </p:nvSpPr>
        <p:spPr bwMode="auto">
          <a:xfrm>
            <a:off x="6343650" y="1568450"/>
            <a:ext cx="282575"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F</a:t>
            </a:r>
          </a:p>
        </p:txBody>
      </p:sp>
      <p:sp>
        <p:nvSpPr>
          <p:cNvPr id="7176" name="Rectangle 10"/>
          <p:cNvSpPr>
            <a:spLocks noChangeArrowheads="1"/>
          </p:cNvSpPr>
          <p:nvPr/>
        </p:nvSpPr>
        <p:spPr bwMode="auto">
          <a:xfrm>
            <a:off x="6564312" y="1568450"/>
            <a:ext cx="319088"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M</a:t>
            </a:r>
          </a:p>
        </p:txBody>
      </p:sp>
      <p:sp>
        <p:nvSpPr>
          <p:cNvPr id="7177" name="Rectangle 11"/>
          <p:cNvSpPr>
            <a:spLocks noChangeArrowheads="1"/>
          </p:cNvSpPr>
          <p:nvPr/>
        </p:nvSpPr>
        <p:spPr bwMode="auto">
          <a:xfrm>
            <a:off x="6799262" y="1568450"/>
            <a:ext cx="300038"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A</a:t>
            </a:r>
          </a:p>
        </p:txBody>
      </p:sp>
      <p:sp>
        <p:nvSpPr>
          <p:cNvPr id="7178" name="Rectangle 12"/>
          <p:cNvSpPr>
            <a:spLocks noChangeArrowheads="1"/>
          </p:cNvSpPr>
          <p:nvPr/>
        </p:nvSpPr>
        <p:spPr bwMode="auto">
          <a:xfrm>
            <a:off x="7037387" y="1568450"/>
            <a:ext cx="319088"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M</a:t>
            </a:r>
          </a:p>
        </p:txBody>
      </p:sp>
      <p:sp>
        <p:nvSpPr>
          <p:cNvPr id="7179" name="Rectangle 13"/>
          <p:cNvSpPr>
            <a:spLocks noChangeArrowheads="1"/>
          </p:cNvSpPr>
          <p:nvPr/>
        </p:nvSpPr>
        <p:spPr bwMode="auto">
          <a:xfrm>
            <a:off x="7480300" y="1568450"/>
            <a:ext cx="273050"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J</a:t>
            </a:r>
          </a:p>
        </p:txBody>
      </p:sp>
      <p:sp>
        <p:nvSpPr>
          <p:cNvPr id="7180" name="Rectangle 14"/>
          <p:cNvSpPr>
            <a:spLocks noChangeArrowheads="1"/>
          </p:cNvSpPr>
          <p:nvPr/>
        </p:nvSpPr>
        <p:spPr bwMode="auto">
          <a:xfrm>
            <a:off x="7677150" y="1568450"/>
            <a:ext cx="300037"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A</a:t>
            </a:r>
          </a:p>
        </p:txBody>
      </p:sp>
      <p:sp>
        <p:nvSpPr>
          <p:cNvPr id="7181" name="Rectangle 15"/>
          <p:cNvSpPr>
            <a:spLocks noChangeArrowheads="1"/>
          </p:cNvSpPr>
          <p:nvPr/>
        </p:nvSpPr>
        <p:spPr bwMode="auto">
          <a:xfrm>
            <a:off x="7893050" y="1568450"/>
            <a:ext cx="290512"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S</a:t>
            </a:r>
          </a:p>
        </p:txBody>
      </p:sp>
      <p:sp>
        <p:nvSpPr>
          <p:cNvPr id="7182" name="Rectangle 16"/>
          <p:cNvSpPr>
            <a:spLocks noChangeArrowheads="1"/>
          </p:cNvSpPr>
          <p:nvPr/>
        </p:nvSpPr>
        <p:spPr bwMode="auto">
          <a:xfrm>
            <a:off x="8097837" y="1568450"/>
            <a:ext cx="309563"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O</a:t>
            </a:r>
          </a:p>
        </p:txBody>
      </p:sp>
      <p:sp>
        <p:nvSpPr>
          <p:cNvPr id="7183" name="Rectangle 17"/>
          <p:cNvSpPr>
            <a:spLocks noChangeArrowheads="1"/>
          </p:cNvSpPr>
          <p:nvPr/>
        </p:nvSpPr>
        <p:spPr bwMode="auto">
          <a:xfrm>
            <a:off x="8324850" y="1568450"/>
            <a:ext cx="300037"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N</a:t>
            </a:r>
          </a:p>
        </p:txBody>
      </p:sp>
      <p:sp>
        <p:nvSpPr>
          <p:cNvPr id="7184" name="Rectangle 18"/>
          <p:cNvSpPr>
            <a:spLocks noChangeArrowheads="1"/>
          </p:cNvSpPr>
          <p:nvPr/>
        </p:nvSpPr>
        <p:spPr bwMode="auto">
          <a:xfrm>
            <a:off x="1981200" y="1568450"/>
            <a:ext cx="273050"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J</a:t>
            </a:r>
          </a:p>
        </p:txBody>
      </p:sp>
      <p:sp>
        <p:nvSpPr>
          <p:cNvPr id="7185" name="Rectangle 19"/>
          <p:cNvSpPr>
            <a:spLocks noChangeArrowheads="1"/>
          </p:cNvSpPr>
          <p:nvPr/>
        </p:nvSpPr>
        <p:spPr bwMode="auto">
          <a:xfrm>
            <a:off x="808037" y="1568450"/>
            <a:ext cx="273050"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J</a:t>
            </a:r>
          </a:p>
        </p:txBody>
      </p:sp>
      <p:sp>
        <p:nvSpPr>
          <p:cNvPr id="7186" name="Rectangle 20"/>
          <p:cNvSpPr>
            <a:spLocks noChangeArrowheads="1"/>
          </p:cNvSpPr>
          <p:nvPr/>
        </p:nvSpPr>
        <p:spPr bwMode="auto">
          <a:xfrm>
            <a:off x="1046162" y="1568450"/>
            <a:ext cx="282575"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F</a:t>
            </a:r>
          </a:p>
        </p:txBody>
      </p:sp>
      <p:sp>
        <p:nvSpPr>
          <p:cNvPr id="7187" name="Rectangle 21"/>
          <p:cNvSpPr>
            <a:spLocks noChangeArrowheads="1"/>
          </p:cNvSpPr>
          <p:nvPr/>
        </p:nvSpPr>
        <p:spPr bwMode="auto">
          <a:xfrm>
            <a:off x="1270000" y="1568450"/>
            <a:ext cx="319087"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M</a:t>
            </a:r>
          </a:p>
        </p:txBody>
      </p:sp>
      <p:sp>
        <p:nvSpPr>
          <p:cNvPr id="7188" name="Rectangle 22"/>
          <p:cNvSpPr>
            <a:spLocks noChangeArrowheads="1"/>
          </p:cNvSpPr>
          <p:nvPr/>
        </p:nvSpPr>
        <p:spPr bwMode="auto">
          <a:xfrm>
            <a:off x="1524000" y="1568450"/>
            <a:ext cx="300037"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A</a:t>
            </a:r>
          </a:p>
        </p:txBody>
      </p:sp>
      <p:sp>
        <p:nvSpPr>
          <p:cNvPr id="7189" name="Rectangle 23"/>
          <p:cNvSpPr>
            <a:spLocks noChangeArrowheads="1"/>
          </p:cNvSpPr>
          <p:nvPr/>
        </p:nvSpPr>
        <p:spPr bwMode="auto">
          <a:xfrm>
            <a:off x="1738312" y="1568450"/>
            <a:ext cx="319088"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M</a:t>
            </a:r>
          </a:p>
        </p:txBody>
      </p:sp>
      <p:sp>
        <p:nvSpPr>
          <p:cNvPr id="7190" name="Rectangle 24"/>
          <p:cNvSpPr>
            <a:spLocks noChangeArrowheads="1"/>
          </p:cNvSpPr>
          <p:nvPr/>
        </p:nvSpPr>
        <p:spPr bwMode="auto">
          <a:xfrm>
            <a:off x="2178050" y="1568450"/>
            <a:ext cx="273050"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J</a:t>
            </a:r>
          </a:p>
        </p:txBody>
      </p:sp>
      <p:sp>
        <p:nvSpPr>
          <p:cNvPr id="7191" name="Rectangle 25"/>
          <p:cNvSpPr>
            <a:spLocks noChangeArrowheads="1"/>
          </p:cNvSpPr>
          <p:nvPr/>
        </p:nvSpPr>
        <p:spPr bwMode="auto">
          <a:xfrm>
            <a:off x="2366962" y="1568450"/>
            <a:ext cx="300038"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A</a:t>
            </a:r>
          </a:p>
        </p:txBody>
      </p:sp>
      <p:sp>
        <p:nvSpPr>
          <p:cNvPr id="7192" name="Rectangle 26"/>
          <p:cNvSpPr>
            <a:spLocks noChangeArrowheads="1"/>
          </p:cNvSpPr>
          <p:nvPr/>
        </p:nvSpPr>
        <p:spPr bwMode="auto">
          <a:xfrm>
            <a:off x="2590800" y="1568450"/>
            <a:ext cx="290512"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S</a:t>
            </a:r>
          </a:p>
        </p:txBody>
      </p:sp>
      <p:sp>
        <p:nvSpPr>
          <p:cNvPr id="7193" name="Rectangle 27"/>
          <p:cNvSpPr>
            <a:spLocks noChangeArrowheads="1"/>
          </p:cNvSpPr>
          <p:nvPr/>
        </p:nvSpPr>
        <p:spPr bwMode="auto">
          <a:xfrm>
            <a:off x="2798762" y="1568450"/>
            <a:ext cx="309563"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O</a:t>
            </a:r>
          </a:p>
        </p:txBody>
      </p:sp>
      <p:sp>
        <p:nvSpPr>
          <p:cNvPr id="7194" name="Rectangle 28"/>
          <p:cNvSpPr>
            <a:spLocks noChangeArrowheads="1"/>
          </p:cNvSpPr>
          <p:nvPr/>
        </p:nvSpPr>
        <p:spPr bwMode="auto">
          <a:xfrm>
            <a:off x="3033712" y="1568450"/>
            <a:ext cx="300038"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N</a:t>
            </a:r>
          </a:p>
        </p:txBody>
      </p:sp>
      <p:sp>
        <p:nvSpPr>
          <p:cNvPr id="7195" name="Rectangle 29"/>
          <p:cNvSpPr>
            <a:spLocks noChangeArrowheads="1"/>
          </p:cNvSpPr>
          <p:nvPr/>
        </p:nvSpPr>
        <p:spPr bwMode="auto">
          <a:xfrm>
            <a:off x="3254375" y="1568450"/>
            <a:ext cx="300037"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D</a:t>
            </a:r>
          </a:p>
        </p:txBody>
      </p:sp>
      <p:sp>
        <p:nvSpPr>
          <p:cNvPr id="7196" name="Rectangle 30"/>
          <p:cNvSpPr>
            <a:spLocks noChangeArrowheads="1"/>
          </p:cNvSpPr>
          <p:nvPr/>
        </p:nvSpPr>
        <p:spPr bwMode="auto">
          <a:xfrm>
            <a:off x="4621212" y="1568450"/>
            <a:ext cx="273050"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J</a:t>
            </a:r>
          </a:p>
        </p:txBody>
      </p:sp>
      <p:sp>
        <p:nvSpPr>
          <p:cNvPr id="7197" name="Rectangle 31"/>
          <p:cNvSpPr>
            <a:spLocks noChangeArrowheads="1"/>
          </p:cNvSpPr>
          <p:nvPr/>
        </p:nvSpPr>
        <p:spPr bwMode="auto">
          <a:xfrm>
            <a:off x="3471862" y="1568450"/>
            <a:ext cx="273050"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J</a:t>
            </a:r>
          </a:p>
        </p:txBody>
      </p:sp>
      <p:sp>
        <p:nvSpPr>
          <p:cNvPr id="7198" name="Rectangle 32"/>
          <p:cNvSpPr>
            <a:spLocks noChangeArrowheads="1"/>
          </p:cNvSpPr>
          <p:nvPr/>
        </p:nvSpPr>
        <p:spPr bwMode="auto">
          <a:xfrm>
            <a:off x="3692525" y="1568450"/>
            <a:ext cx="282575"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F</a:t>
            </a:r>
          </a:p>
        </p:txBody>
      </p:sp>
      <p:sp>
        <p:nvSpPr>
          <p:cNvPr id="7199" name="Rectangle 33"/>
          <p:cNvSpPr>
            <a:spLocks noChangeArrowheads="1"/>
          </p:cNvSpPr>
          <p:nvPr/>
        </p:nvSpPr>
        <p:spPr bwMode="auto">
          <a:xfrm>
            <a:off x="3898900" y="1568450"/>
            <a:ext cx="319087"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M</a:t>
            </a:r>
          </a:p>
        </p:txBody>
      </p:sp>
      <p:sp>
        <p:nvSpPr>
          <p:cNvPr id="7200" name="Rectangle 34"/>
          <p:cNvSpPr>
            <a:spLocks noChangeArrowheads="1"/>
          </p:cNvSpPr>
          <p:nvPr/>
        </p:nvSpPr>
        <p:spPr bwMode="auto">
          <a:xfrm>
            <a:off x="4146550" y="1568450"/>
            <a:ext cx="300037"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A</a:t>
            </a:r>
          </a:p>
        </p:txBody>
      </p:sp>
      <p:sp>
        <p:nvSpPr>
          <p:cNvPr id="7201" name="Rectangle 35"/>
          <p:cNvSpPr>
            <a:spLocks noChangeArrowheads="1"/>
          </p:cNvSpPr>
          <p:nvPr/>
        </p:nvSpPr>
        <p:spPr bwMode="auto">
          <a:xfrm>
            <a:off x="4379912" y="1568450"/>
            <a:ext cx="319088"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M</a:t>
            </a:r>
          </a:p>
        </p:txBody>
      </p:sp>
      <p:sp>
        <p:nvSpPr>
          <p:cNvPr id="7202" name="Rectangle 36"/>
          <p:cNvSpPr>
            <a:spLocks noChangeArrowheads="1"/>
          </p:cNvSpPr>
          <p:nvPr/>
        </p:nvSpPr>
        <p:spPr bwMode="auto">
          <a:xfrm>
            <a:off x="4827587" y="1568450"/>
            <a:ext cx="273050"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J</a:t>
            </a:r>
          </a:p>
        </p:txBody>
      </p:sp>
      <p:sp>
        <p:nvSpPr>
          <p:cNvPr id="7203" name="Rectangle 37"/>
          <p:cNvSpPr>
            <a:spLocks noChangeArrowheads="1"/>
          </p:cNvSpPr>
          <p:nvPr/>
        </p:nvSpPr>
        <p:spPr bwMode="auto">
          <a:xfrm>
            <a:off x="5035550" y="1568450"/>
            <a:ext cx="300037"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A</a:t>
            </a:r>
          </a:p>
        </p:txBody>
      </p:sp>
      <p:sp>
        <p:nvSpPr>
          <p:cNvPr id="7204" name="Rectangle 38"/>
          <p:cNvSpPr>
            <a:spLocks noChangeArrowheads="1"/>
          </p:cNvSpPr>
          <p:nvPr/>
        </p:nvSpPr>
        <p:spPr bwMode="auto">
          <a:xfrm>
            <a:off x="5256212" y="1568450"/>
            <a:ext cx="290513"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S</a:t>
            </a:r>
          </a:p>
        </p:txBody>
      </p:sp>
      <p:sp>
        <p:nvSpPr>
          <p:cNvPr id="7205" name="Rectangle 39"/>
          <p:cNvSpPr>
            <a:spLocks noChangeArrowheads="1"/>
          </p:cNvSpPr>
          <p:nvPr/>
        </p:nvSpPr>
        <p:spPr bwMode="auto">
          <a:xfrm>
            <a:off x="5454650" y="1568450"/>
            <a:ext cx="309562"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O</a:t>
            </a:r>
          </a:p>
        </p:txBody>
      </p:sp>
      <p:sp>
        <p:nvSpPr>
          <p:cNvPr id="7206" name="Rectangle 40"/>
          <p:cNvSpPr>
            <a:spLocks noChangeArrowheads="1"/>
          </p:cNvSpPr>
          <p:nvPr/>
        </p:nvSpPr>
        <p:spPr bwMode="auto">
          <a:xfrm>
            <a:off x="5688012" y="1568450"/>
            <a:ext cx="300038"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N</a:t>
            </a:r>
          </a:p>
        </p:txBody>
      </p:sp>
      <p:sp>
        <p:nvSpPr>
          <p:cNvPr id="7207" name="Rectangle 41"/>
          <p:cNvSpPr>
            <a:spLocks noChangeArrowheads="1"/>
          </p:cNvSpPr>
          <p:nvPr/>
        </p:nvSpPr>
        <p:spPr bwMode="auto">
          <a:xfrm>
            <a:off x="5910262" y="1568450"/>
            <a:ext cx="300038" cy="287338"/>
          </a:xfrm>
          <a:prstGeom prst="rect">
            <a:avLst/>
          </a:prstGeom>
          <a:noFill/>
          <a:ln w="12700">
            <a:noFill/>
            <a:miter lim="800000"/>
            <a:headEnd/>
            <a:tailEnd/>
          </a:ln>
        </p:spPr>
        <p:txBody>
          <a:bodyPr wrap="none" lIns="90488" tIns="44450" rIns="90488" bIns="44450">
            <a:spAutoFit/>
          </a:bodyPr>
          <a:lstStyle/>
          <a:p>
            <a:pPr algn="ctr" defTabSz="987425">
              <a:spcBef>
                <a:spcPct val="20000"/>
              </a:spcBef>
            </a:pPr>
            <a:r>
              <a:rPr lang="en-US" sz="1300">
                <a:solidFill>
                  <a:prstClr val="black"/>
                </a:solidFill>
                <a:latin typeface="Arial Narrow" pitchFamily="34" charset="0"/>
              </a:rPr>
              <a:t>D</a:t>
            </a:r>
          </a:p>
        </p:txBody>
      </p:sp>
      <p:sp>
        <p:nvSpPr>
          <p:cNvPr id="7208" name="Line 42"/>
          <p:cNvSpPr>
            <a:spLocks noChangeShapeType="1"/>
          </p:cNvSpPr>
          <p:nvPr/>
        </p:nvSpPr>
        <p:spPr bwMode="auto">
          <a:xfrm>
            <a:off x="858837" y="1581150"/>
            <a:ext cx="7947025" cy="0"/>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09" name="Line 43"/>
          <p:cNvSpPr>
            <a:spLocks noChangeShapeType="1"/>
          </p:cNvSpPr>
          <p:nvPr/>
        </p:nvSpPr>
        <p:spPr bwMode="auto">
          <a:xfrm>
            <a:off x="855662" y="1841500"/>
            <a:ext cx="7951788" cy="0"/>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10" name="Line 44"/>
          <p:cNvSpPr>
            <a:spLocks noChangeShapeType="1"/>
          </p:cNvSpPr>
          <p:nvPr/>
        </p:nvSpPr>
        <p:spPr bwMode="auto">
          <a:xfrm>
            <a:off x="1058862" y="1576388"/>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11" name="Rectangle 45"/>
          <p:cNvSpPr>
            <a:spLocks noChangeArrowheads="1"/>
          </p:cNvSpPr>
          <p:nvPr/>
        </p:nvSpPr>
        <p:spPr bwMode="auto">
          <a:xfrm>
            <a:off x="330200" y="1963738"/>
            <a:ext cx="276225" cy="317500"/>
          </a:xfrm>
          <a:prstGeom prst="rect">
            <a:avLst/>
          </a:prstGeom>
          <a:noFill/>
          <a:ln w="12700">
            <a:noFill/>
            <a:miter lim="800000"/>
            <a:headEnd/>
            <a:tailEnd/>
          </a:ln>
        </p:spPr>
        <p:txBody>
          <a:bodyPr wrap="none" lIns="85725" tIns="44450" rIns="85725" bIns="44450">
            <a:spAutoFit/>
          </a:bodyPr>
          <a:lstStyle/>
          <a:p>
            <a:pPr algn="ctr" defTabSz="915988">
              <a:spcBef>
                <a:spcPct val="20000"/>
              </a:spcBef>
            </a:pPr>
            <a:r>
              <a:rPr lang="en-US" sz="1500">
                <a:solidFill>
                  <a:prstClr val="black"/>
                </a:solidFill>
                <a:latin typeface="Arial Narrow" pitchFamily="34" charset="0"/>
              </a:rPr>
              <a:t>  </a:t>
            </a:r>
          </a:p>
        </p:txBody>
      </p:sp>
      <p:sp>
        <p:nvSpPr>
          <p:cNvPr id="7212" name="Rectangle 46"/>
          <p:cNvSpPr>
            <a:spLocks noChangeArrowheads="1"/>
          </p:cNvSpPr>
          <p:nvPr/>
        </p:nvSpPr>
        <p:spPr bwMode="auto">
          <a:xfrm>
            <a:off x="-7938" y="2009775"/>
            <a:ext cx="792163" cy="320675"/>
          </a:xfrm>
          <a:prstGeom prst="rect">
            <a:avLst/>
          </a:prstGeom>
          <a:noFill/>
          <a:ln w="12700">
            <a:noFill/>
            <a:miter lim="800000"/>
            <a:headEnd/>
            <a:tailEnd/>
          </a:ln>
        </p:spPr>
        <p:txBody>
          <a:bodyPr wrap="none" lIns="85725" tIns="44450" rIns="85725" bIns="44450">
            <a:spAutoFit/>
          </a:bodyPr>
          <a:lstStyle/>
          <a:p>
            <a:pPr algn="ctr" defTabSz="915988">
              <a:spcBef>
                <a:spcPct val="20000"/>
              </a:spcBef>
            </a:pPr>
            <a:r>
              <a:rPr lang="en-US" sz="1500">
                <a:solidFill>
                  <a:prstClr val="black"/>
                </a:solidFill>
                <a:latin typeface="Arial Narrow" pitchFamily="34" charset="0"/>
              </a:rPr>
              <a:t>   FY10</a:t>
            </a:r>
          </a:p>
        </p:txBody>
      </p:sp>
      <p:sp>
        <p:nvSpPr>
          <p:cNvPr id="7213" name="Rectangle 47"/>
          <p:cNvSpPr>
            <a:spLocks noChangeArrowheads="1"/>
          </p:cNvSpPr>
          <p:nvPr/>
        </p:nvSpPr>
        <p:spPr bwMode="auto">
          <a:xfrm>
            <a:off x="862012" y="2014538"/>
            <a:ext cx="7292975" cy="304800"/>
          </a:xfrm>
          <a:prstGeom prst="rect">
            <a:avLst/>
          </a:prstGeom>
          <a:noFill/>
          <a:ln w="25400">
            <a:solidFill>
              <a:schemeClr val="tx1"/>
            </a:solidFill>
            <a:miter lim="800000"/>
            <a:headEnd/>
            <a:tailEnd/>
          </a:ln>
        </p:spPr>
        <p:txBody>
          <a:bodyPr wrap="none" anchor="ctr"/>
          <a:lstStyle/>
          <a:p>
            <a:pPr algn="ctr">
              <a:spcBef>
                <a:spcPct val="20000"/>
              </a:spcBef>
            </a:pPr>
            <a:endParaRPr lang="en-US" sz="2400">
              <a:solidFill>
                <a:prstClr val="black"/>
              </a:solidFill>
              <a:latin typeface="Times New Roman" pitchFamily="18" charset="0"/>
            </a:endParaRPr>
          </a:p>
        </p:txBody>
      </p:sp>
      <p:sp>
        <p:nvSpPr>
          <p:cNvPr id="7214" name="Rectangle 48"/>
          <p:cNvSpPr>
            <a:spLocks noChangeArrowheads="1"/>
          </p:cNvSpPr>
          <p:nvPr/>
        </p:nvSpPr>
        <p:spPr bwMode="auto">
          <a:xfrm>
            <a:off x="1296987" y="2000250"/>
            <a:ext cx="1017588" cy="301625"/>
          </a:xfrm>
          <a:prstGeom prst="rect">
            <a:avLst/>
          </a:prstGeom>
          <a:noFill/>
          <a:ln w="12700">
            <a:noFill/>
            <a:miter lim="800000"/>
            <a:headEnd/>
            <a:tailEnd/>
          </a:ln>
        </p:spPr>
        <p:txBody>
          <a:bodyPr wrap="none" lIns="85725" tIns="44450" rIns="85725" bIns="44450">
            <a:spAutoFit/>
          </a:bodyPr>
          <a:lstStyle/>
          <a:p>
            <a:pPr algn="ctr" defTabSz="915988">
              <a:spcBef>
                <a:spcPct val="20000"/>
              </a:spcBef>
            </a:pPr>
            <a:r>
              <a:rPr lang="en-US" sz="1400">
                <a:solidFill>
                  <a:prstClr val="black"/>
                </a:solidFill>
                <a:latin typeface="Arial Narrow" pitchFamily="34" charset="0"/>
              </a:rPr>
              <a:t>Execution</a:t>
            </a:r>
          </a:p>
        </p:txBody>
      </p:sp>
      <p:sp>
        <p:nvSpPr>
          <p:cNvPr id="7215" name="Line 49"/>
          <p:cNvSpPr>
            <a:spLocks noChangeShapeType="1"/>
          </p:cNvSpPr>
          <p:nvPr/>
        </p:nvSpPr>
        <p:spPr bwMode="auto">
          <a:xfrm>
            <a:off x="2820987" y="2012950"/>
            <a:ext cx="0" cy="304800"/>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16" name="Rectangle 50"/>
          <p:cNvSpPr>
            <a:spLocks noChangeArrowheads="1"/>
          </p:cNvSpPr>
          <p:nvPr/>
        </p:nvSpPr>
        <p:spPr bwMode="auto">
          <a:xfrm>
            <a:off x="1095375" y="2305050"/>
            <a:ext cx="1473200" cy="304800"/>
          </a:xfrm>
          <a:prstGeom prst="rect">
            <a:avLst/>
          </a:prstGeom>
          <a:noFill/>
          <a:ln w="12700">
            <a:noFill/>
            <a:miter lim="800000"/>
            <a:headEnd/>
            <a:tailEnd/>
          </a:ln>
        </p:spPr>
        <p:txBody>
          <a:bodyPr wrap="none" lIns="85725" tIns="44450" rIns="85725" bIns="44450">
            <a:spAutoFit/>
          </a:bodyPr>
          <a:lstStyle/>
          <a:p>
            <a:pPr algn="ctr" defTabSz="915988">
              <a:spcBef>
                <a:spcPct val="20000"/>
              </a:spcBef>
            </a:pPr>
            <a:r>
              <a:rPr lang="en-US" sz="1400">
                <a:solidFill>
                  <a:prstClr val="black"/>
                </a:solidFill>
                <a:latin typeface="Arial Narrow" pitchFamily="34" charset="0"/>
              </a:rPr>
              <a:t>FY 10 and prior</a:t>
            </a:r>
          </a:p>
        </p:txBody>
      </p:sp>
      <p:sp>
        <p:nvSpPr>
          <p:cNvPr id="7217" name="Rectangle 51"/>
          <p:cNvSpPr>
            <a:spLocks noChangeArrowheads="1"/>
          </p:cNvSpPr>
          <p:nvPr/>
        </p:nvSpPr>
        <p:spPr bwMode="auto">
          <a:xfrm>
            <a:off x="4102100" y="2305050"/>
            <a:ext cx="220662" cy="301625"/>
          </a:xfrm>
          <a:prstGeom prst="rect">
            <a:avLst/>
          </a:prstGeom>
          <a:noFill/>
          <a:ln w="12700">
            <a:noFill/>
            <a:miter lim="800000"/>
            <a:headEnd/>
            <a:tailEnd/>
          </a:ln>
        </p:spPr>
        <p:txBody>
          <a:bodyPr wrap="none" lIns="85725" tIns="44450" rIns="85725" bIns="44450">
            <a:spAutoFit/>
          </a:bodyPr>
          <a:lstStyle/>
          <a:p>
            <a:pPr algn="ctr" defTabSz="915988">
              <a:spcBef>
                <a:spcPct val="20000"/>
              </a:spcBef>
            </a:pPr>
            <a:r>
              <a:rPr lang="en-US" sz="1400">
                <a:solidFill>
                  <a:prstClr val="black"/>
                </a:solidFill>
                <a:latin typeface="Arial Narrow" pitchFamily="34" charset="0"/>
              </a:rPr>
              <a:t> </a:t>
            </a:r>
          </a:p>
        </p:txBody>
      </p:sp>
      <p:sp>
        <p:nvSpPr>
          <p:cNvPr id="7218" name="Rectangle 52"/>
          <p:cNvSpPr>
            <a:spLocks noChangeArrowheads="1"/>
          </p:cNvSpPr>
          <p:nvPr/>
        </p:nvSpPr>
        <p:spPr bwMode="auto">
          <a:xfrm>
            <a:off x="-20638" y="2709863"/>
            <a:ext cx="784225" cy="317500"/>
          </a:xfrm>
          <a:prstGeom prst="rect">
            <a:avLst/>
          </a:prstGeom>
          <a:noFill/>
          <a:ln w="12700">
            <a:noFill/>
            <a:miter lim="800000"/>
            <a:headEnd/>
            <a:tailEnd/>
          </a:ln>
        </p:spPr>
        <p:txBody>
          <a:bodyPr lIns="85725" tIns="44450" rIns="85725" bIns="44450">
            <a:spAutoFit/>
          </a:bodyPr>
          <a:lstStyle/>
          <a:p>
            <a:pPr algn="ctr" defTabSz="915988">
              <a:spcBef>
                <a:spcPct val="20000"/>
              </a:spcBef>
            </a:pPr>
            <a:r>
              <a:rPr lang="en-US" sz="1500">
                <a:solidFill>
                  <a:prstClr val="black"/>
                </a:solidFill>
                <a:latin typeface="Arial Narrow" pitchFamily="34" charset="0"/>
              </a:rPr>
              <a:t>   FY11</a:t>
            </a:r>
          </a:p>
        </p:txBody>
      </p:sp>
      <p:sp>
        <p:nvSpPr>
          <p:cNvPr id="7219" name="Rectangle 53"/>
          <p:cNvSpPr>
            <a:spLocks noChangeArrowheads="1"/>
          </p:cNvSpPr>
          <p:nvPr/>
        </p:nvSpPr>
        <p:spPr bwMode="auto">
          <a:xfrm>
            <a:off x="862012" y="3484563"/>
            <a:ext cx="7937500" cy="269875"/>
          </a:xfrm>
          <a:prstGeom prst="rect">
            <a:avLst/>
          </a:prstGeom>
          <a:noFill/>
          <a:ln w="25400">
            <a:solidFill>
              <a:schemeClr val="tx1"/>
            </a:solidFill>
            <a:miter lim="800000"/>
            <a:headEnd/>
            <a:tailEnd/>
          </a:ln>
        </p:spPr>
        <p:txBody>
          <a:bodyPr wrap="none" anchor="ctr"/>
          <a:lstStyle/>
          <a:p>
            <a:pPr algn="ctr">
              <a:spcBef>
                <a:spcPct val="20000"/>
              </a:spcBef>
            </a:pPr>
            <a:endParaRPr lang="en-US" sz="2400">
              <a:solidFill>
                <a:prstClr val="black"/>
              </a:solidFill>
              <a:latin typeface="Times New Roman" pitchFamily="18" charset="0"/>
            </a:endParaRPr>
          </a:p>
        </p:txBody>
      </p:sp>
      <p:sp>
        <p:nvSpPr>
          <p:cNvPr id="7220" name="Rectangle 54"/>
          <p:cNvSpPr>
            <a:spLocks noChangeArrowheads="1"/>
          </p:cNvSpPr>
          <p:nvPr/>
        </p:nvSpPr>
        <p:spPr bwMode="auto">
          <a:xfrm>
            <a:off x="1851025" y="3468688"/>
            <a:ext cx="1827212" cy="301625"/>
          </a:xfrm>
          <a:prstGeom prst="rect">
            <a:avLst/>
          </a:prstGeom>
          <a:noFill/>
          <a:ln w="12700">
            <a:noFill/>
            <a:miter lim="800000"/>
            <a:headEnd/>
            <a:tailEnd/>
          </a:ln>
        </p:spPr>
        <p:txBody>
          <a:bodyPr wrap="none" lIns="85725" tIns="44450" rIns="85725" bIns="44450">
            <a:spAutoFit/>
          </a:bodyPr>
          <a:lstStyle/>
          <a:p>
            <a:pPr algn="r" defTabSz="915988">
              <a:spcBef>
                <a:spcPct val="20000"/>
              </a:spcBef>
            </a:pPr>
            <a:r>
              <a:rPr lang="en-US" sz="1400">
                <a:solidFill>
                  <a:prstClr val="black"/>
                </a:solidFill>
                <a:latin typeface="Arial Narrow" pitchFamily="34" charset="0"/>
              </a:rPr>
              <a:t>Program/Budgeting</a:t>
            </a:r>
          </a:p>
        </p:txBody>
      </p:sp>
      <p:sp>
        <p:nvSpPr>
          <p:cNvPr id="7221" name="Rectangle 55"/>
          <p:cNvSpPr>
            <a:spLocks noChangeArrowheads="1"/>
          </p:cNvSpPr>
          <p:nvPr/>
        </p:nvSpPr>
        <p:spPr bwMode="auto">
          <a:xfrm>
            <a:off x="6219825" y="3471863"/>
            <a:ext cx="1017587" cy="301625"/>
          </a:xfrm>
          <a:prstGeom prst="rect">
            <a:avLst/>
          </a:prstGeom>
          <a:noFill/>
          <a:ln w="12700">
            <a:noFill/>
            <a:miter lim="800000"/>
            <a:headEnd/>
            <a:tailEnd/>
          </a:ln>
        </p:spPr>
        <p:txBody>
          <a:bodyPr wrap="none" lIns="85725" tIns="44450" rIns="85725" bIns="44450">
            <a:spAutoFit/>
          </a:bodyPr>
          <a:lstStyle/>
          <a:p>
            <a:pPr algn="ctr" defTabSz="915988">
              <a:spcBef>
                <a:spcPct val="20000"/>
              </a:spcBef>
            </a:pPr>
            <a:r>
              <a:rPr lang="en-US" sz="1400">
                <a:solidFill>
                  <a:prstClr val="black"/>
                </a:solidFill>
                <a:latin typeface="Arial Narrow" pitchFamily="34" charset="0"/>
              </a:rPr>
              <a:t>Execution</a:t>
            </a:r>
          </a:p>
        </p:txBody>
      </p:sp>
      <p:sp>
        <p:nvSpPr>
          <p:cNvPr id="7222" name="Rectangle 56"/>
          <p:cNvSpPr>
            <a:spLocks noChangeArrowheads="1"/>
          </p:cNvSpPr>
          <p:nvPr/>
        </p:nvSpPr>
        <p:spPr bwMode="auto">
          <a:xfrm>
            <a:off x="4024312" y="3789363"/>
            <a:ext cx="696913" cy="304800"/>
          </a:xfrm>
          <a:prstGeom prst="rect">
            <a:avLst/>
          </a:prstGeom>
          <a:noFill/>
          <a:ln w="12700">
            <a:noFill/>
            <a:miter lim="800000"/>
            <a:headEnd/>
            <a:tailEnd/>
          </a:ln>
        </p:spPr>
        <p:txBody>
          <a:bodyPr wrap="none" lIns="85725" tIns="44450" rIns="85725" bIns="44450">
            <a:spAutoFit/>
          </a:bodyPr>
          <a:lstStyle/>
          <a:p>
            <a:pPr algn="ctr" defTabSz="915988">
              <a:spcBef>
                <a:spcPct val="20000"/>
              </a:spcBef>
            </a:pPr>
            <a:r>
              <a:rPr lang="en-US" sz="1400">
                <a:solidFill>
                  <a:prstClr val="black"/>
                </a:solidFill>
                <a:latin typeface="Arial Narrow" pitchFamily="34" charset="0"/>
              </a:rPr>
              <a:t>FY 12 </a:t>
            </a:r>
          </a:p>
        </p:txBody>
      </p:sp>
      <p:sp>
        <p:nvSpPr>
          <p:cNvPr id="7223" name="Rectangle 57"/>
          <p:cNvSpPr>
            <a:spLocks noChangeArrowheads="1"/>
          </p:cNvSpPr>
          <p:nvPr/>
        </p:nvSpPr>
        <p:spPr bwMode="auto">
          <a:xfrm>
            <a:off x="8154987" y="3789363"/>
            <a:ext cx="595313" cy="301625"/>
          </a:xfrm>
          <a:prstGeom prst="rect">
            <a:avLst/>
          </a:prstGeom>
          <a:noFill/>
          <a:ln w="12700">
            <a:noFill/>
            <a:miter lim="800000"/>
            <a:headEnd/>
            <a:tailEnd/>
          </a:ln>
        </p:spPr>
        <p:txBody>
          <a:bodyPr lIns="85725" tIns="44450" rIns="85725" bIns="44450">
            <a:spAutoFit/>
          </a:bodyPr>
          <a:lstStyle/>
          <a:p>
            <a:pPr algn="ctr" defTabSz="915988">
              <a:spcBef>
                <a:spcPct val="20000"/>
              </a:spcBef>
            </a:pPr>
            <a:r>
              <a:rPr lang="en-US" sz="1400">
                <a:solidFill>
                  <a:prstClr val="black"/>
                </a:solidFill>
                <a:latin typeface="Arial Narrow" pitchFamily="34" charset="0"/>
              </a:rPr>
              <a:t> </a:t>
            </a:r>
          </a:p>
        </p:txBody>
      </p:sp>
      <p:sp>
        <p:nvSpPr>
          <p:cNvPr id="7224" name="Rectangle 58"/>
          <p:cNvSpPr>
            <a:spLocks noChangeArrowheads="1"/>
          </p:cNvSpPr>
          <p:nvPr/>
        </p:nvSpPr>
        <p:spPr bwMode="auto">
          <a:xfrm>
            <a:off x="-20638" y="3452813"/>
            <a:ext cx="792163" cy="320675"/>
          </a:xfrm>
          <a:prstGeom prst="rect">
            <a:avLst/>
          </a:prstGeom>
          <a:noFill/>
          <a:ln w="12700">
            <a:noFill/>
            <a:miter lim="800000"/>
            <a:headEnd/>
            <a:tailEnd/>
          </a:ln>
        </p:spPr>
        <p:txBody>
          <a:bodyPr wrap="none" lIns="85725" tIns="44450" rIns="85725" bIns="44450">
            <a:spAutoFit/>
          </a:bodyPr>
          <a:lstStyle/>
          <a:p>
            <a:pPr algn="ctr" defTabSz="915988">
              <a:spcBef>
                <a:spcPct val="20000"/>
              </a:spcBef>
            </a:pPr>
            <a:r>
              <a:rPr lang="en-US" sz="1500">
                <a:solidFill>
                  <a:prstClr val="black"/>
                </a:solidFill>
                <a:latin typeface="Arial Narrow" pitchFamily="34" charset="0"/>
              </a:rPr>
              <a:t>   FY12</a:t>
            </a:r>
          </a:p>
        </p:txBody>
      </p:sp>
      <p:sp>
        <p:nvSpPr>
          <p:cNvPr id="7225" name="Rectangle 59"/>
          <p:cNvSpPr>
            <a:spLocks noChangeArrowheads="1"/>
          </p:cNvSpPr>
          <p:nvPr/>
        </p:nvSpPr>
        <p:spPr bwMode="auto">
          <a:xfrm>
            <a:off x="-20638" y="4432300"/>
            <a:ext cx="792163" cy="320675"/>
          </a:xfrm>
          <a:prstGeom prst="rect">
            <a:avLst/>
          </a:prstGeom>
          <a:noFill/>
          <a:ln w="12700">
            <a:noFill/>
            <a:miter lim="800000"/>
            <a:headEnd/>
            <a:tailEnd/>
          </a:ln>
        </p:spPr>
        <p:txBody>
          <a:bodyPr wrap="none" lIns="85725" tIns="44450" rIns="85725" bIns="44450">
            <a:spAutoFit/>
          </a:bodyPr>
          <a:lstStyle/>
          <a:p>
            <a:pPr algn="ctr" defTabSz="915988">
              <a:spcBef>
                <a:spcPct val="20000"/>
              </a:spcBef>
            </a:pPr>
            <a:r>
              <a:rPr lang="en-US" sz="1500">
                <a:solidFill>
                  <a:prstClr val="black"/>
                </a:solidFill>
                <a:latin typeface="Arial Narrow" pitchFamily="34" charset="0"/>
              </a:rPr>
              <a:t>   FY13</a:t>
            </a:r>
          </a:p>
        </p:txBody>
      </p:sp>
      <p:sp>
        <p:nvSpPr>
          <p:cNvPr id="7226" name="Rectangle 60"/>
          <p:cNvSpPr>
            <a:spLocks noChangeArrowheads="1"/>
          </p:cNvSpPr>
          <p:nvPr/>
        </p:nvSpPr>
        <p:spPr bwMode="auto">
          <a:xfrm>
            <a:off x="2286000" y="4452938"/>
            <a:ext cx="919162" cy="301625"/>
          </a:xfrm>
          <a:prstGeom prst="rect">
            <a:avLst/>
          </a:prstGeom>
          <a:noFill/>
          <a:ln w="12700">
            <a:noFill/>
            <a:miter lim="800000"/>
            <a:headEnd/>
            <a:tailEnd/>
          </a:ln>
        </p:spPr>
        <p:txBody>
          <a:bodyPr wrap="none" lIns="85725" tIns="44450" rIns="85725" bIns="44450">
            <a:spAutoFit/>
          </a:bodyPr>
          <a:lstStyle/>
          <a:p>
            <a:pPr algn="ctr" defTabSz="915988">
              <a:spcBef>
                <a:spcPct val="20000"/>
              </a:spcBef>
            </a:pPr>
            <a:r>
              <a:rPr lang="en-US" sz="1400">
                <a:solidFill>
                  <a:prstClr val="black"/>
                </a:solidFill>
                <a:latin typeface="Arial Narrow" pitchFamily="34" charset="0"/>
              </a:rPr>
              <a:t>Planning</a:t>
            </a:r>
          </a:p>
        </p:txBody>
      </p:sp>
      <p:sp>
        <p:nvSpPr>
          <p:cNvPr id="7227" name="Rectangle 61"/>
          <p:cNvSpPr>
            <a:spLocks noChangeArrowheads="1"/>
          </p:cNvSpPr>
          <p:nvPr/>
        </p:nvSpPr>
        <p:spPr bwMode="auto">
          <a:xfrm>
            <a:off x="1812925" y="1316038"/>
            <a:ext cx="655637" cy="320675"/>
          </a:xfrm>
          <a:prstGeom prst="rect">
            <a:avLst/>
          </a:prstGeom>
          <a:noFill/>
          <a:ln w="12700">
            <a:noFill/>
            <a:miter lim="800000"/>
            <a:headEnd/>
            <a:tailEnd/>
          </a:ln>
        </p:spPr>
        <p:txBody>
          <a:bodyPr wrap="none" lIns="85725" tIns="44450" rIns="85725" bIns="44450">
            <a:spAutoFit/>
          </a:bodyPr>
          <a:lstStyle/>
          <a:p>
            <a:pPr algn="ctr" defTabSz="915988">
              <a:spcBef>
                <a:spcPct val="20000"/>
              </a:spcBef>
            </a:pPr>
            <a:r>
              <a:rPr lang="en-US" sz="1500">
                <a:solidFill>
                  <a:prstClr val="black"/>
                </a:solidFill>
                <a:latin typeface="Arial Narrow" pitchFamily="34" charset="0"/>
              </a:rPr>
              <a:t>CY10</a:t>
            </a:r>
          </a:p>
        </p:txBody>
      </p:sp>
      <p:sp>
        <p:nvSpPr>
          <p:cNvPr id="7228" name="Rectangle 62"/>
          <p:cNvSpPr>
            <a:spLocks noChangeArrowheads="1"/>
          </p:cNvSpPr>
          <p:nvPr/>
        </p:nvSpPr>
        <p:spPr bwMode="auto">
          <a:xfrm>
            <a:off x="4465637" y="1316038"/>
            <a:ext cx="644525" cy="320675"/>
          </a:xfrm>
          <a:prstGeom prst="rect">
            <a:avLst/>
          </a:prstGeom>
          <a:noFill/>
          <a:ln w="12700">
            <a:noFill/>
            <a:miter lim="800000"/>
            <a:headEnd/>
            <a:tailEnd/>
          </a:ln>
        </p:spPr>
        <p:txBody>
          <a:bodyPr wrap="none" lIns="85725" tIns="44450" rIns="85725" bIns="44450">
            <a:spAutoFit/>
          </a:bodyPr>
          <a:lstStyle/>
          <a:p>
            <a:pPr algn="ctr" defTabSz="915988">
              <a:spcBef>
                <a:spcPct val="20000"/>
              </a:spcBef>
            </a:pPr>
            <a:r>
              <a:rPr lang="en-US" sz="1500">
                <a:solidFill>
                  <a:prstClr val="black"/>
                </a:solidFill>
                <a:latin typeface="Arial Narrow" pitchFamily="34" charset="0"/>
              </a:rPr>
              <a:t>CY11</a:t>
            </a:r>
          </a:p>
        </p:txBody>
      </p:sp>
      <p:sp>
        <p:nvSpPr>
          <p:cNvPr id="7229" name="Rectangle 63"/>
          <p:cNvSpPr>
            <a:spLocks noChangeArrowheads="1"/>
          </p:cNvSpPr>
          <p:nvPr/>
        </p:nvSpPr>
        <p:spPr bwMode="auto">
          <a:xfrm>
            <a:off x="7088187" y="1316038"/>
            <a:ext cx="655638" cy="320675"/>
          </a:xfrm>
          <a:prstGeom prst="rect">
            <a:avLst/>
          </a:prstGeom>
          <a:noFill/>
          <a:ln w="12700">
            <a:noFill/>
            <a:miter lim="800000"/>
            <a:headEnd/>
            <a:tailEnd/>
          </a:ln>
        </p:spPr>
        <p:txBody>
          <a:bodyPr wrap="none" lIns="85725" tIns="44450" rIns="85725" bIns="44450">
            <a:spAutoFit/>
          </a:bodyPr>
          <a:lstStyle/>
          <a:p>
            <a:pPr algn="ctr" defTabSz="915988">
              <a:spcBef>
                <a:spcPct val="20000"/>
              </a:spcBef>
            </a:pPr>
            <a:r>
              <a:rPr lang="en-US" sz="1500">
                <a:solidFill>
                  <a:prstClr val="black"/>
                </a:solidFill>
                <a:latin typeface="Arial Narrow" pitchFamily="34" charset="0"/>
              </a:rPr>
              <a:t>CY12</a:t>
            </a:r>
          </a:p>
        </p:txBody>
      </p:sp>
      <p:sp>
        <p:nvSpPr>
          <p:cNvPr id="7230" name="Rectangle 64"/>
          <p:cNvSpPr>
            <a:spLocks noChangeArrowheads="1"/>
          </p:cNvSpPr>
          <p:nvPr/>
        </p:nvSpPr>
        <p:spPr bwMode="auto">
          <a:xfrm>
            <a:off x="858837" y="2727325"/>
            <a:ext cx="7940675" cy="304800"/>
          </a:xfrm>
          <a:prstGeom prst="rect">
            <a:avLst/>
          </a:prstGeom>
          <a:noFill/>
          <a:ln w="25400">
            <a:solidFill>
              <a:schemeClr val="tx1"/>
            </a:solidFill>
            <a:miter lim="800000"/>
            <a:headEnd/>
            <a:tailEnd/>
          </a:ln>
        </p:spPr>
        <p:txBody>
          <a:bodyPr wrap="none" anchor="ctr"/>
          <a:lstStyle/>
          <a:p>
            <a:pPr algn="ctr">
              <a:spcBef>
                <a:spcPct val="20000"/>
              </a:spcBef>
            </a:pPr>
            <a:endParaRPr lang="en-US" sz="2400">
              <a:solidFill>
                <a:prstClr val="black"/>
              </a:solidFill>
              <a:latin typeface="Times New Roman" pitchFamily="18" charset="0"/>
            </a:endParaRPr>
          </a:p>
        </p:txBody>
      </p:sp>
      <p:sp>
        <p:nvSpPr>
          <p:cNvPr id="7231" name="Rectangle 65"/>
          <p:cNvSpPr>
            <a:spLocks noChangeArrowheads="1"/>
          </p:cNvSpPr>
          <p:nvPr/>
        </p:nvSpPr>
        <p:spPr bwMode="auto">
          <a:xfrm>
            <a:off x="1085850" y="2727325"/>
            <a:ext cx="1225550" cy="301625"/>
          </a:xfrm>
          <a:prstGeom prst="rect">
            <a:avLst/>
          </a:prstGeom>
          <a:noFill/>
          <a:ln w="12700">
            <a:noFill/>
            <a:miter lim="800000"/>
            <a:headEnd/>
            <a:tailEnd/>
          </a:ln>
        </p:spPr>
        <p:txBody>
          <a:bodyPr wrap="none" lIns="85725" tIns="44450" rIns="85725" bIns="44450">
            <a:spAutoFit/>
          </a:bodyPr>
          <a:lstStyle/>
          <a:p>
            <a:pPr algn="ctr" defTabSz="915988">
              <a:spcBef>
                <a:spcPct val="20000"/>
              </a:spcBef>
            </a:pPr>
            <a:r>
              <a:rPr lang="en-US" sz="1400">
                <a:solidFill>
                  <a:prstClr val="black"/>
                </a:solidFill>
                <a:latin typeface="Arial Narrow" pitchFamily="34" charset="0"/>
              </a:rPr>
              <a:t>   Enactment</a:t>
            </a:r>
          </a:p>
        </p:txBody>
      </p:sp>
      <p:sp>
        <p:nvSpPr>
          <p:cNvPr id="7232" name="Rectangle 66"/>
          <p:cNvSpPr>
            <a:spLocks noChangeArrowheads="1"/>
          </p:cNvSpPr>
          <p:nvPr/>
        </p:nvSpPr>
        <p:spPr bwMode="auto">
          <a:xfrm>
            <a:off x="3582987" y="2727325"/>
            <a:ext cx="1017588" cy="301625"/>
          </a:xfrm>
          <a:prstGeom prst="rect">
            <a:avLst/>
          </a:prstGeom>
          <a:noFill/>
          <a:ln w="12700">
            <a:noFill/>
            <a:miter lim="800000"/>
            <a:headEnd/>
            <a:tailEnd/>
          </a:ln>
        </p:spPr>
        <p:txBody>
          <a:bodyPr wrap="none" lIns="85725" tIns="44450" rIns="85725" bIns="44450">
            <a:spAutoFit/>
          </a:bodyPr>
          <a:lstStyle/>
          <a:p>
            <a:pPr algn="ctr" defTabSz="915988">
              <a:spcBef>
                <a:spcPct val="20000"/>
              </a:spcBef>
            </a:pPr>
            <a:r>
              <a:rPr lang="en-US" sz="1400">
                <a:solidFill>
                  <a:prstClr val="black"/>
                </a:solidFill>
                <a:latin typeface="Arial Narrow" pitchFamily="34" charset="0"/>
              </a:rPr>
              <a:t>Execution</a:t>
            </a:r>
          </a:p>
        </p:txBody>
      </p:sp>
      <p:sp>
        <p:nvSpPr>
          <p:cNvPr id="7233" name="Rectangle 67"/>
          <p:cNvSpPr>
            <a:spLocks noChangeArrowheads="1"/>
          </p:cNvSpPr>
          <p:nvPr/>
        </p:nvSpPr>
        <p:spPr bwMode="auto">
          <a:xfrm>
            <a:off x="3444875" y="3032125"/>
            <a:ext cx="1463675" cy="304800"/>
          </a:xfrm>
          <a:prstGeom prst="rect">
            <a:avLst/>
          </a:prstGeom>
          <a:noFill/>
          <a:ln w="12700">
            <a:noFill/>
            <a:miter lim="800000"/>
            <a:headEnd/>
            <a:tailEnd/>
          </a:ln>
        </p:spPr>
        <p:txBody>
          <a:bodyPr wrap="none" lIns="85725" tIns="44450" rIns="85725" bIns="44450">
            <a:spAutoFit/>
          </a:bodyPr>
          <a:lstStyle/>
          <a:p>
            <a:pPr algn="ctr" defTabSz="915988">
              <a:spcBef>
                <a:spcPct val="20000"/>
              </a:spcBef>
            </a:pPr>
            <a:r>
              <a:rPr lang="en-US" sz="1400">
                <a:solidFill>
                  <a:prstClr val="black"/>
                </a:solidFill>
                <a:latin typeface="Arial Narrow" pitchFamily="34" charset="0"/>
              </a:rPr>
              <a:t>FY 11 and prior</a:t>
            </a:r>
          </a:p>
        </p:txBody>
      </p:sp>
      <p:sp>
        <p:nvSpPr>
          <p:cNvPr id="7234" name="Rectangle 68"/>
          <p:cNvSpPr>
            <a:spLocks noChangeArrowheads="1"/>
          </p:cNvSpPr>
          <p:nvPr/>
        </p:nvSpPr>
        <p:spPr bwMode="auto">
          <a:xfrm>
            <a:off x="3948112" y="3475038"/>
            <a:ext cx="1077913" cy="301625"/>
          </a:xfrm>
          <a:prstGeom prst="rect">
            <a:avLst/>
          </a:prstGeom>
          <a:noFill/>
          <a:ln w="12700">
            <a:noFill/>
            <a:miter lim="800000"/>
            <a:headEnd/>
            <a:tailEnd/>
          </a:ln>
        </p:spPr>
        <p:txBody>
          <a:bodyPr wrap="none" lIns="85725" tIns="44450" rIns="85725" bIns="44450">
            <a:spAutoFit/>
          </a:bodyPr>
          <a:lstStyle/>
          <a:p>
            <a:pPr algn="ctr" defTabSz="915988">
              <a:spcBef>
                <a:spcPct val="20000"/>
              </a:spcBef>
            </a:pPr>
            <a:r>
              <a:rPr lang="en-US" sz="1400">
                <a:solidFill>
                  <a:prstClr val="black"/>
                </a:solidFill>
                <a:latin typeface="Arial Narrow" pitchFamily="34" charset="0"/>
              </a:rPr>
              <a:t>Enactment</a:t>
            </a:r>
          </a:p>
        </p:txBody>
      </p:sp>
      <p:sp>
        <p:nvSpPr>
          <p:cNvPr id="7235" name="Rectangle 69"/>
          <p:cNvSpPr>
            <a:spLocks noChangeArrowheads="1"/>
          </p:cNvSpPr>
          <p:nvPr/>
        </p:nvSpPr>
        <p:spPr bwMode="auto">
          <a:xfrm>
            <a:off x="6326187" y="4781550"/>
            <a:ext cx="1503363" cy="304800"/>
          </a:xfrm>
          <a:prstGeom prst="rect">
            <a:avLst/>
          </a:prstGeom>
          <a:noFill/>
          <a:ln w="12700">
            <a:noFill/>
            <a:miter lim="800000"/>
            <a:headEnd/>
            <a:tailEnd/>
          </a:ln>
        </p:spPr>
        <p:txBody>
          <a:bodyPr lIns="85725" tIns="44450" rIns="85725" bIns="44450">
            <a:spAutoFit/>
          </a:bodyPr>
          <a:lstStyle/>
          <a:p>
            <a:pPr algn="ctr" defTabSz="915988">
              <a:spcBef>
                <a:spcPct val="20000"/>
              </a:spcBef>
            </a:pPr>
            <a:r>
              <a:rPr lang="en-US" sz="1400">
                <a:solidFill>
                  <a:prstClr val="black"/>
                </a:solidFill>
                <a:latin typeface="Arial Narrow" pitchFamily="34" charset="0"/>
              </a:rPr>
              <a:t>FY 13</a:t>
            </a:r>
          </a:p>
        </p:txBody>
      </p:sp>
      <p:sp>
        <p:nvSpPr>
          <p:cNvPr id="7236" name="Rectangle 70"/>
          <p:cNvSpPr>
            <a:spLocks noChangeArrowheads="1"/>
          </p:cNvSpPr>
          <p:nvPr/>
        </p:nvSpPr>
        <p:spPr bwMode="auto">
          <a:xfrm>
            <a:off x="850900" y="1289050"/>
            <a:ext cx="7953375" cy="4908550"/>
          </a:xfrm>
          <a:prstGeom prst="rect">
            <a:avLst/>
          </a:prstGeom>
          <a:noFill/>
          <a:ln w="12700">
            <a:solidFill>
              <a:schemeClr val="tx1"/>
            </a:solidFill>
            <a:miter lim="800000"/>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37" name="Rectangle 71"/>
          <p:cNvSpPr>
            <a:spLocks noChangeArrowheads="1"/>
          </p:cNvSpPr>
          <p:nvPr/>
        </p:nvSpPr>
        <p:spPr bwMode="auto">
          <a:xfrm>
            <a:off x="1658938" y="95250"/>
            <a:ext cx="6569075" cy="823913"/>
          </a:xfrm>
          <a:prstGeom prst="rect">
            <a:avLst/>
          </a:prstGeom>
          <a:noFill/>
          <a:ln w="12700">
            <a:noFill/>
            <a:miter lim="800000"/>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38" name="Line 72"/>
          <p:cNvSpPr>
            <a:spLocks noChangeShapeType="1"/>
          </p:cNvSpPr>
          <p:nvPr/>
        </p:nvSpPr>
        <p:spPr bwMode="auto">
          <a:xfrm flipV="1">
            <a:off x="3625850" y="3484563"/>
            <a:ext cx="111125" cy="263525"/>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39" name="Line 73"/>
          <p:cNvSpPr>
            <a:spLocks noChangeShapeType="1"/>
          </p:cNvSpPr>
          <p:nvPr/>
        </p:nvSpPr>
        <p:spPr bwMode="auto">
          <a:xfrm flipV="1">
            <a:off x="4268787" y="4438650"/>
            <a:ext cx="228600" cy="304800"/>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40" name="Line 74"/>
          <p:cNvSpPr>
            <a:spLocks noChangeShapeType="1"/>
          </p:cNvSpPr>
          <p:nvPr/>
        </p:nvSpPr>
        <p:spPr bwMode="auto">
          <a:xfrm flipH="1">
            <a:off x="2820987" y="2727325"/>
            <a:ext cx="0" cy="304800"/>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41" name="Line 75"/>
          <p:cNvSpPr>
            <a:spLocks noChangeShapeType="1"/>
          </p:cNvSpPr>
          <p:nvPr/>
        </p:nvSpPr>
        <p:spPr bwMode="auto">
          <a:xfrm>
            <a:off x="5475287" y="2727325"/>
            <a:ext cx="0" cy="304800"/>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42" name="Line 76"/>
          <p:cNvSpPr>
            <a:spLocks noChangeShapeType="1"/>
          </p:cNvSpPr>
          <p:nvPr/>
        </p:nvSpPr>
        <p:spPr bwMode="auto">
          <a:xfrm>
            <a:off x="5475287" y="3484563"/>
            <a:ext cx="0" cy="266700"/>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43" name="Line 77"/>
          <p:cNvSpPr>
            <a:spLocks noChangeShapeType="1"/>
          </p:cNvSpPr>
          <p:nvPr/>
        </p:nvSpPr>
        <p:spPr bwMode="auto">
          <a:xfrm>
            <a:off x="8154987" y="3484563"/>
            <a:ext cx="0" cy="260350"/>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44" name="Rectangle 78"/>
          <p:cNvSpPr>
            <a:spLocks noChangeArrowheads="1"/>
          </p:cNvSpPr>
          <p:nvPr/>
        </p:nvSpPr>
        <p:spPr bwMode="auto">
          <a:xfrm>
            <a:off x="3735387" y="5389563"/>
            <a:ext cx="5064125" cy="304800"/>
          </a:xfrm>
          <a:prstGeom prst="rect">
            <a:avLst/>
          </a:prstGeom>
          <a:noFill/>
          <a:ln w="25400">
            <a:solidFill>
              <a:schemeClr val="tx1"/>
            </a:solidFill>
            <a:miter lim="800000"/>
            <a:headEnd/>
            <a:tailEnd/>
          </a:ln>
        </p:spPr>
        <p:txBody>
          <a:bodyPr wrap="none" anchor="ctr"/>
          <a:lstStyle/>
          <a:p>
            <a:pPr algn="ctr">
              <a:spcBef>
                <a:spcPct val="20000"/>
              </a:spcBef>
            </a:pPr>
            <a:endParaRPr lang="en-US" sz="2400">
              <a:solidFill>
                <a:prstClr val="black"/>
              </a:solidFill>
              <a:latin typeface="Times New Roman" pitchFamily="18" charset="0"/>
            </a:endParaRPr>
          </a:p>
        </p:txBody>
      </p:sp>
      <p:sp>
        <p:nvSpPr>
          <p:cNvPr id="7245" name="Rectangle 79"/>
          <p:cNvSpPr>
            <a:spLocks noChangeArrowheads="1"/>
          </p:cNvSpPr>
          <p:nvPr/>
        </p:nvSpPr>
        <p:spPr bwMode="auto">
          <a:xfrm>
            <a:off x="4606925" y="5389563"/>
            <a:ext cx="919162" cy="301625"/>
          </a:xfrm>
          <a:prstGeom prst="rect">
            <a:avLst/>
          </a:prstGeom>
          <a:noFill/>
          <a:ln w="12700">
            <a:noFill/>
            <a:miter lim="800000"/>
            <a:headEnd/>
            <a:tailEnd/>
          </a:ln>
        </p:spPr>
        <p:txBody>
          <a:bodyPr wrap="none" lIns="85725" tIns="44450" rIns="85725" bIns="44450">
            <a:spAutoFit/>
          </a:bodyPr>
          <a:lstStyle/>
          <a:p>
            <a:pPr algn="ctr" defTabSz="915988">
              <a:spcBef>
                <a:spcPct val="20000"/>
              </a:spcBef>
            </a:pPr>
            <a:r>
              <a:rPr lang="en-US" sz="1400">
                <a:solidFill>
                  <a:prstClr val="black"/>
                </a:solidFill>
                <a:latin typeface="Arial Narrow" pitchFamily="34" charset="0"/>
              </a:rPr>
              <a:t>Planning</a:t>
            </a:r>
          </a:p>
        </p:txBody>
      </p:sp>
      <p:sp>
        <p:nvSpPr>
          <p:cNvPr id="7246" name="Text Box 80"/>
          <p:cNvSpPr txBox="1">
            <a:spLocks noChangeArrowheads="1"/>
          </p:cNvSpPr>
          <p:nvPr/>
        </p:nvSpPr>
        <p:spPr bwMode="auto">
          <a:xfrm>
            <a:off x="3722687" y="2000250"/>
            <a:ext cx="1577975" cy="304800"/>
          </a:xfrm>
          <a:prstGeom prst="rect">
            <a:avLst/>
          </a:prstGeom>
          <a:noFill/>
          <a:ln w="12700">
            <a:noFill/>
            <a:miter lim="800000"/>
            <a:headEnd/>
            <a:tailEnd/>
          </a:ln>
        </p:spPr>
        <p:txBody>
          <a:bodyPr>
            <a:spAutoFit/>
          </a:bodyPr>
          <a:lstStyle/>
          <a:p>
            <a:pPr>
              <a:spcBef>
                <a:spcPct val="50000"/>
              </a:spcBef>
            </a:pPr>
            <a:r>
              <a:rPr lang="en-US" sz="1400">
                <a:solidFill>
                  <a:prstClr val="black"/>
                </a:solidFill>
                <a:latin typeface="Arial Narrow" pitchFamily="34" charset="0"/>
              </a:rPr>
              <a:t>2nd Yr</a:t>
            </a:r>
            <a:endParaRPr lang="en-US" sz="1400">
              <a:solidFill>
                <a:prstClr val="black"/>
              </a:solidFill>
              <a:latin typeface="Times New Roman" pitchFamily="18" charset="0"/>
            </a:endParaRPr>
          </a:p>
        </p:txBody>
      </p:sp>
      <p:sp>
        <p:nvSpPr>
          <p:cNvPr id="7247" name="Text Box 81"/>
          <p:cNvSpPr txBox="1">
            <a:spLocks noChangeArrowheads="1"/>
          </p:cNvSpPr>
          <p:nvPr/>
        </p:nvSpPr>
        <p:spPr bwMode="auto">
          <a:xfrm>
            <a:off x="6767512" y="2190750"/>
            <a:ext cx="184150" cy="366713"/>
          </a:xfrm>
          <a:prstGeom prst="rect">
            <a:avLst/>
          </a:prstGeom>
          <a:noFill/>
          <a:ln w="12700">
            <a:noFill/>
            <a:miter lim="800000"/>
            <a:headEnd/>
            <a:tailEnd/>
          </a:ln>
        </p:spPr>
        <p:txBody>
          <a:bodyPr wrap="none">
            <a:spAutoFit/>
          </a:bodyPr>
          <a:lstStyle/>
          <a:p>
            <a:pPr>
              <a:spcBef>
                <a:spcPct val="20000"/>
              </a:spcBef>
            </a:pPr>
            <a:endParaRPr lang="en-US">
              <a:solidFill>
                <a:prstClr val="black"/>
              </a:solidFill>
              <a:latin typeface="Times New Roman" pitchFamily="18" charset="0"/>
            </a:endParaRPr>
          </a:p>
        </p:txBody>
      </p:sp>
      <p:sp>
        <p:nvSpPr>
          <p:cNvPr id="7248" name="Rectangle 82"/>
          <p:cNvSpPr>
            <a:spLocks noChangeArrowheads="1"/>
          </p:cNvSpPr>
          <p:nvPr/>
        </p:nvSpPr>
        <p:spPr bwMode="auto">
          <a:xfrm>
            <a:off x="6249987" y="2700338"/>
            <a:ext cx="736600" cy="304800"/>
          </a:xfrm>
          <a:prstGeom prst="rect">
            <a:avLst/>
          </a:prstGeom>
          <a:noFill/>
          <a:ln w="12700">
            <a:noFill/>
            <a:miter lim="800000"/>
            <a:headEnd/>
            <a:tailEnd/>
          </a:ln>
        </p:spPr>
        <p:txBody>
          <a:bodyPr wrap="none">
            <a:spAutoFit/>
          </a:bodyPr>
          <a:lstStyle/>
          <a:p>
            <a:pPr>
              <a:spcBef>
                <a:spcPct val="20000"/>
              </a:spcBef>
            </a:pPr>
            <a:r>
              <a:rPr lang="en-US" sz="1400">
                <a:solidFill>
                  <a:prstClr val="black"/>
                </a:solidFill>
                <a:latin typeface="Arial Narrow" pitchFamily="34" charset="0"/>
              </a:rPr>
              <a:t>2nd Yr</a:t>
            </a:r>
            <a:endParaRPr lang="en-US">
              <a:solidFill>
                <a:prstClr val="black"/>
              </a:solidFill>
              <a:latin typeface="Times New Roman" pitchFamily="18" charset="0"/>
            </a:endParaRPr>
          </a:p>
        </p:txBody>
      </p:sp>
      <p:sp>
        <p:nvSpPr>
          <p:cNvPr id="7249" name="Text Box 83"/>
          <p:cNvSpPr txBox="1">
            <a:spLocks noChangeArrowheads="1"/>
          </p:cNvSpPr>
          <p:nvPr/>
        </p:nvSpPr>
        <p:spPr bwMode="auto">
          <a:xfrm>
            <a:off x="8167687" y="3470275"/>
            <a:ext cx="498475" cy="304800"/>
          </a:xfrm>
          <a:prstGeom prst="rect">
            <a:avLst/>
          </a:prstGeom>
          <a:noFill/>
          <a:ln w="12700">
            <a:noFill/>
            <a:miter lim="800000"/>
            <a:headEnd/>
            <a:tailEnd/>
          </a:ln>
        </p:spPr>
        <p:txBody>
          <a:bodyPr wrap="none">
            <a:spAutoFit/>
          </a:bodyPr>
          <a:lstStyle/>
          <a:p>
            <a:pPr>
              <a:spcBef>
                <a:spcPct val="20000"/>
              </a:spcBef>
            </a:pPr>
            <a:r>
              <a:rPr lang="en-US" sz="1400">
                <a:solidFill>
                  <a:prstClr val="black"/>
                </a:solidFill>
                <a:latin typeface="Arial Narrow" pitchFamily="34" charset="0"/>
              </a:rPr>
              <a:t>2nd</a:t>
            </a:r>
            <a:endParaRPr lang="en-US" sz="1600">
              <a:solidFill>
                <a:prstClr val="black"/>
              </a:solidFill>
              <a:latin typeface="Arial Narrow" pitchFamily="34" charset="0"/>
            </a:endParaRPr>
          </a:p>
        </p:txBody>
      </p:sp>
      <p:sp>
        <p:nvSpPr>
          <p:cNvPr id="7250" name="Line 84"/>
          <p:cNvSpPr>
            <a:spLocks noChangeShapeType="1"/>
          </p:cNvSpPr>
          <p:nvPr/>
        </p:nvSpPr>
        <p:spPr bwMode="auto">
          <a:xfrm flipV="1">
            <a:off x="6265862" y="4451350"/>
            <a:ext cx="152400" cy="304800"/>
          </a:xfrm>
          <a:prstGeom prst="line">
            <a:avLst/>
          </a:prstGeom>
          <a:noFill/>
          <a:ln w="28575">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51" name="Text Box 85"/>
          <p:cNvSpPr txBox="1">
            <a:spLocks noChangeArrowheads="1"/>
          </p:cNvSpPr>
          <p:nvPr/>
        </p:nvSpPr>
        <p:spPr bwMode="auto">
          <a:xfrm>
            <a:off x="6678612" y="4449763"/>
            <a:ext cx="1090613" cy="304800"/>
          </a:xfrm>
          <a:prstGeom prst="rect">
            <a:avLst/>
          </a:prstGeom>
          <a:noFill/>
          <a:ln w="12700">
            <a:noFill/>
            <a:miter lim="800000"/>
            <a:headEnd/>
            <a:tailEnd/>
          </a:ln>
        </p:spPr>
        <p:txBody>
          <a:bodyPr wrap="none">
            <a:spAutoFit/>
          </a:bodyPr>
          <a:lstStyle/>
          <a:p>
            <a:pPr>
              <a:spcBef>
                <a:spcPct val="20000"/>
              </a:spcBef>
            </a:pPr>
            <a:r>
              <a:rPr lang="en-US" sz="1400">
                <a:solidFill>
                  <a:prstClr val="black"/>
                </a:solidFill>
                <a:latin typeface="Arial Narrow" pitchFamily="34" charset="0"/>
              </a:rPr>
              <a:t>Enactment</a:t>
            </a:r>
            <a:endParaRPr lang="en-US" sz="1400">
              <a:solidFill>
                <a:prstClr val="black"/>
              </a:solidFill>
              <a:latin typeface="Times New Roman" pitchFamily="18" charset="0"/>
            </a:endParaRPr>
          </a:p>
        </p:txBody>
      </p:sp>
      <p:sp>
        <p:nvSpPr>
          <p:cNvPr id="7252" name="Line 86"/>
          <p:cNvSpPr>
            <a:spLocks noChangeShapeType="1"/>
          </p:cNvSpPr>
          <p:nvPr/>
        </p:nvSpPr>
        <p:spPr bwMode="auto">
          <a:xfrm>
            <a:off x="8154987" y="4438650"/>
            <a:ext cx="0" cy="304800"/>
          </a:xfrm>
          <a:prstGeom prst="line">
            <a:avLst/>
          </a:prstGeom>
          <a:noFill/>
          <a:ln w="28575">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53" name="Line 87"/>
          <p:cNvSpPr>
            <a:spLocks noChangeShapeType="1"/>
          </p:cNvSpPr>
          <p:nvPr/>
        </p:nvSpPr>
        <p:spPr bwMode="auto">
          <a:xfrm flipH="1">
            <a:off x="1735137" y="3484563"/>
            <a:ext cx="131763" cy="263525"/>
          </a:xfrm>
          <a:prstGeom prst="line">
            <a:avLst/>
          </a:prstGeom>
          <a:noFill/>
          <a:ln w="28575">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54" name="Rectangle 88"/>
          <p:cNvSpPr>
            <a:spLocks noChangeArrowheads="1"/>
          </p:cNvSpPr>
          <p:nvPr/>
        </p:nvSpPr>
        <p:spPr bwMode="auto">
          <a:xfrm>
            <a:off x="-7938" y="5370513"/>
            <a:ext cx="792163" cy="320675"/>
          </a:xfrm>
          <a:prstGeom prst="rect">
            <a:avLst/>
          </a:prstGeom>
          <a:noFill/>
          <a:ln w="12700">
            <a:noFill/>
            <a:miter lim="800000"/>
            <a:headEnd/>
            <a:tailEnd/>
          </a:ln>
        </p:spPr>
        <p:txBody>
          <a:bodyPr wrap="none" lIns="85725" tIns="44450" rIns="85725" bIns="44450">
            <a:spAutoFit/>
          </a:bodyPr>
          <a:lstStyle/>
          <a:p>
            <a:pPr algn="ctr" defTabSz="915988">
              <a:spcBef>
                <a:spcPct val="20000"/>
              </a:spcBef>
            </a:pPr>
            <a:r>
              <a:rPr lang="en-US" sz="1500">
                <a:solidFill>
                  <a:prstClr val="black"/>
                </a:solidFill>
                <a:latin typeface="Arial Narrow" pitchFamily="34" charset="0"/>
              </a:rPr>
              <a:t>   FY14</a:t>
            </a:r>
          </a:p>
        </p:txBody>
      </p:sp>
      <p:sp>
        <p:nvSpPr>
          <p:cNvPr id="7255" name="Line 89"/>
          <p:cNvSpPr>
            <a:spLocks noChangeShapeType="1"/>
          </p:cNvSpPr>
          <p:nvPr/>
        </p:nvSpPr>
        <p:spPr bwMode="auto">
          <a:xfrm>
            <a:off x="5487987" y="2012950"/>
            <a:ext cx="0" cy="304800"/>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56" name="Text Box 90"/>
          <p:cNvSpPr txBox="1">
            <a:spLocks noChangeArrowheads="1"/>
          </p:cNvSpPr>
          <p:nvPr/>
        </p:nvSpPr>
        <p:spPr bwMode="auto">
          <a:xfrm>
            <a:off x="6402387" y="2000250"/>
            <a:ext cx="1577975" cy="304800"/>
          </a:xfrm>
          <a:prstGeom prst="rect">
            <a:avLst/>
          </a:prstGeom>
          <a:noFill/>
          <a:ln w="12700">
            <a:noFill/>
            <a:miter lim="800000"/>
            <a:headEnd/>
            <a:tailEnd/>
          </a:ln>
        </p:spPr>
        <p:txBody>
          <a:bodyPr>
            <a:spAutoFit/>
          </a:bodyPr>
          <a:lstStyle/>
          <a:p>
            <a:pPr>
              <a:spcBef>
                <a:spcPct val="50000"/>
              </a:spcBef>
            </a:pPr>
            <a:r>
              <a:rPr lang="en-US" sz="1400">
                <a:solidFill>
                  <a:prstClr val="black"/>
                </a:solidFill>
                <a:latin typeface="Arial Narrow" pitchFamily="34" charset="0"/>
              </a:rPr>
              <a:t>3rd Yr</a:t>
            </a:r>
            <a:endParaRPr lang="en-US" sz="1400">
              <a:solidFill>
                <a:prstClr val="black"/>
              </a:solidFill>
              <a:latin typeface="Times New Roman" pitchFamily="18" charset="0"/>
            </a:endParaRPr>
          </a:p>
        </p:txBody>
      </p:sp>
      <p:sp>
        <p:nvSpPr>
          <p:cNvPr id="7257" name="Line 91"/>
          <p:cNvSpPr>
            <a:spLocks noChangeShapeType="1"/>
          </p:cNvSpPr>
          <p:nvPr/>
        </p:nvSpPr>
        <p:spPr bwMode="auto">
          <a:xfrm>
            <a:off x="8154987" y="2727325"/>
            <a:ext cx="0" cy="304800"/>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58" name="Text Box 92"/>
          <p:cNvSpPr txBox="1">
            <a:spLocks noChangeArrowheads="1"/>
          </p:cNvSpPr>
          <p:nvPr/>
        </p:nvSpPr>
        <p:spPr bwMode="auto">
          <a:xfrm>
            <a:off x="8104187" y="2727325"/>
            <a:ext cx="793750" cy="304800"/>
          </a:xfrm>
          <a:prstGeom prst="rect">
            <a:avLst/>
          </a:prstGeom>
          <a:noFill/>
          <a:ln w="12700">
            <a:noFill/>
            <a:miter lim="800000"/>
            <a:headEnd/>
            <a:tailEnd/>
          </a:ln>
        </p:spPr>
        <p:txBody>
          <a:bodyPr>
            <a:spAutoFit/>
          </a:bodyPr>
          <a:lstStyle/>
          <a:p>
            <a:pPr>
              <a:spcBef>
                <a:spcPct val="50000"/>
              </a:spcBef>
            </a:pPr>
            <a:r>
              <a:rPr lang="en-US" sz="1400">
                <a:solidFill>
                  <a:prstClr val="black"/>
                </a:solidFill>
                <a:latin typeface="Arial Narrow" pitchFamily="34" charset="0"/>
              </a:rPr>
              <a:t>3rd Yr</a:t>
            </a:r>
            <a:endParaRPr lang="en-US" sz="1400">
              <a:solidFill>
                <a:prstClr val="black"/>
              </a:solidFill>
              <a:latin typeface="Times New Roman" pitchFamily="18" charset="0"/>
            </a:endParaRPr>
          </a:p>
        </p:txBody>
      </p:sp>
      <p:sp>
        <p:nvSpPr>
          <p:cNvPr id="7259" name="Rectangle 93"/>
          <p:cNvSpPr>
            <a:spLocks noChangeArrowheads="1"/>
          </p:cNvSpPr>
          <p:nvPr/>
        </p:nvSpPr>
        <p:spPr bwMode="auto">
          <a:xfrm>
            <a:off x="6226175" y="3789363"/>
            <a:ext cx="1473200" cy="304800"/>
          </a:xfrm>
          <a:prstGeom prst="rect">
            <a:avLst/>
          </a:prstGeom>
          <a:noFill/>
          <a:ln w="12700">
            <a:noFill/>
            <a:miter lim="800000"/>
            <a:headEnd/>
            <a:tailEnd/>
          </a:ln>
        </p:spPr>
        <p:txBody>
          <a:bodyPr wrap="none" lIns="85725" tIns="44450" rIns="85725" bIns="44450">
            <a:spAutoFit/>
          </a:bodyPr>
          <a:lstStyle/>
          <a:p>
            <a:pPr algn="ctr" defTabSz="915988">
              <a:spcBef>
                <a:spcPct val="20000"/>
              </a:spcBef>
            </a:pPr>
            <a:r>
              <a:rPr lang="en-US" sz="1400">
                <a:solidFill>
                  <a:prstClr val="black"/>
                </a:solidFill>
                <a:latin typeface="Arial Narrow" pitchFamily="34" charset="0"/>
              </a:rPr>
              <a:t>FY 12 and prior</a:t>
            </a:r>
          </a:p>
        </p:txBody>
      </p:sp>
      <p:sp>
        <p:nvSpPr>
          <p:cNvPr id="7260" name="Text Box 94"/>
          <p:cNvSpPr txBox="1">
            <a:spLocks noChangeArrowheads="1"/>
          </p:cNvSpPr>
          <p:nvPr/>
        </p:nvSpPr>
        <p:spPr bwMode="auto">
          <a:xfrm>
            <a:off x="1766887" y="4730750"/>
            <a:ext cx="1476375" cy="307975"/>
          </a:xfrm>
          <a:prstGeom prst="rect">
            <a:avLst/>
          </a:prstGeom>
          <a:noFill/>
          <a:ln w="12700">
            <a:noFill/>
            <a:miter lim="800000"/>
            <a:headEnd/>
            <a:tailEnd/>
          </a:ln>
        </p:spPr>
        <p:txBody>
          <a:bodyPr wrap="none">
            <a:spAutoFit/>
          </a:bodyPr>
          <a:lstStyle/>
          <a:p>
            <a:pPr>
              <a:spcBef>
                <a:spcPct val="20000"/>
              </a:spcBef>
            </a:pPr>
            <a:r>
              <a:rPr lang="en-US" sz="1400">
                <a:solidFill>
                  <a:prstClr val="black"/>
                </a:solidFill>
                <a:latin typeface="Arial Narrow" pitchFamily="34" charset="0"/>
              </a:rPr>
              <a:t>FY 13-17 DPPG</a:t>
            </a:r>
          </a:p>
        </p:txBody>
      </p:sp>
      <p:sp>
        <p:nvSpPr>
          <p:cNvPr id="7261" name="Line 96"/>
          <p:cNvSpPr>
            <a:spLocks noChangeShapeType="1"/>
          </p:cNvSpPr>
          <p:nvPr/>
        </p:nvSpPr>
        <p:spPr bwMode="auto">
          <a:xfrm>
            <a:off x="1293812" y="1589088"/>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62" name="Line 97"/>
          <p:cNvSpPr>
            <a:spLocks noChangeShapeType="1"/>
          </p:cNvSpPr>
          <p:nvPr/>
        </p:nvSpPr>
        <p:spPr bwMode="auto">
          <a:xfrm>
            <a:off x="1547812" y="1589088"/>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63" name="Line 98"/>
          <p:cNvSpPr>
            <a:spLocks noChangeShapeType="1"/>
          </p:cNvSpPr>
          <p:nvPr/>
        </p:nvSpPr>
        <p:spPr bwMode="auto">
          <a:xfrm>
            <a:off x="1779587" y="1589088"/>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64" name="Line 99"/>
          <p:cNvSpPr>
            <a:spLocks noChangeShapeType="1"/>
          </p:cNvSpPr>
          <p:nvPr/>
        </p:nvSpPr>
        <p:spPr bwMode="auto">
          <a:xfrm>
            <a:off x="2014537" y="1585913"/>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65" name="Line 100"/>
          <p:cNvSpPr>
            <a:spLocks noChangeShapeType="1"/>
          </p:cNvSpPr>
          <p:nvPr/>
        </p:nvSpPr>
        <p:spPr bwMode="auto">
          <a:xfrm>
            <a:off x="2220912" y="1585913"/>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66" name="Line 101"/>
          <p:cNvSpPr>
            <a:spLocks noChangeShapeType="1"/>
          </p:cNvSpPr>
          <p:nvPr/>
        </p:nvSpPr>
        <p:spPr bwMode="auto">
          <a:xfrm>
            <a:off x="2414587" y="1585913"/>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67" name="Line 102"/>
          <p:cNvSpPr>
            <a:spLocks noChangeShapeType="1"/>
          </p:cNvSpPr>
          <p:nvPr/>
        </p:nvSpPr>
        <p:spPr bwMode="auto">
          <a:xfrm>
            <a:off x="2627312" y="1585913"/>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68" name="Line 103"/>
          <p:cNvSpPr>
            <a:spLocks noChangeShapeType="1"/>
          </p:cNvSpPr>
          <p:nvPr/>
        </p:nvSpPr>
        <p:spPr bwMode="auto">
          <a:xfrm>
            <a:off x="2840037" y="1589088"/>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69" name="Line 104"/>
          <p:cNvSpPr>
            <a:spLocks noChangeShapeType="1"/>
          </p:cNvSpPr>
          <p:nvPr/>
        </p:nvSpPr>
        <p:spPr bwMode="auto">
          <a:xfrm>
            <a:off x="3071812" y="1585913"/>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70" name="Line 105"/>
          <p:cNvSpPr>
            <a:spLocks noChangeShapeType="1"/>
          </p:cNvSpPr>
          <p:nvPr/>
        </p:nvSpPr>
        <p:spPr bwMode="auto">
          <a:xfrm>
            <a:off x="3290887" y="1585913"/>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71" name="Line 106"/>
          <p:cNvSpPr>
            <a:spLocks noChangeShapeType="1"/>
          </p:cNvSpPr>
          <p:nvPr/>
        </p:nvSpPr>
        <p:spPr bwMode="auto">
          <a:xfrm>
            <a:off x="3709987" y="1585913"/>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72" name="Line 107"/>
          <p:cNvSpPr>
            <a:spLocks noChangeShapeType="1"/>
          </p:cNvSpPr>
          <p:nvPr/>
        </p:nvSpPr>
        <p:spPr bwMode="auto">
          <a:xfrm>
            <a:off x="3935412" y="1579563"/>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73" name="Line 108"/>
          <p:cNvSpPr>
            <a:spLocks noChangeShapeType="1"/>
          </p:cNvSpPr>
          <p:nvPr/>
        </p:nvSpPr>
        <p:spPr bwMode="auto">
          <a:xfrm>
            <a:off x="4173537" y="1589088"/>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74" name="Line 109"/>
          <p:cNvSpPr>
            <a:spLocks noChangeShapeType="1"/>
          </p:cNvSpPr>
          <p:nvPr/>
        </p:nvSpPr>
        <p:spPr bwMode="auto">
          <a:xfrm>
            <a:off x="4418012" y="1582738"/>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75" name="Line 110"/>
          <p:cNvSpPr>
            <a:spLocks noChangeShapeType="1"/>
          </p:cNvSpPr>
          <p:nvPr/>
        </p:nvSpPr>
        <p:spPr bwMode="auto">
          <a:xfrm>
            <a:off x="4659312" y="1585913"/>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76" name="Line 111"/>
          <p:cNvSpPr>
            <a:spLocks noChangeShapeType="1"/>
          </p:cNvSpPr>
          <p:nvPr/>
        </p:nvSpPr>
        <p:spPr bwMode="auto">
          <a:xfrm>
            <a:off x="4868862" y="1585913"/>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77" name="Line 112"/>
          <p:cNvSpPr>
            <a:spLocks noChangeShapeType="1"/>
          </p:cNvSpPr>
          <p:nvPr/>
        </p:nvSpPr>
        <p:spPr bwMode="auto">
          <a:xfrm>
            <a:off x="5072062" y="1589088"/>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78" name="Line 113"/>
          <p:cNvSpPr>
            <a:spLocks noChangeShapeType="1"/>
          </p:cNvSpPr>
          <p:nvPr/>
        </p:nvSpPr>
        <p:spPr bwMode="auto">
          <a:xfrm>
            <a:off x="5281612" y="1585913"/>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79" name="Line 114"/>
          <p:cNvSpPr>
            <a:spLocks noChangeShapeType="1"/>
          </p:cNvSpPr>
          <p:nvPr/>
        </p:nvSpPr>
        <p:spPr bwMode="auto">
          <a:xfrm>
            <a:off x="5497512" y="1585913"/>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80" name="Line 115"/>
          <p:cNvSpPr>
            <a:spLocks noChangeShapeType="1"/>
          </p:cNvSpPr>
          <p:nvPr/>
        </p:nvSpPr>
        <p:spPr bwMode="auto">
          <a:xfrm>
            <a:off x="5726112" y="1585913"/>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81" name="Line 116"/>
          <p:cNvSpPr>
            <a:spLocks noChangeShapeType="1"/>
          </p:cNvSpPr>
          <p:nvPr/>
        </p:nvSpPr>
        <p:spPr bwMode="auto">
          <a:xfrm>
            <a:off x="5942012" y="1589088"/>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82" name="Line 117"/>
          <p:cNvSpPr>
            <a:spLocks noChangeShapeType="1"/>
          </p:cNvSpPr>
          <p:nvPr/>
        </p:nvSpPr>
        <p:spPr bwMode="auto">
          <a:xfrm>
            <a:off x="6364287" y="1585913"/>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83" name="Line 118"/>
          <p:cNvSpPr>
            <a:spLocks noChangeShapeType="1"/>
          </p:cNvSpPr>
          <p:nvPr/>
        </p:nvSpPr>
        <p:spPr bwMode="auto">
          <a:xfrm>
            <a:off x="6599237" y="1589088"/>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84" name="Line 119"/>
          <p:cNvSpPr>
            <a:spLocks noChangeShapeType="1"/>
          </p:cNvSpPr>
          <p:nvPr/>
        </p:nvSpPr>
        <p:spPr bwMode="auto">
          <a:xfrm>
            <a:off x="6840537" y="1589088"/>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85" name="Line 120"/>
          <p:cNvSpPr>
            <a:spLocks noChangeShapeType="1"/>
          </p:cNvSpPr>
          <p:nvPr/>
        </p:nvSpPr>
        <p:spPr bwMode="auto">
          <a:xfrm>
            <a:off x="7069137" y="1589088"/>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86" name="Line 121"/>
          <p:cNvSpPr>
            <a:spLocks noChangeShapeType="1"/>
          </p:cNvSpPr>
          <p:nvPr/>
        </p:nvSpPr>
        <p:spPr bwMode="auto">
          <a:xfrm>
            <a:off x="7319962" y="1592263"/>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87" name="Line 122"/>
          <p:cNvSpPr>
            <a:spLocks noChangeShapeType="1"/>
          </p:cNvSpPr>
          <p:nvPr/>
        </p:nvSpPr>
        <p:spPr bwMode="auto">
          <a:xfrm>
            <a:off x="7526337" y="1585913"/>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88" name="Line 123"/>
          <p:cNvSpPr>
            <a:spLocks noChangeShapeType="1"/>
          </p:cNvSpPr>
          <p:nvPr/>
        </p:nvSpPr>
        <p:spPr bwMode="auto">
          <a:xfrm>
            <a:off x="7720012" y="1585913"/>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89" name="Line 124"/>
          <p:cNvSpPr>
            <a:spLocks noChangeShapeType="1"/>
          </p:cNvSpPr>
          <p:nvPr/>
        </p:nvSpPr>
        <p:spPr bwMode="auto">
          <a:xfrm>
            <a:off x="7932737" y="1589088"/>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90" name="Line 125"/>
          <p:cNvSpPr>
            <a:spLocks noChangeShapeType="1"/>
          </p:cNvSpPr>
          <p:nvPr/>
        </p:nvSpPr>
        <p:spPr bwMode="auto">
          <a:xfrm>
            <a:off x="8142287" y="1585913"/>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91" name="Line 126"/>
          <p:cNvSpPr>
            <a:spLocks noChangeShapeType="1"/>
          </p:cNvSpPr>
          <p:nvPr/>
        </p:nvSpPr>
        <p:spPr bwMode="auto">
          <a:xfrm>
            <a:off x="8367712" y="1589088"/>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92" name="Line 127"/>
          <p:cNvSpPr>
            <a:spLocks noChangeShapeType="1"/>
          </p:cNvSpPr>
          <p:nvPr/>
        </p:nvSpPr>
        <p:spPr bwMode="auto">
          <a:xfrm>
            <a:off x="8586787" y="1585913"/>
            <a:ext cx="0" cy="255587"/>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93" name="Rectangle 128"/>
          <p:cNvSpPr>
            <a:spLocks noChangeArrowheads="1"/>
          </p:cNvSpPr>
          <p:nvPr/>
        </p:nvSpPr>
        <p:spPr bwMode="auto">
          <a:xfrm>
            <a:off x="8154987" y="4451350"/>
            <a:ext cx="585788" cy="301625"/>
          </a:xfrm>
          <a:prstGeom prst="rect">
            <a:avLst/>
          </a:prstGeom>
          <a:noFill/>
          <a:ln w="12700">
            <a:noFill/>
            <a:miter lim="800000"/>
            <a:headEnd/>
            <a:tailEnd/>
          </a:ln>
        </p:spPr>
        <p:txBody>
          <a:bodyPr wrap="none" lIns="85725" tIns="44450" rIns="85725" bIns="44450">
            <a:spAutoFit/>
          </a:bodyPr>
          <a:lstStyle/>
          <a:p>
            <a:pPr algn="ctr" defTabSz="915988">
              <a:spcBef>
                <a:spcPct val="20000"/>
              </a:spcBef>
            </a:pPr>
            <a:r>
              <a:rPr lang="en-US" sz="1400">
                <a:solidFill>
                  <a:prstClr val="black"/>
                </a:solidFill>
                <a:latin typeface="Arial Narrow" pitchFamily="34" charset="0"/>
              </a:rPr>
              <a:t>Exec</a:t>
            </a:r>
          </a:p>
        </p:txBody>
      </p:sp>
      <p:sp>
        <p:nvSpPr>
          <p:cNvPr id="7294" name="Rectangle 129"/>
          <p:cNvSpPr>
            <a:spLocks noChangeArrowheads="1"/>
          </p:cNvSpPr>
          <p:nvPr/>
        </p:nvSpPr>
        <p:spPr bwMode="auto">
          <a:xfrm>
            <a:off x="8037512" y="4768850"/>
            <a:ext cx="877888" cy="520700"/>
          </a:xfrm>
          <a:prstGeom prst="rect">
            <a:avLst/>
          </a:prstGeom>
          <a:noFill/>
          <a:ln w="12700">
            <a:noFill/>
            <a:miter lim="800000"/>
            <a:headEnd/>
            <a:tailEnd/>
          </a:ln>
        </p:spPr>
        <p:txBody>
          <a:bodyPr lIns="85725" tIns="44450" rIns="85725" bIns="44450">
            <a:spAutoFit/>
          </a:bodyPr>
          <a:lstStyle/>
          <a:p>
            <a:pPr algn="ctr" defTabSz="915988">
              <a:spcBef>
                <a:spcPct val="20000"/>
              </a:spcBef>
            </a:pPr>
            <a:r>
              <a:rPr lang="en-US" sz="1400">
                <a:solidFill>
                  <a:prstClr val="black"/>
                </a:solidFill>
                <a:latin typeface="Arial Narrow" pitchFamily="34" charset="0"/>
              </a:rPr>
              <a:t>FY13 &amp; prior</a:t>
            </a:r>
          </a:p>
        </p:txBody>
      </p:sp>
      <p:sp>
        <p:nvSpPr>
          <p:cNvPr id="7295" name="Rectangle 130"/>
          <p:cNvSpPr>
            <a:spLocks noChangeArrowheads="1"/>
          </p:cNvSpPr>
          <p:nvPr/>
        </p:nvSpPr>
        <p:spPr bwMode="auto">
          <a:xfrm>
            <a:off x="862012" y="3473450"/>
            <a:ext cx="919163" cy="301625"/>
          </a:xfrm>
          <a:prstGeom prst="rect">
            <a:avLst/>
          </a:prstGeom>
          <a:noFill/>
          <a:ln w="12700">
            <a:noFill/>
            <a:miter lim="800000"/>
            <a:headEnd/>
            <a:tailEnd/>
          </a:ln>
        </p:spPr>
        <p:txBody>
          <a:bodyPr wrap="none" lIns="85725" tIns="44450" rIns="85725" bIns="44450">
            <a:spAutoFit/>
          </a:bodyPr>
          <a:lstStyle/>
          <a:p>
            <a:pPr algn="ctr" defTabSz="915988">
              <a:spcBef>
                <a:spcPct val="20000"/>
              </a:spcBef>
            </a:pPr>
            <a:r>
              <a:rPr lang="en-US" sz="1400">
                <a:solidFill>
                  <a:prstClr val="black"/>
                </a:solidFill>
                <a:latin typeface="Arial Narrow" pitchFamily="34" charset="0"/>
              </a:rPr>
              <a:t>Planning</a:t>
            </a:r>
          </a:p>
        </p:txBody>
      </p:sp>
      <p:sp>
        <p:nvSpPr>
          <p:cNvPr id="7296" name="Rectangle 131"/>
          <p:cNvSpPr>
            <a:spLocks noChangeArrowheads="1"/>
          </p:cNvSpPr>
          <p:nvPr/>
        </p:nvSpPr>
        <p:spPr bwMode="auto">
          <a:xfrm>
            <a:off x="7054850" y="5378450"/>
            <a:ext cx="1827212" cy="301625"/>
          </a:xfrm>
          <a:prstGeom prst="rect">
            <a:avLst/>
          </a:prstGeom>
          <a:noFill/>
          <a:ln w="12700">
            <a:noFill/>
            <a:miter lim="800000"/>
            <a:headEnd/>
            <a:tailEnd/>
          </a:ln>
        </p:spPr>
        <p:txBody>
          <a:bodyPr wrap="none" lIns="85725" tIns="44450" rIns="85725" bIns="44450">
            <a:spAutoFit/>
          </a:bodyPr>
          <a:lstStyle/>
          <a:p>
            <a:pPr algn="r" defTabSz="915988">
              <a:spcBef>
                <a:spcPct val="20000"/>
              </a:spcBef>
            </a:pPr>
            <a:r>
              <a:rPr lang="en-US" sz="1400">
                <a:solidFill>
                  <a:prstClr val="black"/>
                </a:solidFill>
                <a:latin typeface="Arial Narrow" pitchFamily="34" charset="0"/>
              </a:rPr>
              <a:t>Program/Budgeting</a:t>
            </a:r>
          </a:p>
        </p:txBody>
      </p:sp>
      <p:sp>
        <p:nvSpPr>
          <p:cNvPr id="7297" name="Rectangle 132"/>
          <p:cNvSpPr>
            <a:spLocks noChangeArrowheads="1"/>
          </p:cNvSpPr>
          <p:nvPr/>
        </p:nvSpPr>
        <p:spPr bwMode="auto">
          <a:xfrm>
            <a:off x="4406900" y="4440238"/>
            <a:ext cx="1827212" cy="301625"/>
          </a:xfrm>
          <a:prstGeom prst="rect">
            <a:avLst/>
          </a:prstGeom>
          <a:noFill/>
          <a:ln w="12700">
            <a:noFill/>
            <a:miter lim="800000"/>
            <a:headEnd/>
            <a:tailEnd/>
          </a:ln>
        </p:spPr>
        <p:txBody>
          <a:bodyPr wrap="none" lIns="85725" tIns="44450" rIns="85725" bIns="44450">
            <a:spAutoFit/>
          </a:bodyPr>
          <a:lstStyle/>
          <a:p>
            <a:pPr algn="r" defTabSz="915988">
              <a:spcBef>
                <a:spcPct val="20000"/>
              </a:spcBef>
            </a:pPr>
            <a:r>
              <a:rPr lang="en-US" sz="1400">
                <a:solidFill>
                  <a:prstClr val="black"/>
                </a:solidFill>
                <a:latin typeface="Arial Narrow" pitchFamily="34" charset="0"/>
              </a:rPr>
              <a:t>Program/Budgeting</a:t>
            </a:r>
          </a:p>
        </p:txBody>
      </p:sp>
      <p:sp>
        <p:nvSpPr>
          <p:cNvPr id="7298" name="Line 133"/>
          <p:cNvSpPr>
            <a:spLocks noChangeShapeType="1"/>
          </p:cNvSpPr>
          <p:nvPr/>
        </p:nvSpPr>
        <p:spPr bwMode="auto">
          <a:xfrm flipV="1">
            <a:off x="6904037" y="5381625"/>
            <a:ext cx="258763" cy="311150"/>
          </a:xfrm>
          <a:prstGeom prst="line">
            <a:avLst/>
          </a:prstGeom>
          <a:noFill/>
          <a:ln w="25400">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7299" name="Text Box 134"/>
          <p:cNvSpPr txBox="1">
            <a:spLocks noChangeArrowheads="1"/>
          </p:cNvSpPr>
          <p:nvPr/>
        </p:nvSpPr>
        <p:spPr bwMode="auto">
          <a:xfrm>
            <a:off x="5538787" y="6205538"/>
            <a:ext cx="2198688" cy="271462"/>
          </a:xfrm>
          <a:prstGeom prst="rect">
            <a:avLst/>
          </a:prstGeom>
          <a:noFill/>
          <a:ln w="12700">
            <a:noFill/>
            <a:miter lim="800000"/>
            <a:headEnd/>
            <a:tailEnd/>
          </a:ln>
        </p:spPr>
        <p:txBody>
          <a:bodyPr>
            <a:spAutoFit/>
          </a:bodyPr>
          <a:lstStyle/>
          <a:p>
            <a:pPr>
              <a:spcBef>
                <a:spcPct val="50000"/>
              </a:spcBef>
              <a:tabLst>
                <a:tab pos="228600" algn="l"/>
              </a:tabLst>
            </a:pPr>
            <a:r>
              <a:rPr lang="en-US" sz="1100">
                <a:solidFill>
                  <a:prstClr val="black"/>
                </a:solidFill>
                <a:latin typeface="Arial Narrow" pitchFamily="34" charset="0"/>
              </a:rPr>
              <a:t>PB – President’s Budget  </a:t>
            </a:r>
          </a:p>
        </p:txBody>
      </p:sp>
      <p:sp>
        <p:nvSpPr>
          <p:cNvPr id="7300" name="Line 135"/>
          <p:cNvSpPr>
            <a:spLocks noChangeShapeType="1"/>
          </p:cNvSpPr>
          <p:nvPr/>
        </p:nvSpPr>
        <p:spPr bwMode="auto">
          <a:xfrm>
            <a:off x="5500687" y="2012950"/>
            <a:ext cx="2667000" cy="0"/>
          </a:xfrm>
          <a:prstGeom prst="line">
            <a:avLst/>
          </a:prstGeom>
          <a:noFill/>
          <a:ln w="19050">
            <a:solidFill>
              <a:schemeClr val="tx1"/>
            </a:solidFill>
            <a:round/>
            <a:headEnd/>
            <a:tailEnd/>
          </a:ln>
        </p:spPr>
        <p:txBody>
          <a:bodyPr/>
          <a:lstStyle/>
          <a:p>
            <a:pPr>
              <a:spcBef>
                <a:spcPct val="20000"/>
              </a:spcBef>
            </a:pPr>
            <a:endParaRPr lang="en-US" sz="2400">
              <a:solidFill>
                <a:prstClr val="black"/>
              </a:solidFill>
              <a:latin typeface="Arial Narrow" pitchFamily="34" charset="0"/>
            </a:endParaRPr>
          </a:p>
        </p:txBody>
      </p:sp>
      <p:sp>
        <p:nvSpPr>
          <p:cNvPr id="7301" name="Line 136"/>
          <p:cNvSpPr>
            <a:spLocks noChangeShapeType="1"/>
          </p:cNvSpPr>
          <p:nvPr/>
        </p:nvSpPr>
        <p:spPr bwMode="auto">
          <a:xfrm>
            <a:off x="5500687" y="2317750"/>
            <a:ext cx="2667000" cy="0"/>
          </a:xfrm>
          <a:prstGeom prst="line">
            <a:avLst/>
          </a:prstGeom>
          <a:noFill/>
          <a:ln w="19050">
            <a:solidFill>
              <a:schemeClr val="tx1"/>
            </a:solidFill>
            <a:round/>
            <a:headEnd/>
            <a:tailEnd/>
          </a:ln>
        </p:spPr>
        <p:txBody>
          <a:bodyPr/>
          <a:lstStyle/>
          <a:p>
            <a:pPr>
              <a:spcBef>
                <a:spcPct val="20000"/>
              </a:spcBef>
            </a:pPr>
            <a:endParaRPr lang="en-US" sz="2400">
              <a:solidFill>
                <a:prstClr val="black"/>
              </a:solidFill>
              <a:latin typeface="Arial Narrow" pitchFamily="34" charset="0"/>
            </a:endParaRPr>
          </a:p>
        </p:txBody>
      </p:sp>
      <p:sp>
        <p:nvSpPr>
          <p:cNvPr id="7302" name="Line 137"/>
          <p:cNvSpPr>
            <a:spLocks noChangeShapeType="1"/>
          </p:cNvSpPr>
          <p:nvPr/>
        </p:nvSpPr>
        <p:spPr bwMode="auto">
          <a:xfrm>
            <a:off x="8154987" y="2006600"/>
            <a:ext cx="0" cy="317500"/>
          </a:xfrm>
          <a:prstGeom prst="line">
            <a:avLst/>
          </a:prstGeom>
          <a:noFill/>
          <a:ln w="19050">
            <a:solidFill>
              <a:schemeClr val="tx1"/>
            </a:solidFill>
            <a:round/>
            <a:headEnd/>
            <a:tailEnd/>
          </a:ln>
        </p:spPr>
        <p:txBody>
          <a:bodyPr/>
          <a:lstStyle/>
          <a:p>
            <a:pPr>
              <a:spcBef>
                <a:spcPct val="20000"/>
              </a:spcBef>
            </a:pPr>
            <a:endParaRPr lang="en-US" sz="2400">
              <a:solidFill>
                <a:prstClr val="black"/>
              </a:solidFill>
              <a:latin typeface="Arial Narrow" pitchFamily="34" charset="0"/>
            </a:endParaRPr>
          </a:p>
        </p:txBody>
      </p:sp>
      <p:sp>
        <p:nvSpPr>
          <p:cNvPr id="7303" name="Line 138"/>
          <p:cNvSpPr>
            <a:spLocks noChangeShapeType="1"/>
          </p:cNvSpPr>
          <p:nvPr/>
        </p:nvSpPr>
        <p:spPr bwMode="auto">
          <a:xfrm>
            <a:off x="8167687" y="2727325"/>
            <a:ext cx="622300" cy="0"/>
          </a:xfrm>
          <a:prstGeom prst="line">
            <a:avLst/>
          </a:prstGeom>
          <a:noFill/>
          <a:ln w="19050">
            <a:solidFill>
              <a:schemeClr val="tx1"/>
            </a:solidFill>
            <a:round/>
            <a:headEnd/>
            <a:tailEnd/>
          </a:ln>
        </p:spPr>
        <p:txBody>
          <a:bodyPr/>
          <a:lstStyle/>
          <a:p>
            <a:pPr>
              <a:spcBef>
                <a:spcPct val="20000"/>
              </a:spcBef>
            </a:pPr>
            <a:endParaRPr lang="en-US" sz="2400">
              <a:solidFill>
                <a:prstClr val="black"/>
              </a:solidFill>
              <a:latin typeface="Arial Narrow" pitchFamily="34" charset="0"/>
            </a:endParaRPr>
          </a:p>
        </p:txBody>
      </p:sp>
      <p:sp>
        <p:nvSpPr>
          <p:cNvPr id="7304" name="Line 139"/>
          <p:cNvSpPr>
            <a:spLocks noChangeShapeType="1"/>
          </p:cNvSpPr>
          <p:nvPr/>
        </p:nvSpPr>
        <p:spPr bwMode="auto">
          <a:xfrm>
            <a:off x="8167687" y="3032125"/>
            <a:ext cx="622300" cy="0"/>
          </a:xfrm>
          <a:prstGeom prst="line">
            <a:avLst/>
          </a:prstGeom>
          <a:noFill/>
          <a:ln w="19050">
            <a:solidFill>
              <a:schemeClr val="tx1"/>
            </a:solidFill>
            <a:round/>
            <a:headEnd/>
            <a:tailEnd/>
          </a:ln>
        </p:spPr>
        <p:txBody>
          <a:bodyPr/>
          <a:lstStyle/>
          <a:p>
            <a:pPr>
              <a:spcBef>
                <a:spcPct val="20000"/>
              </a:spcBef>
            </a:pPr>
            <a:endParaRPr lang="en-US" sz="2400">
              <a:solidFill>
                <a:prstClr val="black"/>
              </a:solidFill>
              <a:latin typeface="Arial Narrow" pitchFamily="34" charset="0"/>
            </a:endParaRPr>
          </a:p>
        </p:txBody>
      </p:sp>
      <p:sp>
        <p:nvSpPr>
          <p:cNvPr id="7305" name="Rectangle 140"/>
          <p:cNvSpPr>
            <a:spLocks noChangeArrowheads="1"/>
          </p:cNvSpPr>
          <p:nvPr/>
        </p:nvSpPr>
        <p:spPr bwMode="auto">
          <a:xfrm>
            <a:off x="827087" y="3738563"/>
            <a:ext cx="992188" cy="520700"/>
          </a:xfrm>
          <a:prstGeom prst="rect">
            <a:avLst/>
          </a:prstGeom>
          <a:noFill/>
          <a:ln w="12700">
            <a:noFill/>
            <a:miter lim="800000"/>
            <a:headEnd/>
            <a:tailEnd/>
          </a:ln>
        </p:spPr>
        <p:txBody>
          <a:bodyPr lIns="85725" tIns="44450" rIns="85725" bIns="44450">
            <a:spAutoFit/>
          </a:bodyPr>
          <a:lstStyle/>
          <a:p>
            <a:pPr algn="ctr" defTabSz="915988">
              <a:spcBef>
                <a:spcPct val="20000"/>
              </a:spcBef>
            </a:pPr>
            <a:r>
              <a:rPr lang="en-US" sz="1400">
                <a:solidFill>
                  <a:prstClr val="black"/>
                </a:solidFill>
                <a:latin typeface="Arial Narrow" pitchFamily="34" charset="0"/>
              </a:rPr>
              <a:t>FY 12-16</a:t>
            </a:r>
          </a:p>
          <a:p>
            <a:pPr algn="ctr" defTabSz="915988">
              <a:spcBef>
                <a:spcPct val="20000"/>
              </a:spcBef>
            </a:pPr>
            <a:r>
              <a:rPr lang="en-US" sz="1400">
                <a:solidFill>
                  <a:prstClr val="black"/>
                </a:solidFill>
                <a:latin typeface="Arial Narrow" pitchFamily="34" charset="0"/>
              </a:rPr>
              <a:t>DPPG</a:t>
            </a:r>
            <a:r>
              <a:rPr lang="en-US" sz="1400" i="1">
                <a:solidFill>
                  <a:prstClr val="black"/>
                </a:solidFill>
                <a:latin typeface="Arial Narrow" pitchFamily="34" charset="0"/>
              </a:rPr>
              <a:t> </a:t>
            </a:r>
          </a:p>
        </p:txBody>
      </p:sp>
      <p:sp>
        <p:nvSpPr>
          <p:cNvPr id="7306" name="Line 141"/>
          <p:cNvSpPr>
            <a:spLocks noChangeShapeType="1"/>
          </p:cNvSpPr>
          <p:nvPr/>
        </p:nvSpPr>
        <p:spPr bwMode="auto">
          <a:xfrm flipH="1">
            <a:off x="938212" y="2730500"/>
            <a:ext cx="150813" cy="301625"/>
          </a:xfrm>
          <a:prstGeom prst="line">
            <a:avLst/>
          </a:prstGeom>
          <a:noFill/>
          <a:ln w="28575">
            <a:solidFill>
              <a:schemeClr val="tx1"/>
            </a:solidFill>
            <a:round/>
            <a:headEnd/>
            <a:tailEnd/>
          </a:ln>
        </p:spPr>
        <p:txBody>
          <a:bodyPr wrap="none" anchor="ctr"/>
          <a:lstStyle/>
          <a:p>
            <a:pPr>
              <a:spcBef>
                <a:spcPct val="20000"/>
              </a:spcBef>
            </a:pPr>
            <a:endParaRPr lang="en-US" sz="2400">
              <a:solidFill>
                <a:prstClr val="black"/>
              </a:solidFill>
              <a:latin typeface="Arial Narrow" pitchFamily="34" charset="0"/>
            </a:endParaRPr>
          </a:p>
        </p:txBody>
      </p:sp>
      <p:sp>
        <p:nvSpPr>
          <p:cNvPr id="4235" name="Rectangle 142"/>
          <p:cNvSpPr>
            <a:spLocks noGrp="1" noChangeArrowheads="1"/>
          </p:cNvSpPr>
          <p:nvPr>
            <p:ph type="title"/>
          </p:nvPr>
        </p:nvSpPr>
        <p:spPr>
          <a:xfrm>
            <a:off x="1828800" y="0"/>
            <a:ext cx="5867400" cy="1066800"/>
          </a:xfrm>
        </p:spPr>
        <p:txBody>
          <a:bodyPr anchor="t"/>
          <a:lstStyle/>
          <a:p>
            <a:pPr>
              <a:defRPr/>
            </a:pPr>
            <a:r>
              <a:rPr lang="en-US" dirty="0" smtClean="0"/>
              <a:t>Resource Allocation Process Overlap</a:t>
            </a:r>
          </a:p>
        </p:txBody>
      </p:sp>
      <p:sp>
        <p:nvSpPr>
          <p:cNvPr id="7308" name="Rectangle 143"/>
          <p:cNvSpPr>
            <a:spLocks noChangeArrowheads="1"/>
          </p:cNvSpPr>
          <p:nvPr/>
        </p:nvSpPr>
        <p:spPr bwMode="auto">
          <a:xfrm>
            <a:off x="4313237" y="5684838"/>
            <a:ext cx="1919288" cy="304800"/>
          </a:xfrm>
          <a:prstGeom prst="rect">
            <a:avLst/>
          </a:prstGeom>
          <a:noFill/>
          <a:ln w="12700">
            <a:noFill/>
            <a:miter lim="800000"/>
            <a:headEnd/>
            <a:tailEnd/>
          </a:ln>
        </p:spPr>
        <p:txBody>
          <a:bodyPr lIns="85725" tIns="44450" rIns="85725" bIns="44450">
            <a:spAutoFit/>
          </a:bodyPr>
          <a:lstStyle/>
          <a:p>
            <a:pPr algn="ctr" defTabSz="915988">
              <a:spcBef>
                <a:spcPct val="20000"/>
              </a:spcBef>
            </a:pPr>
            <a:r>
              <a:rPr lang="en-US" sz="1400">
                <a:solidFill>
                  <a:prstClr val="black"/>
                </a:solidFill>
                <a:latin typeface="Arial Narrow" pitchFamily="34" charset="0"/>
              </a:rPr>
              <a:t>  FY 14-18 DPPG</a:t>
            </a:r>
            <a:r>
              <a:rPr lang="en-US" sz="1400" i="1">
                <a:solidFill>
                  <a:prstClr val="black"/>
                </a:solidFill>
                <a:latin typeface="Arial Narrow" pitchFamily="34" charset="0"/>
              </a:rPr>
              <a:t> </a:t>
            </a:r>
          </a:p>
        </p:txBody>
      </p:sp>
      <p:sp>
        <p:nvSpPr>
          <p:cNvPr id="7309" name="Text Box 144"/>
          <p:cNvSpPr txBox="1">
            <a:spLocks noChangeArrowheads="1"/>
          </p:cNvSpPr>
          <p:nvPr/>
        </p:nvSpPr>
        <p:spPr bwMode="auto">
          <a:xfrm>
            <a:off x="4543425" y="4718050"/>
            <a:ext cx="1376362" cy="523875"/>
          </a:xfrm>
          <a:prstGeom prst="rect">
            <a:avLst/>
          </a:prstGeom>
          <a:noFill/>
          <a:ln w="12700">
            <a:noFill/>
            <a:miter lim="800000"/>
            <a:headEnd/>
            <a:tailEnd/>
          </a:ln>
        </p:spPr>
        <p:txBody>
          <a:bodyPr wrap="none">
            <a:spAutoFit/>
          </a:bodyPr>
          <a:lstStyle/>
          <a:p>
            <a:pPr>
              <a:spcBef>
                <a:spcPct val="20000"/>
              </a:spcBef>
            </a:pPr>
            <a:r>
              <a:rPr lang="en-US" sz="1400">
                <a:solidFill>
                  <a:prstClr val="black"/>
                </a:solidFill>
                <a:latin typeface="Arial Narrow" pitchFamily="34" charset="0"/>
              </a:rPr>
              <a:t>FY 13-17 POM</a:t>
            </a:r>
          </a:p>
          <a:p>
            <a:pPr>
              <a:spcBef>
                <a:spcPct val="20000"/>
              </a:spcBef>
            </a:pPr>
            <a:r>
              <a:rPr lang="en-US" sz="1400">
                <a:solidFill>
                  <a:prstClr val="black"/>
                </a:solidFill>
                <a:latin typeface="Arial Narrow" pitchFamily="34" charset="0"/>
              </a:rPr>
              <a:t>FY 13 BES</a:t>
            </a:r>
          </a:p>
        </p:txBody>
      </p:sp>
      <p:sp>
        <p:nvSpPr>
          <p:cNvPr id="7310" name="Text Box 146"/>
          <p:cNvSpPr txBox="1">
            <a:spLocks noChangeArrowheads="1"/>
          </p:cNvSpPr>
          <p:nvPr/>
        </p:nvSpPr>
        <p:spPr bwMode="auto">
          <a:xfrm>
            <a:off x="1963737" y="3792538"/>
            <a:ext cx="1376363" cy="523875"/>
          </a:xfrm>
          <a:prstGeom prst="rect">
            <a:avLst/>
          </a:prstGeom>
          <a:noFill/>
          <a:ln w="12700">
            <a:noFill/>
            <a:miter lim="800000"/>
            <a:headEnd/>
            <a:tailEnd/>
          </a:ln>
        </p:spPr>
        <p:txBody>
          <a:bodyPr wrap="none">
            <a:spAutoFit/>
          </a:bodyPr>
          <a:lstStyle/>
          <a:p>
            <a:pPr>
              <a:spcBef>
                <a:spcPct val="20000"/>
              </a:spcBef>
            </a:pPr>
            <a:r>
              <a:rPr lang="en-US" sz="1400">
                <a:solidFill>
                  <a:prstClr val="black"/>
                </a:solidFill>
                <a:latin typeface="Arial Narrow" pitchFamily="34" charset="0"/>
              </a:rPr>
              <a:t>FY 12-16 POM</a:t>
            </a:r>
          </a:p>
          <a:p>
            <a:pPr>
              <a:spcBef>
                <a:spcPct val="20000"/>
              </a:spcBef>
            </a:pPr>
            <a:r>
              <a:rPr lang="en-US" sz="1400">
                <a:solidFill>
                  <a:prstClr val="black"/>
                </a:solidFill>
                <a:latin typeface="Arial Narrow" pitchFamily="34" charset="0"/>
              </a:rPr>
              <a:t>FY 12 BES</a:t>
            </a:r>
            <a:endParaRPr lang="en-US" sz="1200">
              <a:solidFill>
                <a:prstClr val="black"/>
              </a:solidFill>
              <a:latin typeface="Arial Narrow" pitchFamily="34" charset="0"/>
            </a:endParaRPr>
          </a:p>
        </p:txBody>
      </p:sp>
      <p:sp>
        <p:nvSpPr>
          <p:cNvPr id="7311" name="Rectangle 148"/>
          <p:cNvSpPr>
            <a:spLocks noChangeArrowheads="1"/>
          </p:cNvSpPr>
          <p:nvPr/>
        </p:nvSpPr>
        <p:spPr bwMode="auto">
          <a:xfrm>
            <a:off x="776287" y="3133725"/>
            <a:ext cx="571500" cy="301625"/>
          </a:xfrm>
          <a:prstGeom prst="rect">
            <a:avLst/>
          </a:prstGeom>
          <a:noFill/>
          <a:ln w="12700">
            <a:noFill/>
            <a:miter lim="800000"/>
            <a:headEnd/>
            <a:tailEnd/>
          </a:ln>
        </p:spPr>
        <p:txBody>
          <a:bodyPr lIns="85725" tIns="44450" rIns="85725" bIns="44450">
            <a:spAutoFit/>
          </a:bodyPr>
          <a:lstStyle/>
          <a:p>
            <a:pPr algn="ctr" defTabSz="915988">
              <a:spcBef>
                <a:spcPct val="20000"/>
              </a:spcBef>
            </a:pPr>
            <a:r>
              <a:rPr lang="en-US" sz="1400">
                <a:solidFill>
                  <a:prstClr val="black"/>
                </a:solidFill>
                <a:latin typeface="Arial Narrow" pitchFamily="34" charset="0"/>
              </a:rPr>
              <a:t>PB</a:t>
            </a:r>
            <a:r>
              <a:rPr lang="en-US" sz="1400" i="1">
                <a:solidFill>
                  <a:prstClr val="black"/>
                </a:solidFill>
                <a:latin typeface="Arial Narrow" pitchFamily="34" charset="0"/>
              </a:rPr>
              <a:t>   </a:t>
            </a:r>
          </a:p>
        </p:txBody>
      </p:sp>
      <p:sp>
        <p:nvSpPr>
          <p:cNvPr id="7312" name="Rectangle 149"/>
          <p:cNvSpPr>
            <a:spLocks noChangeArrowheads="1"/>
          </p:cNvSpPr>
          <p:nvPr/>
        </p:nvSpPr>
        <p:spPr bwMode="auto">
          <a:xfrm>
            <a:off x="3455987" y="3857625"/>
            <a:ext cx="571500" cy="301625"/>
          </a:xfrm>
          <a:prstGeom prst="rect">
            <a:avLst/>
          </a:prstGeom>
          <a:noFill/>
          <a:ln w="12700">
            <a:noFill/>
            <a:miter lim="800000"/>
            <a:headEnd/>
            <a:tailEnd/>
          </a:ln>
        </p:spPr>
        <p:txBody>
          <a:bodyPr lIns="85725" tIns="44450" rIns="85725" bIns="44450">
            <a:spAutoFit/>
          </a:bodyPr>
          <a:lstStyle/>
          <a:p>
            <a:pPr algn="ctr" defTabSz="915988">
              <a:spcBef>
                <a:spcPct val="20000"/>
              </a:spcBef>
            </a:pPr>
            <a:r>
              <a:rPr lang="en-US" sz="1400">
                <a:solidFill>
                  <a:prstClr val="black"/>
                </a:solidFill>
                <a:latin typeface="Arial Narrow" pitchFamily="34" charset="0"/>
              </a:rPr>
              <a:t>PB</a:t>
            </a:r>
            <a:r>
              <a:rPr lang="en-US" sz="1400" i="1">
                <a:solidFill>
                  <a:prstClr val="black"/>
                </a:solidFill>
                <a:latin typeface="Arial Narrow" pitchFamily="34" charset="0"/>
              </a:rPr>
              <a:t>   </a:t>
            </a:r>
          </a:p>
        </p:txBody>
      </p:sp>
      <p:sp>
        <p:nvSpPr>
          <p:cNvPr id="7313" name="Rectangle 150"/>
          <p:cNvSpPr>
            <a:spLocks noChangeArrowheads="1"/>
          </p:cNvSpPr>
          <p:nvPr/>
        </p:nvSpPr>
        <p:spPr bwMode="auto">
          <a:xfrm>
            <a:off x="6110287" y="4867275"/>
            <a:ext cx="571500" cy="301625"/>
          </a:xfrm>
          <a:prstGeom prst="rect">
            <a:avLst/>
          </a:prstGeom>
          <a:noFill/>
          <a:ln w="12700">
            <a:noFill/>
            <a:miter lim="800000"/>
            <a:headEnd/>
            <a:tailEnd/>
          </a:ln>
        </p:spPr>
        <p:txBody>
          <a:bodyPr lIns="85725" tIns="44450" rIns="85725" bIns="44450">
            <a:spAutoFit/>
          </a:bodyPr>
          <a:lstStyle/>
          <a:p>
            <a:pPr algn="ctr" defTabSz="915988">
              <a:spcBef>
                <a:spcPct val="20000"/>
              </a:spcBef>
            </a:pPr>
            <a:r>
              <a:rPr lang="en-US" sz="1400">
                <a:solidFill>
                  <a:prstClr val="black"/>
                </a:solidFill>
                <a:latin typeface="Arial Narrow" pitchFamily="34" charset="0"/>
              </a:rPr>
              <a:t>PB</a:t>
            </a:r>
            <a:r>
              <a:rPr lang="en-US" sz="1400" i="1">
                <a:solidFill>
                  <a:prstClr val="black"/>
                </a:solidFill>
                <a:latin typeface="Arial Narrow" pitchFamily="34" charset="0"/>
              </a:rPr>
              <a:t>   </a:t>
            </a:r>
          </a:p>
        </p:txBody>
      </p:sp>
      <p:sp>
        <p:nvSpPr>
          <p:cNvPr id="7314" name="Line 151"/>
          <p:cNvSpPr>
            <a:spLocks noChangeShapeType="1"/>
          </p:cNvSpPr>
          <p:nvPr/>
        </p:nvSpPr>
        <p:spPr bwMode="auto">
          <a:xfrm flipH="1" flipV="1">
            <a:off x="1055687" y="3048000"/>
            <a:ext cx="0" cy="139700"/>
          </a:xfrm>
          <a:prstGeom prst="line">
            <a:avLst/>
          </a:prstGeom>
          <a:noFill/>
          <a:ln w="38100">
            <a:solidFill>
              <a:schemeClr val="tx1"/>
            </a:solidFill>
            <a:round/>
            <a:headEnd/>
            <a:tailEnd type="triangle" w="med" len="med"/>
          </a:ln>
        </p:spPr>
        <p:txBody>
          <a:bodyPr/>
          <a:lstStyle/>
          <a:p>
            <a:pPr>
              <a:spcBef>
                <a:spcPct val="20000"/>
              </a:spcBef>
            </a:pPr>
            <a:endParaRPr lang="en-US" sz="2400">
              <a:solidFill>
                <a:prstClr val="black"/>
              </a:solidFill>
              <a:latin typeface="Arial Narrow" pitchFamily="34" charset="0"/>
            </a:endParaRPr>
          </a:p>
        </p:txBody>
      </p:sp>
      <p:sp>
        <p:nvSpPr>
          <p:cNvPr id="7315" name="Line 152"/>
          <p:cNvSpPr>
            <a:spLocks noChangeShapeType="1"/>
          </p:cNvSpPr>
          <p:nvPr/>
        </p:nvSpPr>
        <p:spPr bwMode="auto">
          <a:xfrm flipH="1" flipV="1">
            <a:off x="3722687" y="3771900"/>
            <a:ext cx="0" cy="139700"/>
          </a:xfrm>
          <a:prstGeom prst="line">
            <a:avLst/>
          </a:prstGeom>
          <a:noFill/>
          <a:ln w="38100">
            <a:solidFill>
              <a:schemeClr val="tx1"/>
            </a:solidFill>
            <a:round/>
            <a:headEnd/>
            <a:tailEnd type="triangle" w="med" len="med"/>
          </a:ln>
        </p:spPr>
        <p:txBody>
          <a:bodyPr/>
          <a:lstStyle/>
          <a:p>
            <a:pPr>
              <a:spcBef>
                <a:spcPct val="20000"/>
              </a:spcBef>
            </a:pPr>
            <a:endParaRPr lang="en-US" sz="2400">
              <a:solidFill>
                <a:prstClr val="black"/>
              </a:solidFill>
              <a:latin typeface="Arial Narrow" pitchFamily="34" charset="0"/>
            </a:endParaRPr>
          </a:p>
        </p:txBody>
      </p:sp>
      <p:sp>
        <p:nvSpPr>
          <p:cNvPr id="7316" name="Line 153"/>
          <p:cNvSpPr>
            <a:spLocks noChangeShapeType="1"/>
          </p:cNvSpPr>
          <p:nvPr/>
        </p:nvSpPr>
        <p:spPr bwMode="auto">
          <a:xfrm flipH="1" flipV="1">
            <a:off x="6376987" y="4787900"/>
            <a:ext cx="0" cy="139700"/>
          </a:xfrm>
          <a:prstGeom prst="line">
            <a:avLst/>
          </a:prstGeom>
          <a:noFill/>
          <a:ln w="38100">
            <a:solidFill>
              <a:schemeClr val="tx1"/>
            </a:solidFill>
            <a:round/>
            <a:headEnd/>
            <a:tailEnd type="triangle" w="med" len="med"/>
          </a:ln>
        </p:spPr>
        <p:txBody>
          <a:bodyPr/>
          <a:lstStyle/>
          <a:p>
            <a:pPr>
              <a:spcBef>
                <a:spcPct val="20000"/>
              </a:spcBef>
            </a:pPr>
            <a:endParaRPr lang="en-US" sz="2400">
              <a:solidFill>
                <a:prstClr val="black"/>
              </a:solidFill>
              <a:latin typeface="Arial Narrow" pitchFamily="34" charset="0"/>
            </a:endParaRPr>
          </a:p>
        </p:txBody>
      </p:sp>
      <p:sp>
        <p:nvSpPr>
          <p:cNvPr id="7317" name="Text Box 159"/>
          <p:cNvSpPr txBox="1">
            <a:spLocks noChangeArrowheads="1"/>
          </p:cNvSpPr>
          <p:nvPr/>
        </p:nvSpPr>
        <p:spPr bwMode="auto">
          <a:xfrm>
            <a:off x="954087" y="6205538"/>
            <a:ext cx="4000500" cy="271462"/>
          </a:xfrm>
          <a:prstGeom prst="rect">
            <a:avLst/>
          </a:prstGeom>
          <a:noFill/>
          <a:ln w="12700">
            <a:noFill/>
            <a:miter lim="800000"/>
            <a:headEnd/>
            <a:tailEnd/>
          </a:ln>
        </p:spPr>
        <p:txBody>
          <a:bodyPr>
            <a:spAutoFit/>
          </a:bodyPr>
          <a:lstStyle/>
          <a:p>
            <a:pPr>
              <a:spcBef>
                <a:spcPct val="50000"/>
              </a:spcBef>
              <a:tabLst>
                <a:tab pos="228600" algn="l"/>
              </a:tabLst>
            </a:pPr>
            <a:r>
              <a:rPr lang="en-US" sz="1100">
                <a:solidFill>
                  <a:prstClr val="black"/>
                </a:solidFill>
                <a:latin typeface="Arial Narrow" pitchFamily="34" charset="0"/>
              </a:rPr>
              <a:t>DPPG – Defense Planning &amp; Programming Guidance</a:t>
            </a:r>
          </a:p>
        </p:txBody>
      </p:sp>
      <p:sp>
        <p:nvSpPr>
          <p:cNvPr id="7318" name="Text Box 160"/>
          <p:cNvSpPr txBox="1">
            <a:spLocks noChangeArrowheads="1"/>
          </p:cNvSpPr>
          <p:nvPr/>
        </p:nvSpPr>
        <p:spPr bwMode="auto">
          <a:xfrm>
            <a:off x="7208837" y="5684838"/>
            <a:ext cx="1376363" cy="523875"/>
          </a:xfrm>
          <a:prstGeom prst="rect">
            <a:avLst/>
          </a:prstGeom>
          <a:noFill/>
          <a:ln w="12700">
            <a:noFill/>
            <a:miter lim="800000"/>
            <a:headEnd/>
            <a:tailEnd/>
          </a:ln>
        </p:spPr>
        <p:txBody>
          <a:bodyPr wrap="none">
            <a:spAutoFit/>
          </a:bodyPr>
          <a:lstStyle/>
          <a:p>
            <a:pPr>
              <a:spcBef>
                <a:spcPct val="20000"/>
              </a:spcBef>
            </a:pPr>
            <a:r>
              <a:rPr lang="en-US" sz="1400">
                <a:solidFill>
                  <a:prstClr val="black"/>
                </a:solidFill>
                <a:latin typeface="Arial Narrow" pitchFamily="34" charset="0"/>
              </a:rPr>
              <a:t>FY 14-18 POM</a:t>
            </a:r>
          </a:p>
          <a:p>
            <a:pPr>
              <a:spcBef>
                <a:spcPct val="20000"/>
              </a:spcBef>
            </a:pPr>
            <a:r>
              <a:rPr lang="en-US" sz="1400">
                <a:solidFill>
                  <a:prstClr val="black"/>
                </a:solidFill>
                <a:latin typeface="Arial Narrow" pitchFamily="34" charset="0"/>
              </a:rPr>
              <a:t>FY 14 BES</a:t>
            </a:r>
          </a:p>
        </p:txBody>
      </p:sp>
      <p:sp>
        <p:nvSpPr>
          <p:cNvPr id="7319" name="Rectangle 153"/>
          <p:cNvSpPr>
            <a:spLocks noChangeArrowheads="1"/>
          </p:cNvSpPr>
          <p:nvPr/>
        </p:nvSpPr>
        <p:spPr bwMode="auto">
          <a:xfrm>
            <a:off x="852487" y="1282700"/>
            <a:ext cx="2654300" cy="4914900"/>
          </a:xfrm>
          <a:prstGeom prst="rect">
            <a:avLst/>
          </a:prstGeom>
          <a:noFill/>
          <a:ln w="9525" algn="ctr">
            <a:solidFill>
              <a:schemeClr val="tx1"/>
            </a:solidFill>
            <a:round/>
            <a:headEnd/>
            <a:tailEnd/>
          </a:ln>
        </p:spPr>
        <p:txBody>
          <a:bodyPr>
            <a:spAutoFit/>
          </a:bodyPr>
          <a:lstStyle/>
          <a:p>
            <a:pPr>
              <a:spcBef>
                <a:spcPct val="20000"/>
              </a:spcBef>
            </a:pPr>
            <a:endParaRPr lang="en-US" sz="2400">
              <a:solidFill>
                <a:prstClr val="black"/>
              </a:solidFill>
              <a:latin typeface="Arial Narrow" pitchFamily="34" charset="0"/>
            </a:endParaRPr>
          </a:p>
        </p:txBody>
      </p:sp>
      <p:sp>
        <p:nvSpPr>
          <p:cNvPr id="7320" name="Rectangle 154"/>
          <p:cNvSpPr>
            <a:spLocks noChangeArrowheads="1"/>
          </p:cNvSpPr>
          <p:nvPr/>
        </p:nvSpPr>
        <p:spPr bwMode="auto">
          <a:xfrm>
            <a:off x="3506787" y="1282700"/>
            <a:ext cx="2654300" cy="4914900"/>
          </a:xfrm>
          <a:prstGeom prst="rect">
            <a:avLst/>
          </a:prstGeom>
          <a:noFill/>
          <a:ln w="9525" algn="ctr">
            <a:solidFill>
              <a:schemeClr val="tx1"/>
            </a:solidFill>
            <a:round/>
            <a:headEnd/>
            <a:tailEnd/>
          </a:ln>
        </p:spPr>
        <p:txBody>
          <a:bodyPr>
            <a:spAutoFit/>
          </a:bodyPr>
          <a:lstStyle/>
          <a:p>
            <a:pPr>
              <a:spcBef>
                <a:spcPct val="20000"/>
              </a:spcBef>
            </a:pPr>
            <a:endParaRPr lang="en-US" sz="2400">
              <a:solidFill>
                <a:prstClr val="black"/>
              </a:solidFill>
              <a:latin typeface="Arial Narrow" pitchFamily="34" charset="0"/>
            </a:endParaRPr>
          </a:p>
        </p:txBody>
      </p:sp>
      <p:sp>
        <p:nvSpPr>
          <p:cNvPr id="7321" name="Rectangle 157"/>
          <p:cNvSpPr>
            <a:spLocks noChangeArrowheads="1"/>
          </p:cNvSpPr>
          <p:nvPr/>
        </p:nvSpPr>
        <p:spPr bwMode="auto">
          <a:xfrm>
            <a:off x="852487" y="6197600"/>
            <a:ext cx="7950200" cy="461963"/>
          </a:xfrm>
          <a:prstGeom prst="rect">
            <a:avLst/>
          </a:prstGeom>
          <a:noFill/>
          <a:ln w="9525" algn="ctr">
            <a:solidFill>
              <a:schemeClr val="tx1"/>
            </a:solidFill>
            <a:round/>
            <a:headEnd/>
            <a:tailEnd/>
          </a:ln>
        </p:spPr>
        <p:txBody>
          <a:bodyPr>
            <a:spAutoFit/>
          </a:bodyPr>
          <a:lstStyle/>
          <a:p>
            <a:pPr>
              <a:spcBef>
                <a:spcPct val="20000"/>
              </a:spcBef>
            </a:pPr>
            <a:endParaRPr lang="en-US" sz="2400">
              <a:solidFill>
                <a:prstClr val="black"/>
              </a:solidFill>
              <a:latin typeface="Arial Narrow" pitchFamily="34" charset="0"/>
            </a:endParaRPr>
          </a:p>
        </p:txBody>
      </p:sp>
      <p:sp>
        <p:nvSpPr>
          <p:cNvPr id="7322" name="Text Box 159"/>
          <p:cNvSpPr txBox="1">
            <a:spLocks noChangeArrowheads="1"/>
          </p:cNvSpPr>
          <p:nvPr/>
        </p:nvSpPr>
        <p:spPr bwMode="auto">
          <a:xfrm>
            <a:off x="5538787" y="6434138"/>
            <a:ext cx="2832100" cy="271462"/>
          </a:xfrm>
          <a:prstGeom prst="rect">
            <a:avLst/>
          </a:prstGeom>
          <a:noFill/>
          <a:ln w="12700">
            <a:noFill/>
            <a:miter lim="800000"/>
            <a:headEnd/>
            <a:tailEnd/>
          </a:ln>
        </p:spPr>
        <p:txBody>
          <a:bodyPr>
            <a:spAutoFit/>
          </a:bodyPr>
          <a:lstStyle/>
          <a:p>
            <a:pPr>
              <a:spcBef>
                <a:spcPct val="50000"/>
              </a:spcBef>
              <a:tabLst>
                <a:tab pos="228600" algn="l"/>
              </a:tabLst>
            </a:pPr>
            <a:r>
              <a:rPr lang="en-US" sz="1100">
                <a:solidFill>
                  <a:prstClr val="black"/>
                </a:solidFill>
                <a:latin typeface="Arial Narrow" pitchFamily="34" charset="0"/>
              </a:rPr>
              <a:t>BES – Budget Estimate Submission  </a:t>
            </a:r>
          </a:p>
        </p:txBody>
      </p:sp>
      <p:sp>
        <p:nvSpPr>
          <p:cNvPr id="7323" name="Text Box 134"/>
          <p:cNvSpPr txBox="1">
            <a:spLocks noChangeArrowheads="1"/>
          </p:cNvSpPr>
          <p:nvPr/>
        </p:nvSpPr>
        <p:spPr bwMode="auto">
          <a:xfrm>
            <a:off x="941387" y="6434138"/>
            <a:ext cx="3022600" cy="261937"/>
          </a:xfrm>
          <a:prstGeom prst="rect">
            <a:avLst/>
          </a:prstGeom>
          <a:noFill/>
          <a:ln w="12700">
            <a:noFill/>
            <a:miter lim="800000"/>
            <a:headEnd/>
            <a:tailEnd/>
          </a:ln>
        </p:spPr>
        <p:txBody>
          <a:bodyPr>
            <a:spAutoFit/>
          </a:bodyPr>
          <a:lstStyle/>
          <a:p>
            <a:pPr>
              <a:spcBef>
                <a:spcPct val="50000"/>
              </a:spcBef>
              <a:tabLst>
                <a:tab pos="228600" algn="l"/>
              </a:tabLst>
            </a:pPr>
            <a:r>
              <a:rPr lang="en-US" sz="1100">
                <a:solidFill>
                  <a:prstClr val="black"/>
                </a:solidFill>
                <a:latin typeface="Arial Narrow" pitchFamily="34" charset="0"/>
              </a:rPr>
              <a:t>POM – Program Objectives Memorandum </a:t>
            </a:r>
          </a:p>
        </p:txBody>
      </p:sp>
      <p:sp>
        <p:nvSpPr>
          <p:cNvPr id="7324" name="Rectangle 156"/>
          <p:cNvSpPr>
            <a:spLocks noChangeArrowheads="1"/>
          </p:cNvSpPr>
          <p:nvPr/>
        </p:nvSpPr>
        <p:spPr bwMode="auto">
          <a:xfrm>
            <a:off x="0" y="-635000"/>
            <a:ext cx="9144000" cy="6858000"/>
          </a:xfrm>
          <a:prstGeom prst="rect">
            <a:avLst/>
          </a:prstGeom>
          <a:noFill/>
          <a:ln w="38100" algn="ctr">
            <a:noFill/>
            <a:round/>
            <a:headEnd/>
            <a:tailEnd/>
          </a:ln>
        </p:spPr>
        <p:txBody>
          <a:bodyPr>
            <a:spAutoFit/>
          </a:bodyPr>
          <a:lstStyle/>
          <a:p>
            <a:pPr>
              <a:spcBef>
                <a:spcPct val="20000"/>
              </a:spcBef>
            </a:pPr>
            <a:endParaRPr lang="en-US" sz="2400">
              <a:solidFill>
                <a:prstClr val="black"/>
              </a:solidFill>
              <a:latin typeface="Arial Narrow" pitchFamily="34" charset="0"/>
            </a:endParaRPr>
          </a:p>
        </p:txBody>
      </p:sp>
      <p:cxnSp>
        <p:nvCxnSpPr>
          <p:cNvPr id="158" name="Straight Connector 157"/>
          <p:cNvCxnSpPr/>
          <p:nvPr/>
        </p:nvCxnSpPr>
        <p:spPr>
          <a:xfrm rot="5400000">
            <a:off x="3085051" y="4018326"/>
            <a:ext cx="4345497"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160" name="Slide Number Placeholder 159"/>
          <p:cNvSpPr>
            <a:spLocks noGrp="1"/>
          </p:cNvSpPr>
          <p:nvPr>
            <p:ph type="sldNum" sz="quarter" idx="12"/>
          </p:nvPr>
        </p:nvSpPr>
        <p:spPr/>
        <p:txBody>
          <a:bodyPr/>
          <a:lstStyle/>
          <a:p>
            <a:fld id="{9D116B98-6443-4EDA-B510-448295DEF4B6}" type="slidenum">
              <a:rPr lang="en-US" smtClean="0">
                <a:solidFill>
                  <a:prstClr val="black">
                    <a:tint val="75000"/>
                  </a:prstClr>
                </a:solidFill>
              </a:rPr>
              <a:pPr/>
              <a:t>34</a:t>
            </a:fld>
            <a:endParaRPr lang="en-US">
              <a:solidFill>
                <a:prstClr val="black">
                  <a:tint val="75000"/>
                </a:prstClr>
              </a:solidFill>
            </a:endParaRPr>
          </a:p>
        </p:txBody>
      </p:sp>
    </p:spTree>
    <p:extLst>
      <p:ext uri="{BB962C8B-B14F-4D97-AF65-F5344CB8AC3E}">
        <p14:creationId xmlns:p14="http://schemas.microsoft.com/office/powerpoint/2010/main" val="17104416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lide Master v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mbossdb">
  <a:themeElements>
    <a:clrScheme name="">
      <a:dk1>
        <a:srgbClr val="000000"/>
      </a:dk1>
      <a:lt1>
        <a:srgbClr val="FFFFFF"/>
      </a:lt1>
      <a:dk2>
        <a:srgbClr val="000000"/>
      </a:dk2>
      <a:lt2>
        <a:srgbClr val="DADADA"/>
      </a:lt2>
      <a:accent1>
        <a:srgbClr val="676767"/>
      </a:accent1>
      <a:accent2>
        <a:srgbClr val="333333"/>
      </a:accent2>
      <a:accent3>
        <a:srgbClr val="FFFFFF"/>
      </a:accent3>
      <a:accent4>
        <a:srgbClr val="000000"/>
      </a:accent4>
      <a:accent5>
        <a:srgbClr val="B8B8B8"/>
      </a:accent5>
      <a:accent6>
        <a:srgbClr val="2D2D2D"/>
      </a:accent6>
      <a:hlink>
        <a:srgbClr val="000000"/>
      </a:hlink>
      <a:folHlink>
        <a:srgbClr val="CECECE"/>
      </a:folHlink>
    </a:clrScheme>
    <a:fontScheme name="embossdb">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charset="0"/>
          </a:defRPr>
        </a:defPPr>
      </a:lstStyle>
    </a:lnDef>
  </a:objectDefaults>
  <a:extraClrSchemeLst>
    <a:extraClrScheme>
      <a:clrScheme name="embossdb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mbossdb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mbossdb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mbossdb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mbossdb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mbossdb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mbossdb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embossdb">
  <a:themeElements>
    <a:clrScheme name="">
      <a:dk1>
        <a:srgbClr val="000000"/>
      </a:dk1>
      <a:lt1>
        <a:srgbClr val="FFFFFF"/>
      </a:lt1>
      <a:dk2>
        <a:srgbClr val="000000"/>
      </a:dk2>
      <a:lt2>
        <a:srgbClr val="DADADA"/>
      </a:lt2>
      <a:accent1>
        <a:srgbClr val="676767"/>
      </a:accent1>
      <a:accent2>
        <a:srgbClr val="333333"/>
      </a:accent2>
      <a:accent3>
        <a:srgbClr val="FFFFFF"/>
      </a:accent3>
      <a:accent4>
        <a:srgbClr val="000000"/>
      </a:accent4>
      <a:accent5>
        <a:srgbClr val="B8B8B8"/>
      </a:accent5>
      <a:accent6>
        <a:srgbClr val="2D2D2D"/>
      </a:accent6>
      <a:hlink>
        <a:srgbClr val="000000"/>
      </a:hlink>
      <a:folHlink>
        <a:srgbClr val="CECECE"/>
      </a:folHlink>
    </a:clrScheme>
    <a:fontScheme name="embossdb">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charset="0"/>
          </a:defRPr>
        </a:defPPr>
      </a:lstStyle>
    </a:lnDef>
  </a:objectDefaults>
  <a:extraClrSchemeLst>
    <a:extraClrScheme>
      <a:clrScheme name="embossdb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mbossdb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mbossdb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mbossdb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mbossdb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mbossdb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mbossdb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embossdb">
  <a:themeElements>
    <a:clrScheme name="">
      <a:dk1>
        <a:srgbClr val="000000"/>
      </a:dk1>
      <a:lt1>
        <a:srgbClr val="FFFFFF"/>
      </a:lt1>
      <a:dk2>
        <a:srgbClr val="000000"/>
      </a:dk2>
      <a:lt2>
        <a:srgbClr val="DADADA"/>
      </a:lt2>
      <a:accent1>
        <a:srgbClr val="676767"/>
      </a:accent1>
      <a:accent2>
        <a:srgbClr val="333333"/>
      </a:accent2>
      <a:accent3>
        <a:srgbClr val="FFFFFF"/>
      </a:accent3>
      <a:accent4>
        <a:srgbClr val="000000"/>
      </a:accent4>
      <a:accent5>
        <a:srgbClr val="B8B8B8"/>
      </a:accent5>
      <a:accent6>
        <a:srgbClr val="2D2D2D"/>
      </a:accent6>
      <a:hlink>
        <a:srgbClr val="000000"/>
      </a:hlink>
      <a:folHlink>
        <a:srgbClr val="CECECE"/>
      </a:folHlink>
    </a:clrScheme>
    <a:fontScheme name="embossdb">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charset="0"/>
          </a:defRPr>
        </a:defPPr>
      </a:lstStyle>
    </a:lnDef>
  </a:objectDefaults>
  <a:extraClrSchemeLst>
    <a:extraClrScheme>
      <a:clrScheme name="embossdb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mbossdb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mbossdb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mbossdb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mbossdb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mbossdb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mbossdb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embossdb">
  <a:themeElements>
    <a:clrScheme name="">
      <a:dk1>
        <a:srgbClr val="000000"/>
      </a:dk1>
      <a:lt1>
        <a:srgbClr val="FFFFFF"/>
      </a:lt1>
      <a:dk2>
        <a:srgbClr val="000000"/>
      </a:dk2>
      <a:lt2>
        <a:srgbClr val="DADADA"/>
      </a:lt2>
      <a:accent1>
        <a:srgbClr val="676767"/>
      </a:accent1>
      <a:accent2>
        <a:srgbClr val="333333"/>
      </a:accent2>
      <a:accent3>
        <a:srgbClr val="FFFFFF"/>
      </a:accent3>
      <a:accent4>
        <a:srgbClr val="000000"/>
      </a:accent4>
      <a:accent5>
        <a:srgbClr val="B8B8B8"/>
      </a:accent5>
      <a:accent6>
        <a:srgbClr val="2D2D2D"/>
      </a:accent6>
      <a:hlink>
        <a:srgbClr val="000000"/>
      </a:hlink>
      <a:folHlink>
        <a:srgbClr val="CECECE"/>
      </a:folHlink>
    </a:clrScheme>
    <a:fontScheme name="embossdb">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charset="0"/>
          </a:defRPr>
        </a:defPPr>
      </a:lstStyle>
    </a:lnDef>
  </a:objectDefaults>
  <a:extraClrSchemeLst>
    <a:extraClrScheme>
      <a:clrScheme name="embossdb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mbossdb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mbossdb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mbossdb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mbossdb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mbossdb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mbossdb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embossdb">
  <a:themeElements>
    <a:clrScheme name="">
      <a:dk1>
        <a:srgbClr val="000000"/>
      </a:dk1>
      <a:lt1>
        <a:srgbClr val="FFFFFF"/>
      </a:lt1>
      <a:dk2>
        <a:srgbClr val="000000"/>
      </a:dk2>
      <a:lt2>
        <a:srgbClr val="DADADA"/>
      </a:lt2>
      <a:accent1>
        <a:srgbClr val="676767"/>
      </a:accent1>
      <a:accent2>
        <a:srgbClr val="333333"/>
      </a:accent2>
      <a:accent3>
        <a:srgbClr val="FFFFFF"/>
      </a:accent3>
      <a:accent4>
        <a:srgbClr val="000000"/>
      </a:accent4>
      <a:accent5>
        <a:srgbClr val="B8B8B8"/>
      </a:accent5>
      <a:accent6>
        <a:srgbClr val="2D2D2D"/>
      </a:accent6>
      <a:hlink>
        <a:srgbClr val="000000"/>
      </a:hlink>
      <a:folHlink>
        <a:srgbClr val="CECECE"/>
      </a:folHlink>
    </a:clrScheme>
    <a:fontScheme name="embossdb">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charset="0"/>
          </a:defRPr>
        </a:defPPr>
      </a:lstStyle>
    </a:lnDef>
  </a:objectDefaults>
  <a:extraClrSchemeLst>
    <a:extraClrScheme>
      <a:clrScheme name="embossdb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mbossdb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mbossdb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mbossdb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mbossdb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mbossdb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mbossdb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Slide Master v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3_Slide Master v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5_Slide Master v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3_Slide Master v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4_Slide Master v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default">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G3 generic">
  <a:themeElements>
    <a:clrScheme name="G3 generic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66FF33"/>
      </a:folHlink>
    </a:clrScheme>
    <a:fontScheme name="G3 gener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3 generi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3 generic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3 generic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3 generic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3 generic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3 generic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3 generic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3 generic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3 generic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3 generic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3 generic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3 generic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G3 generic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66FF33"/>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_G3 generic">
  <a:themeElements>
    <a:clrScheme name="G3 generic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66FF33"/>
      </a:folHlink>
    </a:clrScheme>
    <a:fontScheme name="G3 gener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3 generi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3 generic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3 generic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3 generic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3 generic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3 generic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3 generic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3 generic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3 generic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3 generic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3 generic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3 generic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G3 generic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66FF33"/>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7351</TotalTime>
  <Words>5049</Words>
  <Application>Microsoft Office PowerPoint</Application>
  <PresentationFormat>On-screen Show (4:3)</PresentationFormat>
  <Paragraphs>966</Paragraphs>
  <Slides>34</Slides>
  <Notes>29</Notes>
  <HiddenSlides>0</HiddenSlides>
  <MMClips>0</MMClips>
  <ScaleCrop>false</ScaleCrop>
  <HeadingPairs>
    <vt:vector size="6" baseType="variant">
      <vt:variant>
        <vt:lpstr>Theme</vt:lpstr>
      </vt:variant>
      <vt:variant>
        <vt:i4>14</vt:i4>
      </vt:variant>
      <vt:variant>
        <vt:lpstr>Embedded OLE Servers</vt:lpstr>
      </vt:variant>
      <vt:variant>
        <vt:i4>1</vt:i4>
      </vt:variant>
      <vt:variant>
        <vt:lpstr>Slide Titles</vt:lpstr>
      </vt:variant>
      <vt:variant>
        <vt:i4>34</vt:i4>
      </vt:variant>
    </vt:vector>
  </HeadingPairs>
  <TitlesOfParts>
    <vt:vector size="49" baseType="lpstr">
      <vt:lpstr>Slide Master v1</vt:lpstr>
      <vt:lpstr>embossdb</vt:lpstr>
      <vt:lpstr>1_embossdb</vt:lpstr>
      <vt:lpstr>2_embossdb</vt:lpstr>
      <vt:lpstr>4_embossdb</vt:lpstr>
      <vt:lpstr>5_embossdb</vt:lpstr>
      <vt:lpstr>1_Slide Master v1</vt:lpstr>
      <vt:lpstr>13_Slide Master v1</vt:lpstr>
      <vt:lpstr>15_Slide Master v1</vt:lpstr>
      <vt:lpstr>3_Slide Master v1</vt:lpstr>
      <vt:lpstr>4_Slide Master v1</vt:lpstr>
      <vt:lpstr>default</vt:lpstr>
      <vt:lpstr>G3 generic</vt:lpstr>
      <vt:lpstr>1_G3 generic</vt:lpstr>
      <vt:lpstr>Clip</vt:lpstr>
      <vt:lpstr>“Colors of Money” </vt:lpstr>
      <vt:lpstr>Outline</vt:lpstr>
      <vt:lpstr>PowerPoint Presentation</vt:lpstr>
      <vt:lpstr>Appropriation Categories vs.  Appropriation Accounts</vt:lpstr>
      <vt:lpstr>DoD Appropriation Account Codes</vt:lpstr>
      <vt:lpstr>Major Appropriation Categories Source:  DoD 7000.14-R (DoD FMR)</vt:lpstr>
      <vt:lpstr>Underlying Assumptions in Budgeting</vt:lpstr>
      <vt:lpstr>Building  the  Program  Budget What Do We Need?</vt:lpstr>
      <vt:lpstr>PowerPoint Presentation</vt:lpstr>
      <vt:lpstr>Annual Funding Policy</vt:lpstr>
      <vt:lpstr>Annual Funding  Policy</vt:lpstr>
      <vt:lpstr>Incremental Funding Policy</vt:lpstr>
      <vt:lpstr>Incremental Funding Policy - RDT&amp;E</vt:lpstr>
      <vt:lpstr>Full Funding Policy</vt:lpstr>
      <vt:lpstr>Funded Delivery Period</vt:lpstr>
      <vt:lpstr>Full Funding Policy</vt:lpstr>
      <vt:lpstr>Full Funding Policy</vt:lpstr>
      <vt:lpstr>Advance Procurement Long  Lead  Items</vt:lpstr>
      <vt:lpstr>Advance Procurement</vt:lpstr>
      <vt:lpstr>Advance Procurement (cont.)</vt:lpstr>
      <vt:lpstr>Multiyear Procurement (MYP) </vt:lpstr>
      <vt:lpstr>Multiyear Procurement (cont.)</vt:lpstr>
      <vt:lpstr>Multiyear Procurement Criteria</vt:lpstr>
      <vt:lpstr>Multi-Year Procurement (cont.)</vt:lpstr>
      <vt:lpstr>Escalation</vt:lpstr>
      <vt:lpstr>PowerPoint Presentation</vt:lpstr>
      <vt:lpstr>Back Up Slides</vt:lpstr>
      <vt:lpstr>Funding Product Improvements </vt:lpstr>
      <vt:lpstr>PowerPoint Presentation</vt:lpstr>
      <vt:lpstr>Below Threshold Reprogramming*  </vt:lpstr>
      <vt:lpstr>PowerPoint Presentation</vt:lpstr>
      <vt:lpstr> Execution - OSD Benchmarks</vt:lpstr>
      <vt:lpstr>Fiscal Laws</vt:lpstr>
      <vt:lpstr>Resource Allocation Process Overlap</vt:lpstr>
    </vt:vector>
  </TitlesOfParts>
  <Company>PEO-MS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DASC Training Introduction</dc:title>
  <dc:creator>dosstn</dc:creator>
  <cp:lastModifiedBy>image</cp:lastModifiedBy>
  <cp:revision>538</cp:revision>
  <cp:lastPrinted>2012-07-25T00:49:57Z</cp:lastPrinted>
  <dcterms:created xsi:type="dcterms:W3CDTF">2008-01-26T20:00:13Z</dcterms:created>
  <dcterms:modified xsi:type="dcterms:W3CDTF">2012-07-25T00:52:27Z</dcterms:modified>
</cp:coreProperties>
</file>