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7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8CBB5-2CE1-417F-9F57-0DD869D2F14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5E94D-6905-4A36-AB0E-64E473FD9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90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Sources:</a:t>
            </a:r>
          </a:p>
          <a:p>
            <a:r>
              <a:rPr lang="en-US" dirty="0" smtClean="0"/>
              <a:t>Runway picture (http://www.army.mil/media/281741)</a:t>
            </a:r>
          </a:p>
          <a:p>
            <a:r>
              <a:rPr lang="en-US" dirty="0" smtClean="0"/>
              <a:t>Flight (http://www.army.mil/article/65943/Chinook_turns_50__looks_toward_future/)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5E94D-6905-4A36-AB0E-64E473FD99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19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</a:p>
          <a:p>
            <a:r>
              <a:rPr lang="en-US" dirty="0" smtClean="0"/>
              <a:t>“Historical Snapshot: Ch-47 Chinook”. </a:t>
            </a:r>
            <a:r>
              <a:rPr lang="en-US" u="sng" dirty="0" smtClean="0"/>
              <a:t>The Boeing Company</a:t>
            </a:r>
            <a:r>
              <a:rPr lang="en-US" dirty="0" smtClean="0"/>
              <a:t>.</a:t>
            </a:r>
            <a:r>
              <a:rPr lang="en-US" baseline="0" dirty="0" smtClean="0"/>
              <a:t> Accessed 4 Mar. 2016. http://www.boeing.com/history/products/ch47-chinook.page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5E94D-6905-4A36-AB0E-64E473FD99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95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“Acquisition</a:t>
            </a:r>
            <a:r>
              <a:rPr lang="en-US" baseline="0" dirty="0" smtClean="0"/>
              <a:t> of the CH-47F Improved Cargo Helicopter (D-2004-046)”. </a:t>
            </a:r>
            <a:r>
              <a:rPr lang="en-US" u="sng" baseline="0" dirty="0" smtClean="0"/>
              <a:t>Department of Defense, United States Government</a:t>
            </a:r>
            <a:r>
              <a:rPr lang="en-US" baseline="0" dirty="0" smtClean="0"/>
              <a:t>. </a:t>
            </a:r>
            <a:r>
              <a:rPr lang="en-US" i="1" baseline="0" dirty="0" smtClean="0"/>
              <a:t>Office of the Inspector General</a:t>
            </a:r>
            <a:r>
              <a:rPr lang="en-US" baseline="0" dirty="0" smtClean="0"/>
              <a:t>. 21 January 2003</a:t>
            </a:r>
          </a:p>
          <a:p>
            <a:r>
              <a:rPr lang="en-US" dirty="0" smtClean="0"/>
              <a:t>http://www.army.mil/article/105654/Team_Chinook_signs_CH_47F_MYII_contract-cost_savings_of810_million/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5E94D-6905-4A36-AB0E-64E473FD99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79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Acquisition</a:t>
            </a:r>
            <a:r>
              <a:rPr lang="en-US" baseline="0" dirty="0" smtClean="0"/>
              <a:t> of the CH-47F Improved Cargo Helicopter (D-2004-046)”. </a:t>
            </a:r>
            <a:r>
              <a:rPr lang="en-US" u="sng" baseline="0" dirty="0" smtClean="0"/>
              <a:t>Department of Defense, United States Government</a:t>
            </a:r>
            <a:r>
              <a:rPr lang="en-US" baseline="0" dirty="0" smtClean="0"/>
              <a:t>. </a:t>
            </a:r>
            <a:r>
              <a:rPr lang="en-US" i="1" baseline="0" dirty="0" smtClean="0"/>
              <a:t>Office of the Inspector General</a:t>
            </a:r>
            <a:r>
              <a:rPr lang="en-US" baseline="0" dirty="0" smtClean="0"/>
              <a:t>. 21 January 2003</a:t>
            </a:r>
          </a:p>
          <a:p>
            <a:endParaRPr lang="en-US" dirty="0" smtClean="0"/>
          </a:p>
          <a:p>
            <a:r>
              <a:rPr lang="en-US" dirty="0" smtClean="0"/>
              <a:t>“Vertical Lift Industrial</a:t>
            </a:r>
            <a:r>
              <a:rPr lang="en-US" baseline="0" dirty="0" smtClean="0"/>
              <a:t> Base Report” http://www.acq.osd.mil/mibp/docs/vertical_lift_industrial_base_report.pdf </a:t>
            </a:r>
          </a:p>
          <a:p>
            <a:endParaRPr lang="en-US" baseline="0" dirty="0" smtClean="0"/>
          </a:p>
          <a:p>
            <a:r>
              <a:rPr lang="en-US" dirty="0" smtClean="0"/>
              <a:t>http://www.nationaldefensemagazine.org/archive/2014/October/Pages/InternationalChinookSalesPoisedtoKeepBoeingHumming.aspx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5E94D-6905-4A36-AB0E-64E473FD99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2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http://www.nationaldefensemagazine.org/archive/2014/October/Pages/InternationalChinookSalesPoisedtoKeepBoeingHumming.aspx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5E94D-6905-4A36-AB0E-64E473FD99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71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source: http://boeing.mediaroom.com/2014-10-27-Boeing-Delivers-300th-CH-47F-Chinook-to-U-S-Army-Ahead-of-Schedule#assets_117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5E94D-6905-4A36-AB0E-64E473FD99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0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3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1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37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17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7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9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1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72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127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492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67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511809F-EDA9-4DFE-AB04-ED1F7A489E36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D97CC45-AA35-4936-8597-634523E50E9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3023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22218" y="3568100"/>
            <a:ext cx="10127673" cy="785877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Derivatives over new development</a:t>
            </a:r>
            <a:r>
              <a:rPr lang="en-US" sz="3200" b="1" dirty="0" smtClean="0">
                <a:solidFill>
                  <a:schemeClr val="bg1"/>
                </a:solidFill>
              </a:rPr>
              <a:t/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2200" i="1" dirty="0" smtClean="0">
                <a:solidFill>
                  <a:schemeClr val="bg1"/>
                </a:solidFill>
              </a:rPr>
              <a:t>A study of the CH-47F/G Chinook Contracting post 9/11</a:t>
            </a:r>
            <a:endParaRPr lang="en-US" sz="2200" i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CH-47 Chinook arrive at Butts Army Airfiel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0" b="3676"/>
          <a:stretch/>
        </p:blipFill>
        <p:spPr bwMode="auto">
          <a:xfrm>
            <a:off x="446195" y="548425"/>
            <a:ext cx="5687924" cy="254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army.mil/e2/c/images/2011/09/21/220640/size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b="27232"/>
          <a:stretch/>
        </p:blipFill>
        <p:spPr bwMode="auto">
          <a:xfrm>
            <a:off x="6131116" y="548425"/>
            <a:ext cx="5578623" cy="254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1055928" y="0"/>
            <a:ext cx="1136072" cy="14935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84328" y="5389418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Meghan Wright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Charleston, SC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7 March 2016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860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Program History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i="1" dirty="0" smtClean="0"/>
              <a:t>Over 50 Years of Service to the US Army and marines</a:t>
            </a:r>
            <a:endParaRPr lang="en-US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5281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CH-47A entered active service August 1962</a:t>
            </a:r>
          </a:p>
          <a:p>
            <a:r>
              <a:rPr lang="en-US" sz="2400" dirty="0" smtClean="0"/>
              <a:t>Primary mission is medium lift for troop and supply transport</a:t>
            </a:r>
          </a:p>
          <a:p>
            <a:r>
              <a:rPr lang="en-US" sz="2400" dirty="0" smtClean="0"/>
              <a:t>7 models produced for the US Military including one for Special Forces</a:t>
            </a:r>
          </a:p>
          <a:p>
            <a:r>
              <a:rPr lang="en-US" sz="2400" dirty="0" smtClean="0"/>
              <a:t>Central to military strategy in the Vietnam War, Gulf Wars, Afghanistan and Iraq as well as humanitarian support across the world</a:t>
            </a:r>
          </a:p>
          <a:p>
            <a:r>
              <a:rPr lang="en-US" sz="2400" dirty="0" smtClean="0"/>
              <a:t>CH-47C fleet rebuilt and upgraded and new purchases made to create CH-47D fleet after Vietnam war.</a:t>
            </a:r>
          </a:p>
          <a:p>
            <a:r>
              <a:rPr lang="en-US" sz="2400" dirty="0" smtClean="0"/>
              <a:t>CH-47D was opened for Foreign Military sales, with 20 international allies operating the aircraft.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0875820" y="617086"/>
            <a:ext cx="900544" cy="11839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03425" y="6594809"/>
            <a:ext cx="2744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The Boeing Company (see notes)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9393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Proposed Fleet Upgrade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Army Aircraft modernization report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2102037"/>
            <a:ext cx="5087075" cy="536005"/>
          </a:xfrm>
        </p:spPr>
        <p:txBody>
          <a:bodyPr/>
          <a:lstStyle/>
          <a:p>
            <a:r>
              <a:rPr lang="en-US" sz="2400" b="1" dirty="0" smtClean="0"/>
              <a:t>Why?</a:t>
            </a:r>
            <a:endParaRPr lang="en-US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 smtClean="0"/>
              <a:t>CH-47D fleet is  aging and reliability lower than required</a:t>
            </a:r>
          </a:p>
          <a:p>
            <a:r>
              <a:rPr lang="en-US" sz="2200" dirty="0" smtClean="0"/>
              <a:t>CH-47 Chinook now only medium/heavy lift helicopter in Army Fleet</a:t>
            </a:r>
          </a:p>
          <a:p>
            <a:r>
              <a:rPr lang="en-US" sz="2200" dirty="0" smtClean="0"/>
              <a:t>Delay development of new helicopter ($$)</a:t>
            </a:r>
          </a:p>
          <a:p>
            <a:r>
              <a:rPr lang="en-US" sz="2200" dirty="0" smtClean="0"/>
              <a:t>Central to army and special forces operations</a:t>
            </a:r>
          </a:p>
          <a:p>
            <a:endParaRPr lang="en-US" sz="2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2084669"/>
            <a:ext cx="5087073" cy="553373"/>
          </a:xfrm>
        </p:spPr>
        <p:txBody>
          <a:bodyPr/>
          <a:lstStyle/>
          <a:p>
            <a:r>
              <a:rPr lang="en-US" sz="2400" b="1" dirty="0" smtClean="0"/>
              <a:t>CH-47 F/G Proposal</a:t>
            </a:r>
            <a:endParaRPr lang="en-US" sz="2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200" dirty="0" smtClean="0"/>
              <a:t>Improved engines to extend range</a:t>
            </a:r>
          </a:p>
          <a:p>
            <a:r>
              <a:rPr lang="en-US" sz="2200" dirty="0" smtClean="0"/>
              <a:t>Purchase new aircraft and rebuild existing (extend current fleet’s life by 20 years)</a:t>
            </a:r>
          </a:p>
          <a:p>
            <a:r>
              <a:rPr lang="en-US" sz="2200" dirty="0" smtClean="0"/>
              <a:t>Upgraded air frame</a:t>
            </a:r>
          </a:p>
          <a:p>
            <a:r>
              <a:rPr lang="en-US" sz="2200" dirty="0" smtClean="0"/>
              <a:t>Modern flight deck</a:t>
            </a:r>
          </a:p>
          <a:p>
            <a:r>
              <a:rPr lang="en-US" sz="2200" dirty="0"/>
              <a:t>~$600/</a:t>
            </a:r>
            <a:r>
              <a:rPr lang="en-US" sz="2200" dirty="0" err="1"/>
              <a:t>hr</a:t>
            </a:r>
            <a:r>
              <a:rPr lang="en-US" sz="2200" dirty="0"/>
              <a:t> reduction in operating costs</a:t>
            </a:r>
          </a:p>
          <a:p>
            <a:endParaRPr lang="en-US" sz="2200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0816683" y="612720"/>
            <a:ext cx="938371" cy="123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88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00413"/>
          </a:xfrm>
        </p:spPr>
        <p:txBody>
          <a:bodyPr numCol="2">
            <a:normAutofit lnSpcReduction="10000"/>
          </a:bodyPr>
          <a:lstStyle/>
          <a:p>
            <a:r>
              <a:rPr lang="en-US" sz="2200" dirty="0" smtClean="0"/>
              <a:t>CH-47F EMD Contract (1998)</a:t>
            </a:r>
          </a:p>
          <a:p>
            <a:pPr lvl="1"/>
            <a:r>
              <a:rPr lang="en-US" sz="2000" dirty="0" smtClean="0"/>
              <a:t>$76.1M for delivery of 2 prototype aircraft</a:t>
            </a:r>
          </a:p>
          <a:p>
            <a:pPr lvl="1"/>
            <a:r>
              <a:rPr lang="en-US" sz="2000" dirty="0" smtClean="0"/>
              <a:t>Completed in 2002</a:t>
            </a:r>
          </a:p>
          <a:p>
            <a:pPr lvl="1"/>
            <a:r>
              <a:rPr lang="en-US" sz="2000" dirty="0" smtClean="0"/>
              <a:t>Nunn-</a:t>
            </a:r>
            <a:r>
              <a:rPr lang="en-US" sz="2000" dirty="0" err="1" smtClean="0"/>
              <a:t>McGrady</a:t>
            </a:r>
            <a:r>
              <a:rPr lang="en-US" sz="2000" dirty="0" smtClean="0"/>
              <a:t> Breach in 2001</a:t>
            </a:r>
          </a:p>
          <a:p>
            <a:r>
              <a:rPr lang="en-US" sz="2200" dirty="0" smtClean="0"/>
              <a:t>CH-47F LRIP Lot 1 Contract (2003)</a:t>
            </a:r>
          </a:p>
          <a:p>
            <a:pPr lvl="1"/>
            <a:r>
              <a:rPr lang="en-US" sz="2000" dirty="0" smtClean="0"/>
              <a:t>1 CH-47F, 6 MH-47G for $152.6M</a:t>
            </a:r>
          </a:p>
          <a:p>
            <a:pPr lvl="1"/>
            <a:r>
              <a:rPr lang="en-US" sz="2000" dirty="0" smtClean="0"/>
              <a:t>Contract reprioritized after 9/11 due to increased mission demands</a:t>
            </a:r>
          </a:p>
          <a:p>
            <a:r>
              <a:rPr lang="en-US" sz="2200" dirty="0"/>
              <a:t>M</a:t>
            </a:r>
            <a:r>
              <a:rPr lang="en-US" sz="2200" dirty="0" smtClean="0"/>
              <a:t>H-47G LRIP Lot II Contract</a:t>
            </a:r>
          </a:p>
          <a:p>
            <a:pPr lvl="1"/>
            <a:r>
              <a:rPr lang="en-US" sz="2000" dirty="0" smtClean="0"/>
              <a:t>16 MH-47G</a:t>
            </a:r>
          </a:p>
          <a:p>
            <a:r>
              <a:rPr lang="en-US" sz="2200" dirty="0" smtClean="0"/>
              <a:t>Full-Rate Production</a:t>
            </a:r>
          </a:p>
          <a:p>
            <a:pPr lvl="1"/>
            <a:r>
              <a:rPr lang="en-US" sz="2000" dirty="0" smtClean="0"/>
              <a:t>Remaining of $5.4B for procurement</a:t>
            </a:r>
          </a:p>
          <a:p>
            <a:pPr lvl="1"/>
            <a:r>
              <a:rPr lang="en-US" sz="2000" dirty="0" smtClean="0"/>
              <a:t>3 Blocks – 14 MH-47G and 300 CH-47F</a:t>
            </a:r>
          </a:p>
          <a:p>
            <a:r>
              <a:rPr lang="en-US" sz="2200" dirty="0" smtClean="0"/>
              <a:t>MYII Contract (2011)</a:t>
            </a:r>
          </a:p>
          <a:p>
            <a:pPr lvl="1"/>
            <a:r>
              <a:rPr lang="en-US" sz="2000" dirty="0" smtClean="0"/>
              <a:t>$4.9B for 155 new CH-47F with options for 60 additional aircraft</a:t>
            </a:r>
          </a:p>
          <a:p>
            <a:pPr lvl="1"/>
            <a:r>
              <a:rPr lang="en-US" sz="2000" dirty="0" smtClean="0"/>
              <a:t>$810M in cost-savings for government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0919752" y="6581001"/>
            <a:ext cx="1382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see notes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0875820" y="617086"/>
            <a:ext cx="900544" cy="118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04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75" y="2258555"/>
            <a:ext cx="8841589" cy="3678303"/>
          </a:xfrm>
        </p:spPr>
        <p:txBody>
          <a:bodyPr>
            <a:normAutofit/>
          </a:bodyPr>
          <a:lstStyle/>
          <a:p>
            <a:r>
              <a:rPr lang="en-US" sz="2200" dirty="0" smtClean="0"/>
              <a:t>1997-1998: delays in finalizing Operational Requirement Document (ORD) which is required for development</a:t>
            </a:r>
          </a:p>
          <a:p>
            <a:r>
              <a:rPr lang="en-US" sz="2200" dirty="0" smtClean="0"/>
              <a:t>ORD did not meet Army’s Interoperability requirements</a:t>
            </a:r>
          </a:p>
          <a:p>
            <a:r>
              <a:rPr lang="en-US" sz="2200" dirty="0" smtClean="0"/>
              <a:t>9/11 led militarization in preparation for potential conflicts</a:t>
            </a:r>
          </a:p>
          <a:p>
            <a:r>
              <a:rPr lang="en-US" sz="2200" dirty="0" smtClean="0"/>
              <a:t>Nunn-McCurdy breach in 2001 – 95% cost growth during EMD Phase </a:t>
            </a:r>
          </a:p>
          <a:p>
            <a:r>
              <a:rPr lang="en-US" sz="2200" dirty="0" smtClean="0"/>
              <a:t>2006 – First direct commercial sale of CH-47 to Netherlands</a:t>
            </a:r>
            <a:endParaRPr lang="en-US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10919752" y="6581001"/>
            <a:ext cx="1382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see notes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0875820" y="617086"/>
            <a:ext cx="900544" cy="118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5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 2 – Cost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6488681" cy="4400505"/>
          </a:xfrm>
        </p:spPr>
        <p:txBody>
          <a:bodyPr>
            <a:normAutofit/>
          </a:bodyPr>
          <a:lstStyle/>
          <a:p>
            <a:r>
              <a:rPr lang="en-US" sz="2200" dirty="0" smtClean="0"/>
              <a:t>Partnership between Boeing and the Army enabled program cost reductions</a:t>
            </a:r>
          </a:p>
          <a:p>
            <a:r>
              <a:rPr lang="en-US" sz="2200" dirty="0" smtClean="0"/>
              <a:t>Nunn-McCurdy breach led to increased program scrutiny and oversight</a:t>
            </a:r>
          </a:p>
          <a:p>
            <a:r>
              <a:rPr lang="en-US" sz="2200" dirty="0" smtClean="0"/>
              <a:t>Army chose derivative over new development because it’s a fraction of the cost</a:t>
            </a:r>
          </a:p>
          <a:p>
            <a:r>
              <a:rPr lang="en-US" sz="2200" dirty="0" smtClean="0"/>
              <a:t>Foreign Military Sales/Direct Commercial Sales decrease unit cost </a:t>
            </a:r>
            <a:endParaRPr lang="en-US" sz="2200" dirty="0"/>
          </a:p>
        </p:txBody>
      </p:sp>
      <p:pic>
        <p:nvPicPr>
          <p:cNvPr id="2050" name="Picture 2" descr="http://www.nationaldefensemagazine.org/archive/2014/October/PublishingImages/Chinook-October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308" y="2433734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919752" y="6581001"/>
            <a:ext cx="1382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see notes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0875820" y="617086"/>
            <a:ext cx="900544" cy="118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9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 3 – Strong, coherent constituency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2180496"/>
            <a:ext cx="6432671" cy="4487933"/>
          </a:xfrm>
        </p:spPr>
        <p:txBody>
          <a:bodyPr>
            <a:normAutofit/>
          </a:bodyPr>
          <a:lstStyle/>
          <a:p>
            <a:r>
              <a:rPr lang="en-US" sz="2200" dirty="0" smtClean="0"/>
              <a:t>Storied service history, beloved aircraft by customer</a:t>
            </a:r>
          </a:p>
          <a:p>
            <a:r>
              <a:rPr lang="en-US" sz="2200" dirty="0" smtClean="0"/>
              <a:t>Definitive need for aircraft, especially post 9/11</a:t>
            </a:r>
          </a:p>
          <a:p>
            <a:r>
              <a:rPr lang="en-US" sz="2200" dirty="0" smtClean="0"/>
              <a:t>Strategy proposed by constituency worked with CH-47C to CH-47D upgrades</a:t>
            </a:r>
          </a:p>
          <a:p>
            <a:r>
              <a:rPr lang="en-US" sz="2200" dirty="0" smtClean="0"/>
              <a:t>Army and Marines are a formidable and united constituency</a:t>
            </a:r>
          </a:p>
          <a:p>
            <a:r>
              <a:rPr lang="en-US" sz="2200" dirty="0" smtClean="0"/>
              <a:t>Boeing and DoD work closely for mutual benefit of customer - trust</a:t>
            </a:r>
          </a:p>
          <a:p>
            <a:r>
              <a:rPr lang="en-US" sz="2200" dirty="0" smtClean="0"/>
              <a:t>International customers provide strong support for constituency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0875820" y="617086"/>
            <a:ext cx="900544" cy="1183939"/>
          </a:xfrm>
          <a:prstGeom prst="rect">
            <a:avLst/>
          </a:prstGeom>
        </p:spPr>
      </p:pic>
      <p:pic>
        <p:nvPicPr>
          <p:cNvPr id="8194" name="Picture 2" descr="http://boeing.mediaroom.com/image/MPF14-0091-045_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864" y="2690212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523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Sources and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806498"/>
            <a:ext cx="11029615" cy="5140712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/>
              <a:t>Acquisition Reports (GAO)</a:t>
            </a:r>
          </a:p>
          <a:p>
            <a:pPr lvl="1"/>
            <a:r>
              <a:rPr lang="en-US" sz="2000" dirty="0" smtClean="0"/>
              <a:t>CH-47F/MH-47G Reports for initial contracting, program reviews post Nunn-McCurdy Breach</a:t>
            </a:r>
          </a:p>
          <a:p>
            <a:pPr lvl="1"/>
            <a:r>
              <a:rPr lang="en-US" sz="2000" dirty="0" smtClean="0"/>
              <a:t>Intent: results of GAO investigations on program status and events.</a:t>
            </a:r>
          </a:p>
          <a:p>
            <a:r>
              <a:rPr lang="en-US" sz="2200" dirty="0" smtClean="0"/>
              <a:t>NDIA Magazine</a:t>
            </a:r>
          </a:p>
          <a:p>
            <a:pPr lvl="1"/>
            <a:r>
              <a:rPr lang="en-US" sz="2000" dirty="0" smtClean="0"/>
              <a:t>Industry articles on important events related to program events/accomplishment</a:t>
            </a:r>
          </a:p>
          <a:p>
            <a:pPr lvl="1"/>
            <a:r>
              <a:rPr lang="en-US" sz="2000" dirty="0" smtClean="0"/>
              <a:t>Intent: brings together government events, public reactions and external influences</a:t>
            </a:r>
          </a:p>
          <a:p>
            <a:r>
              <a:rPr lang="en-US" sz="2200" dirty="0" smtClean="0"/>
              <a:t>Army Reports</a:t>
            </a:r>
          </a:p>
          <a:p>
            <a:pPr lvl="1"/>
            <a:r>
              <a:rPr lang="en-US" sz="2000" dirty="0" smtClean="0"/>
              <a:t>Vertical Lift Industrial Base Report, Army Aircraft Modernization Study</a:t>
            </a:r>
          </a:p>
          <a:p>
            <a:pPr lvl="1"/>
            <a:r>
              <a:rPr lang="en-US" sz="2000" dirty="0" smtClean="0"/>
              <a:t>Intent: constituency’s intent, program status and goals</a:t>
            </a:r>
          </a:p>
          <a:p>
            <a:r>
              <a:rPr lang="en-US" sz="2200" dirty="0" smtClean="0"/>
              <a:t>Customer/Contractor Articles</a:t>
            </a:r>
            <a:endParaRPr lang="en-US" sz="2000" dirty="0" smtClean="0"/>
          </a:p>
          <a:p>
            <a:pPr lvl="1"/>
            <a:r>
              <a:rPr lang="en-US" sz="2000" dirty="0" smtClean="0"/>
              <a:t>Boeing, Army and Marine websites and press releases</a:t>
            </a:r>
          </a:p>
          <a:p>
            <a:pPr lvl="1"/>
            <a:r>
              <a:rPr lang="en-US" sz="2000" dirty="0" smtClean="0"/>
              <a:t>Intent: general program information, milestones, customer reactions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0875820" y="617086"/>
            <a:ext cx="900544" cy="118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609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4" t="4445" b="23636"/>
          <a:stretch/>
        </p:blipFill>
        <p:spPr>
          <a:xfrm>
            <a:off x="10875820" y="617086"/>
            <a:ext cx="900544" cy="118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6701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131</TotalTime>
  <Words>671</Words>
  <Application>Microsoft Office PowerPoint</Application>
  <PresentationFormat>Widescreen</PresentationFormat>
  <Paragraphs>95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Gill Sans MT</vt:lpstr>
      <vt:lpstr>Wingdings 2</vt:lpstr>
      <vt:lpstr>Dividend</vt:lpstr>
      <vt:lpstr>Derivatives over new development A study of the CH-47F/G Chinook Contracting post 9/11</vt:lpstr>
      <vt:lpstr>Program History Over 50 Years of Service to the US Army and marines</vt:lpstr>
      <vt:lpstr>Proposed Fleet Upgrade Army Aircraft modernization report</vt:lpstr>
      <vt:lpstr>Contracts</vt:lpstr>
      <vt:lpstr>Major events</vt:lpstr>
      <vt:lpstr>FOL 2 – Cost Rules</vt:lpstr>
      <vt:lpstr>FOL 3 – Strong, coherent constituency</vt:lpstr>
      <vt:lpstr>Research Sources and Direction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CH-47F/G Chinook Contracting post 9/11</dc:title>
  <dc:creator>Meghan Wright</dc:creator>
  <cp:lastModifiedBy>Meghan Wright</cp:lastModifiedBy>
  <cp:revision>15</cp:revision>
  <dcterms:created xsi:type="dcterms:W3CDTF">2016-03-07T01:02:16Z</dcterms:created>
  <dcterms:modified xsi:type="dcterms:W3CDTF">2016-03-07T03:13:47Z</dcterms:modified>
</cp:coreProperties>
</file>