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70" r:id="rId4"/>
    <p:sldId id="280" r:id="rId5"/>
    <p:sldId id="273" r:id="rId6"/>
    <p:sldId id="278" r:id="rId7"/>
    <p:sldId id="279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7" autoAdjust="0"/>
    <p:restoredTop sz="94660"/>
  </p:normalViewPr>
  <p:slideViewPr>
    <p:cSldViewPr snapToGrid="0">
      <p:cViewPr>
        <p:scale>
          <a:sx n="40" d="100"/>
          <a:sy n="40" d="100"/>
        </p:scale>
        <p:origin x="150" y="7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448DF-7785-4B67-A373-229BE5E57637}" type="datetimeFigureOut">
              <a:rPr lang="en-US" smtClean="0"/>
              <a:t>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92B38-218C-43F5-9DB4-ED91DAFDDD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700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448DF-7785-4B67-A373-229BE5E57637}" type="datetimeFigureOut">
              <a:rPr lang="en-US" smtClean="0"/>
              <a:t>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92B38-218C-43F5-9DB4-ED91DAFDDD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53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448DF-7785-4B67-A373-229BE5E57637}" type="datetimeFigureOut">
              <a:rPr lang="en-US" smtClean="0"/>
              <a:t>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92B38-218C-43F5-9DB4-ED91DAFDDD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6323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448DF-7785-4B67-A373-229BE5E57637}" type="datetimeFigureOut">
              <a:rPr lang="en-US" smtClean="0"/>
              <a:t>2/26/2016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92B38-218C-43F5-9DB4-ED91DAFDDD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741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448DF-7785-4B67-A373-229BE5E57637}" type="datetimeFigureOut">
              <a:rPr lang="en-US" smtClean="0"/>
              <a:t>2/26/2016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92B38-218C-43F5-9DB4-ED91DAFDDD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365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448DF-7785-4B67-A373-229BE5E57637}" type="datetimeFigureOut">
              <a:rPr lang="en-US" smtClean="0"/>
              <a:t>2/26/2016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92B38-218C-43F5-9DB4-ED91DAFDDD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367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448DF-7785-4B67-A373-229BE5E57637}" type="datetimeFigureOut">
              <a:rPr lang="en-US" smtClean="0"/>
              <a:t>2/26/2016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92B38-218C-43F5-9DB4-ED91DAFDDD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910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448DF-7785-4B67-A373-229BE5E57637}" type="datetimeFigureOut">
              <a:rPr lang="en-US" smtClean="0"/>
              <a:t>2/26/2016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92B38-218C-43F5-9DB4-ED91DAFDDD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90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448DF-7785-4B67-A373-229BE5E57637}" type="datetimeFigureOut">
              <a:rPr lang="en-US" smtClean="0"/>
              <a:t>2/26/2016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92B38-218C-43F5-9DB4-ED91DAFDDD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758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448DF-7785-4B67-A373-229BE5E57637}" type="datetimeFigureOut">
              <a:rPr lang="en-US" smtClean="0"/>
              <a:t>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92B38-218C-43F5-9DB4-ED91DAFDDD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183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448DF-7785-4B67-A373-229BE5E57637}" type="datetimeFigureOut">
              <a:rPr lang="en-US" smtClean="0"/>
              <a:t>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92B38-218C-43F5-9DB4-ED91DAFDDD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540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448DF-7785-4B67-A373-229BE5E57637}" type="datetimeFigureOut">
              <a:rPr lang="en-US" smtClean="0"/>
              <a:t>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C92B38-218C-43F5-9DB4-ED91DAFDDD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678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0960" y="267130"/>
            <a:ext cx="7993380" cy="564238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33260" y="1104139"/>
            <a:ext cx="5958840" cy="2387600"/>
          </a:xfrm>
        </p:spPr>
        <p:txBody>
          <a:bodyPr/>
          <a:lstStyle/>
          <a:p>
            <a:r>
              <a:rPr lang="en-US" sz="5400" b="1" dirty="0" smtClean="0"/>
              <a:t>Fast Flux Test </a:t>
            </a:r>
            <a:br>
              <a:rPr lang="en-US" sz="5400" b="1" dirty="0" smtClean="0"/>
            </a:br>
            <a:r>
              <a:rPr lang="en-US" sz="5400" b="1" dirty="0" smtClean="0"/>
              <a:t>Facility (FFTF)</a:t>
            </a:r>
            <a:endParaRPr lang="en-US" sz="54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32420" y="3762453"/>
            <a:ext cx="4282440" cy="213121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A Case Study of FFTF using the Facts of Life</a:t>
            </a:r>
          </a:p>
          <a:p>
            <a:endParaRPr lang="en-US" sz="2000" b="1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8458200" y="6267843"/>
            <a:ext cx="4282440" cy="21312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 smtClean="0"/>
              <a:t>Emily Vetterick</a:t>
            </a:r>
            <a:endParaRPr lang="en-US" sz="2000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-95250" y="5795216"/>
            <a:ext cx="8279130" cy="21312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sz="2000" i="1" dirty="0" smtClean="0"/>
              <a:t>Pictured: Fast Flux Test Facility at Hanford, Washington </a:t>
            </a:r>
          </a:p>
          <a:p>
            <a:pPr>
              <a:spcBef>
                <a:spcPts val="0"/>
              </a:spcBef>
            </a:pPr>
            <a:r>
              <a:rPr lang="en-US" sz="2000" i="1" dirty="0" smtClean="0"/>
              <a:t>(Source: Federation of American Scientists)</a:t>
            </a:r>
            <a:endParaRPr lang="en-US" sz="1400" i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5768" y="64820"/>
            <a:ext cx="1042064" cy="1908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7417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33500"/>
            <a:ext cx="10784305" cy="5600700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3400" dirty="0" smtClean="0"/>
              <a:t>Nuclear Energy – how is it made?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900" dirty="0" smtClean="0"/>
              <a:t>Evolution of reactor design concepts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2900" dirty="0" smtClean="0"/>
              <a:t>Light Water Reactor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2900" dirty="0" smtClean="0"/>
              <a:t>Breeder Reactor</a:t>
            </a:r>
          </a:p>
          <a:p>
            <a:pPr lvl="2">
              <a:buFont typeface="Wingdings" panose="05000000000000000000" pitchFamily="2" charset="2"/>
              <a:buChar char="§"/>
            </a:pPr>
            <a:endParaRPr lang="en-US" sz="19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3400" dirty="0"/>
              <a:t>Is Nuclear Energy Unsafe?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900" dirty="0"/>
              <a:t>Average American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900" dirty="0"/>
              <a:t>Propaganda on both sides</a:t>
            </a:r>
          </a:p>
          <a:p>
            <a:pPr lvl="2">
              <a:buFont typeface="Wingdings" panose="05000000000000000000" pitchFamily="2" charset="2"/>
              <a:buChar char="§"/>
            </a:pPr>
            <a:endParaRPr lang="en-US" sz="17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3400" dirty="0"/>
              <a:t>Prototype Breeder Reactors in the US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19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3400" dirty="0"/>
              <a:t>Plutonium Breeder Reactor Program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900" dirty="0"/>
              <a:t>Part 1: FFTF - Fast Flux Test Facility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900" dirty="0"/>
              <a:t>Part 2: CRBR - Clinch River Breeder Reactor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900" dirty="0"/>
              <a:t>Part 3: Full Scale Commercial Breeder Reactor Prototype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9358" y="1797473"/>
            <a:ext cx="3611996" cy="219455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0805"/>
            <a:ext cx="10515600" cy="1325563"/>
          </a:xfrm>
        </p:spPr>
        <p:txBody>
          <a:bodyPr>
            <a:normAutofit/>
          </a:bodyPr>
          <a:lstStyle/>
          <a:p>
            <a:r>
              <a:rPr lang="en-US" b="1" dirty="0" smtClean="0"/>
              <a:t>Background Information</a:t>
            </a:r>
            <a:br>
              <a:rPr lang="en-US" b="1" dirty="0" smtClean="0"/>
            </a:br>
            <a:r>
              <a:rPr lang="en-US" sz="3100" b="1" dirty="0" smtClean="0"/>
              <a:t>Nuclear Energy and Relevant Factors</a:t>
            </a:r>
            <a:endParaRPr lang="en-US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5768" y="64820"/>
            <a:ext cx="1042064" cy="190835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336380" y="4062368"/>
            <a:ext cx="35394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i="1" dirty="0" smtClean="0"/>
              <a:t>Photo Source: Stamp Collecting Website </a:t>
            </a:r>
          </a:p>
          <a:p>
            <a:r>
              <a:rPr lang="en-US" sz="1400" i="1" dirty="0" smtClean="0"/>
              <a:t>http://www.theswedishtiger.com/x1955.html)</a:t>
            </a:r>
            <a:endParaRPr 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2668081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822" y="90805"/>
            <a:ext cx="10515600" cy="1325563"/>
          </a:xfrm>
        </p:spPr>
        <p:txBody>
          <a:bodyPr>
            <a:normAutofit/>
          </a:bodyPr>
          <a:lstStyle/>
          <a:p>
            <a:r>
              <a:rPr lang="en-US" b="1" dirty="0" smtClean="0"/>
              <a:t>Fast Flux Test Facility (FFTF)</a:t>
            </a:r>
            <a:br>
              <a:rPr lang="en-US" b="1" dirty="0" smtClean="0"/>
            </a:br>
            <a:r>
              <a:rPr lang="en-US" sz="3100" b="1" dirty="0" smtClean="0"/>
              <a:t>The Program Specifics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1633" y="1429752"/>
            <a:ext cx="8787062" cy="56007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3100" dirty="0" smtClean="0"/>
              <a:t>1967 Original Authorization for the program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4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3100" dirty="0" smtClean="0"/>
              <a:t>1975 Update to the plan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US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3100" dirty="0" smtClean="0"/>
              <a:t>The Actuals 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3100" dirty="0" smtClean="0"/>
          </a:p>
          <a:p>
            <a:pPr>
              <a:buFont typeface="Wingdings" panose="05000000000000000000" pitchFamily="2" charset="2"/>
              <a:buChar char="§"/>
            </a:pPr>
            <a:endParaRPr lang="en-US" sz="31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3579" y="88883"/>
            <a:ext cx="1042064" cy="190835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8279067" y="4994428"/>
            <a:ext cx="3486403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/>
              <a:t>The FFTF Site</a:t>
            </a:r>
          </a:p>
          <a:p>
            <a:pPr algn="ctr"/>
            <a:r>
              <a:rPr lang="en-US" sz="2000" i="1" dirty="0" smtClean="0"/>
              <a:t>Photo Source: Article entitled “Save the Fast Flux Test Facility”</a:t>
            </a:r>
          </a:p>
          <a:p>
            <a:pPr algn="ctr"/>
            <a:endParaRPr lang="en-US" sz="2000" dirty="0" smtClean="0"/>
          </a:p>
          <a:p>
            <a:pPr algn="ctr"/>
            <a:endParaRPr lang="en-US" sz="20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0216" y="2199005"/>
            <a:ext cx="3729633" cy="2782039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571999" y="5895473"/>
            <a:ext cx="36925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/>
              <a:t>The Fuel Assembly for the FFTF</a:t>
            </a:r>
          </a:p>
          <a:p>
            <a:pPr algn="ctr"/>
            <a:r>
              <a:rPr lang="en-US" sz="2000" i="1" dirty="0" smtClean="0"/>
              <a:t>Photo Source: Article entitled “Save the Fast Flux Test Facility”</a:t>
            </a:r>
          </a:p>
          <a:p>
            <a:pPr algn="ctr"/>
            <a:endParaRPr lang="en-US" sz="2000" dirty="0" smtClean="0"/>
          </a:p>
          <a:p>
            <a:pPr algn="ctr"/>
            <a:endParaRPr lang="en-US" sz="20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4262" y="2608078"/>
            <a:ext cx="2580659" cy="3287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7657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822" y="90805"/>
            <a:ext cx="10515600" cy="1325563"/>
          </a:xfrm>
        </p:spPr>
        <p:txBody>
          <a:bodyPr>
            <a:normAutofit/>
          </a:bodyPr>
          <a:lstStyle/>
          <a:p>
            <a:r>
              <a:rPr lang="en-US" b="1" dirty="0" smtClean="0"/>
              <a:t>Fast Flux Test Facility (FFTF)</a:t>
            </a:r>
            <a:br>
              <a:rPr lang="en-US" b="1" dirty="0" smtClean="0"/>
            </a:br>
            <a:r>
              <a:rPr lang="en-US" sz="3100" b="1" dirty="0" smtClean="0"/>
              <a:t>The Timeline and Facts of Life</a:t>
            </a:r>
            <a:endParaRPr lang="en-US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85768" y="64820"/>
            <a:ext cx="1042064" cy="1908358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7657" y="3699206"/>
            <a:ext cx="9144427" cy="2003759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1917123" y="2891322"/>
            <a:ext cx="13274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President Nixon</a:t>
            </a:r>
          </a:p>
        </p:txBody>
      </p:sp>
      <p:cxnSp>
        <p:nvCxnSpPr>
          <p:cNvPr id="33" name="Straight Arrow Connector 32"/>
          <p:cNvCxnSpPr/>
          <p:nvPr/>
        </p:nvCxnSpPr>
        <p:spPr>
          <a:xfrm flipH="1">
            <a:off x="1636295" y="3311155"/>
            <a:ext cx="1" cy="440524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810127" y="2591944"/>
            <a:ext cx="16523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FFTF Build Starts</a:t>
            </a:r>
            <a:endParaRPr lang="en-US" sz="2000" b="1" dirty="0"/>
          </a:p>
        </p:txBody>
      </p:sp>
      <p:cxnSp>
        <p:nvCxnSpPr>
          <p:cNvPr id="40" name="Straight Arrow Connector 39"/>
          <p:cNvCxnSpPr/>
          <p:nvPr/>
        </p:nvCxnSpPr>
        <p:spPr>
          <a:xfrm flipH="1">
            <a:off x="2141622" y="3504678"/>
            <a:ext cx="296689" cy="198875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H="1">
            <a:off x="4213350" y="3365839"/>
            <a:ext cx="1" cy="440524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3074363" y="2646628"/>
            <a:ext cx="16523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FFTF Build Complete</a:t>
            </a:r>
            <a:endParaRPr lang="en-US" sz="2000" b="1" dirty="0"/>
          </a:p>
        </p:txBody>
      </p:sp>
      <p:cxnSp>
        <p:nvCxnSpPr>
          <p:cNvPr id="46" name="Straight Arrow Connector 45"/>
          <p:cNvCxnSpPr/>
          <p:nvPr/>
        </p:nvCxnSpPr>
        <p:spPr>
          <a:xfrm flipH="1">
            <a:off x="4606385" y="2693341"/>
            <a:ext cx="1" cy="1113022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3780216" y="1974130"/>
            <a:ext cx="16523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FFTF Fully Operational</a:t>
            </a:r>
            <a:endParaRPr lang="en-US" sz="2000" b="1" dirty="0"/>
          </a:p>
        </p:txBody>
      </p:sp>
      <p:cxnSp>
        <p:nvCxnSpPr>
          <p:cNvPr id="50" name="Straight Arrow Connector 49"/>
          <p:cNvCxnSpPr/>
          <p:nvPr/>
        </p:nvCxnSpPr>
        <p:spPr>
          <a:xfrm flipH="1">
            <a:off x="5145597" y="3362419"/>
            <a:ext cx="1" cy="440524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4752565" y="2715397"/>
            <a:ext cx="16523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FFTF Begins Major Tests</a:t>
            </a:r>
            <a:endParaRPr lang="en-US" sz="2000" b="1" dirty="0"/>
          </a:p>
        </p:txBody>
      </p:sp>
      <p:cxnSp>
        <p:nvCxnSpPr>
          <p:cNvPr id="52" name="Straight Arrow Connector 51"/>
          <p:cNvCxnSpPr/>
          <p:nvPr/>
        </p:nvCxnSpPr>
        <p:spPr>
          <a:xfrm flipH="1">
            <a:off x="7417760" y="3374915"/>
            <a:ext cx="1" cy="440524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6517783" y="2702659"/>
            <a:ext cx="16523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EPA/State Agreement</a:t>
            </a:r>
            <a:endParaRPr lang="en-US" sz="2000" b="1" dirty="0"/>
          </a:p>
        </p:txBody>
      </p:sp>
      <p:cxnSp>
        <p:nvCxnSpPr>
          <p:cNvPr id="54" name="Straight Arrow Connector 53"/>
          <p:cNvCxnSpPr/>
          <p:nvPr/>
        </p:nvCxnSpPr>
        <p:spPr>
          <a:xfrm flipH="1">
            <a:off x="8027447" y="2781423"/>
            <a:ext cx="1" cy="1005865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7105025" y="2038149"/>
            <a:ext cx="19554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FFTF Operations End</a:t>
            </a:r>
            <a:endParaRPr lang="en-US" sz="2000" b="1" dirty="0"/>
          </a:p>
        </p:txBody>
      </p:sp>
      <p:cxnSp>
        <p:nvCxnSpPr>
          <p:cNvPr id="57" name="Straight Arrow Connector 56"/>
          <p:cNvCxnSpPr/>
          <p:nvPr/>
        </p:nvCxnSpPr>
        <p:spPr>
          <a:xfrm flipH="1">
            <a:off x="8454374" y="3373744"/>
            <a:ext cx="1" cy="440524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7844773" y="2678596"/>
            <a:ext cx="16523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FFTF Shutdown</a:t>
            </a:r>
            <a:endParaRPr lang="en-US" sz="2000" b="1" dirty="0"/>
          </a:p>
        </p:txBody>
      </p:sp>
      <p:cxnSp>
        <p:nvCxnSpPr>
          <p:cNvPr id="59" name="Straight Arrow Connector 58"/>
          <p:cNvCxnSpPr/>
          <p:nvPr/>
        </p:nvCxnSpPr>
        <p:spPr>
          <a:xfrm flipH="1" flipV="1">
            <a:off x="3614069" y="5109843"/>
            <a:ext cx="1" cy="625282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2248195" y="5446370"/>
            <a:ext cx="16523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President Ford</a:t>
            </a:r>
            <a:endParaRPr lang="en-US" sz="2000" b="1" dirty="0"/>
          </a:p>
        </p:txBody>
      </p:sp>
      <p:cxnSp>
        <p:nvCxnSpPr>
          <p:cNvPr id="64" name="Straight Arrow Connector 63"/>
          <p:cNvCxnSpPr>
            <a:stCxn id="65" idx="0"/>
          </p:cNvCxnSpPr>
          <p:nvPr/>
        </p:nvCxnSpPr>
        <p:spPr>
          <a:xfrm flipV="1">
            <a:off x="3886790" y="5093763"/>
            <a:ext cx="13742" cy="870380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3060622" y="5964143"/>
            <a:ext cx="16523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President Carter</a:t>
            </a:r>
            <a:endParaRPr lang="en-US" sz="2000" b="1" dirty="0" smtClean="0"/>
          </a:p>
        </p:txBody>
      </p:sp>
      <p:cxnSp>
        <p:nvCxnSpPr>
          <p:cNvPr id="67" name="Straight Arrow Connector 66"/>
          <p:cNvCxnSpPr/>
          <p:nvPr/>
        </p:nvCxnSpPr>
        <p:spPr>
          <a:xfrm flipH="1" flipV="1">
            <a:off x="4442543" y="5097540"/>
            <a:ext cx="1" cy="324048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3606054" y="5421589"/>
            <a:ext cx="16523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3-Mile </a:t>
            </a:r>
          </a:p>
          <a:p>
            <a:pPr algn="ctr"/>
            <a:r>
              <a:rPr lang="en-US" sz="2000" b="1" dirty="0" smtClean="0"/>
              <a:t>Island</a:t>
            </a:r>
            <a:endParaRPr lang="en-US" sz="2000" b="1" dirty="0"/>
          </a:p>
        </p:txBody>
      </p:sp>
      <p:cxnSp>
        <p:nvCxnSpPr>
          <p:cNvPr id="70" name="Straight Arrow Connector 69"/>
          <p:cNvCxnSpPr/>
          <p:nvPr/>
        </p:nvCxnSpPr>
        <p:spPr>
          <a:xfrm flipH="1" flipV="1">
            <a:off x="5138074" y="5081249"/>
            <a:ext cx="1" cy="625282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4558850" y="5706711"/>
            <a:ext cx="16523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President Reagan</a:t>
            </a:r>
            <a:endParaRPr lang="en-US" sz="2000" b="1" dirty="0"/>
          </a:p>
        </p:txBody>
      </p:sp>
      <p:cxnSp>
        <p:nvCxnSpPr>
          <p:cNvPr id="72" name="Straight Arrow Connector 71"/>
          <p:cNvCxnSpPr/>
          <p:nvPr/>
        </p:nvCxnSpPr>
        <p:spPr>
          <a:xfrm flipH="1" flipV="1">
            <a:off x="6381366" y="5112377"/>
            <a:ext cx="1" cy="625282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5784451" y="5713010"/>
            <a:ext cx="16523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Chernobyl Disaster</a:t>
            </a:r>
            <a:endParaRPr lang="en-US" sz="2000" b="1" dirty="0"/>
          </a:p>
        </p:txBody>
      </p:sp>
      <p:cxnSp>
        <p:nvCxnSpPr>
          <p:cNvPr id="74" name="Straight Arrow Connector 73"/>
          <p:cNvCxnSpPr/>
          <p:nvPr/>
        </p:nvCxnSpPr>
        <p:spPr>
          <a:xfrm flipH="1" flipV="1">
            <a:off x="7805255" y="5111790"/>
            <a:ext cx="1" cy="625282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6992830" y="5688947"/>
            <a:ext cx="16523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Cold War</a:t>
            </a:r>
          </a:p>
          <a:p>
            <a:pPr algn="ctr"/>
            <a:r>
              <a:rPr lang="en-US" sz="2000" b="1" dirty="0" smtClean="0"/>
              <a:t>Ends</a:t>
            </a:r>
            <a:endParaRPr lang="en-US" sz="2000" b="1" dirty="0"/>
          </a:p>
        </p:txBody>
      </p:sp>
      <p:cxnSp>
        <p:nvCxnSpPr>
          <p:cNvPr id="76" name="Straight Arrow Connector 75"/>
          <p:cNvCxnSpPr/>
          <p:nvPr/>
        </p:nvCxnSpPr>
        <p:spPr>
          <a:xfrm flipH="1" flipV="1">
            <a:off x="8906436" y="5084589"/>
            <a:ext cx="1" cy="625282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8094575" y="5685382"/>
            <a:ext cx="16523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Other Breeders Shut Down</a:t>
            </a:r>
          </a:p>
        </p:txBody>
      </p:sp>
    </p:spTree>
    <p:extLst>
      <p:ext uri="{BB962C8B-B14F-4D97-AF65-F5344CB8AC3E}">
        <p14:creationId xmlns:p14="http://schemas.microsoft.com/office/powerpoint/2010/main" val="38569354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822" y="90805"/>
            <a:ext cx="10515600" cy="1325563"/>
          </a:xfrm>
        </p:spPr>
        <p:txBody>
          <a:bodyPr>
            <a:normAutofit/>
          </a:bodyPr>
          <a:lstStyle/>
          <a:p>
            <a:r>
              <a:rPr lang="en-US" b="1" dirty="0" smtClean="0"/>
              <a:t>Fast Flux Test Facility (FFTF)</a:t>
            </a:r>
            <a:br>
              <a:rPr lang="en-US" b="1" dirty="0" smtClean="0"/>
            </a:br>
            <a:r>
              <a:rPr lang="en-US" sz="3100" b="1" dirty="0" smtClean="0"/>
              <a:t>Speaking of Other Breeder Reactors…</a:t>
            </a:r>
            <a:endParaRPr lang="en-US" b="1" dirty="0"/>
          </a:p>
        </p:txBody>
      </p:sp>
      <p:grpSp>
        <p:nvGrpSpPr>
          <p:cNvPr id="4" name="Group 3"/>
          <p:cNvGrpSpPr/>
          <p:nvPr/>
        </p:nvGrpSpPr>
        <p:grpSpPr>
          <a:xfrm>
            <a:off x="1493921" y="1232888"/>
            <a:ext cx="9216190" cy="5800399"/>
            <a:chOff x="1398597" y="1038497"/>
            <a:chExt cx="9087612" cy="5719476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98597" y="1038497"/>
              <a:ext cx="9087612" cy="5719476"/>
            </a:xfrm>
            <a:prstGeom prst="rect">
              <a:avLst/>
            </a:prstGeom>
          </p:spPr>
        </p:pic>
        <p:sp>
          <p:nvSpPr>
            <p:cNvPr id="6" name="Oval 5"/>
            <p:cNvSpPr/>
            <p:nvPr/>
          </p:nvSpPr>
          <p:spPr>
            <a:xfrm>
              <a:off x="2090057" y="3618411"/>
              <a:ext cx="156754" cy="10450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2033449" y="4776648"/>
              <a:ext cx="156754" cy="10450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2303416" y="6261458"/>
              <a:ext cx="156754" cy="10450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6836238" y="2486289"/>
              <a:ext cx="156754" cy="10450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1705" y="88883"/>
            <a:ext cx="1042064" cy="1908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5897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822" y="90805"/>
            <a:ext cx="10515600" cy="1325563"/>
          </a:xfrm>
        </p:spPr>
        <p:txBody>
          <a:bodyPr>
            <a:normAutofit/>
          </a:bodyPr>
          <a:lstStyle/>
          <a:p>
            <a:r>
              <a:rPr lang="en-US" b="1" dirty="0" smtClean="0"/>
              <a:t>The FFTF and Similar Reactors Worldwide </a:t>
            </a:r>
            <a:br>
              <a:rPr lang="en-US" b="1" dirty="0" smtClean="0"/>
            </a:br>
            <a:r>
              <a:rPr lang="en-US" sz="3100" b="1" dirty="0" smtClean="0"/>
              <a:t>New FOLs?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1633" y="1501941"/>
            <a:ext cx="11337756" cy="56007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3100" smtClean="0"/>
              <a:t>Political </a:t>
            </a:r>
            <a:r>
              <a:rPr lang="en-US" sz="3100" dirty="0" smtClean="0"/>
              <a:t>FOL’s vary by country</a:t>
            </a:r>
            <a:endParaRPr lang="en-US" sz="3100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 smtClean="0"/>
              <a:t>European Union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 smtClean="0"/>
              <a:t>Russia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US" sz="28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3100" dirty="0" smtClean="0"/>
              <a:t>Culture Matters – Safety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 smtClean="0"/>
              <a:t>Little impact to the reactor program: India, Russia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 smtClean="0"/>
              <a:t>Significant Impact to the reactor: Japan, UK</a:t>
            </a:r>
            <a:endParaRPr lang="en-US" sz="2800" dirty="0" smtClean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1705" y="88883"/>
            <a:ext cx="1042064" cy="1908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8349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Fast Flux Test Facility (FFTF) </a:t>
            </a:r>
            <a:r>
              <a:rPr lang="en-US" b="1" dirty="0" smtClean="0"/>
              <a:t> </a:t>
            </a:r>
            <a:br>
              <a:rPr lang="en-US" b="1" dirty="0" smtClean="0"/>
            </a:br>
            <a:r>
              <a:rPr lang="en-US" sz="3100" b="1" dirty="0" smtClean="0"/>
              <a:t>Research Used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i="1" dirty="0" smtClean="0"/>
              <a:t>Papers, Bulletins, Reports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Research Report 8: International Panel on Fissile Materials (Fast Breeder Reactor Programs: History and Status)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Bulletin of Atomic Scientists – 2004; Abbots </a:t>
            </a:r>
            <a:r>
              <a:rPr lang="en-US" i="1" dirty="0" smtClean="0"/>
              <a:t>Long Slow Death of FFTF</a:t>
            </a:r>
            <a:endParaRPr lang="en-US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Fast Breeder Reactor Programs: History and Status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Fast Flux Test Facility Briefing Book 3 (Technical and Economic Viability of Future FFTF Operation)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International Working Group on Fast Reactors – Eighth Annual Meeting (1975)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Hanford Cleanup, The First 25 Years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i="1" dirty="0" smtClean="0"/>
              <a:t>Books</a:t>
            </a:r>
            <a:endParaRPr lang="en-US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The Demise of Nuclear Energy? Lessons for Democratic Control of Technology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1705" y="88883"/>
            <a:ext cx="1042064" cy="1908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9625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12406</TotalTime>
  <Words>358</Words>
  <Application>Microsoft Office PowerPoint</Application>
  <PresentationFormat>Widescreen</PresentationFormat>
  <Paragraphs>70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Wingdings</vt:lpstr>
      <vt:lpstr>Office Theme</vt:lpstr>
      <vt:lpstr>Fast Flux Test  Facility (FFTF)</vt:lpstr>
      <vt:lpstr>Background Information Nuclear Energy and Relevant Factors</vt:lpstr>
      <vt:lpstr>Fast Flux Test Facility (FFTF) The Program Specifics</vt:lpstr>
      <vt:lpstr>Fast Flux Test Facility (FFTF) The Timeline and Facts of Life</vt:lpstr>
      <vt:lpstr>Fast Flux Test Facility (FFTF) Speaking of Other Breeder Reactors…</vt:lpstr>
      <vt:lpstr>The FFTF and Similar Reactors Worldwide  New FOLs?</vt:lpstr>
      <vt:lpstr>Fast Flux Test Facility (FFTF)   Research Used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Fast Flux Test Facility (FFTF)</dc:title>
  <dc:creator>Greg Vetterick</dc:creator>
  <cp:lastModifiedBy>Greg Vetterick</cp:lastModifiedBy>
  <cp:revision>126</cp:revision>
  <dcterms:created xsi:type="dcterms:W3CDTF">2016-02-27T04:49:25Z</dcterms:created>
  <dcterms:modified xsi:type="dcterms:W3CDTF">2016-03-06T19:35:35Z</dcterms:modified>
</cp:coreProperties>
</file>