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81" autoAdjust="0"/>
    <p:restoredTop sz="94434" autoAdjust="0"/>
  </p:normalViewPr>
  <p:slideViewPr>
    <p:cSldViewPr>
      <p:cViewPr varScale="1">
        <p:scale>
          <a:sx n="74" d="100"/>
          <a:sy n="74" d="100"/>
        </p:scale>
        <p:origin x="109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38AD90-A15D-4890-A787-2CF447080103}" type="datetimeFigureOut">
              <a:rPr lang="en-US" smtClean="0"/>
              <a:t>3/20/2016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347793-89D8-4F02-BAB6-E06969D5604B}" type="slidenum">
              <a:rPr lang="en-US" smtClean="0"/>
              <a:t>‹#›</a:t>
            </a:fld>
            <a:endParaRPr lang="en-US"/>
          </a:p>
        </p:txBody>
      </p:sp>
    </p:spTree>
    <p:extLst>
      <p:ext uri="{BB962C8B-B14F-4D97-AF65-F5344CB8AC3E}">
        <p14:creationId xmlns:p14="http://schemas.microsoft.com/office/powerpoint/2010/main" val="4138916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 my name is Nicole</a:t>
            </a:r>
            <a:r>
              <a:rPr lang="en-US" baseline="0" dirty="0" smtClean="0"/>
              <a:t> Valderrabano and I decided to look into a newer government sponsored program – the Space launch system, or SLS</a:t>
            </a:r>
            <a:endParaRPr lang="en-US" dirty="0"/>
          </a:p>
        </p:txBody>
      </p:sp>
      <p:sp>
        <p:nvSpPr>
          <p:cNvPr id="4" name="Slide Number Placeholder 3"/>
          <p:cNvSpPr>
            <a:spLocks noGrp="1"/>
          </p:cNvSpPr>
          <p:nvPr>
            <p:ph type="sldNum" sz="quarter" idx="10"/>
          </p:nvPr>
        </p:nvSpPr>
        <p:spPr/>
        <p:txBody>
          <a:bodyPr/>
          <a:lstStyle/>
          <a:p>
            <a:fld id="{8F347793-89D8-4F02-BAB6-E06969D5604B}" type="slidenum">
              <a:rPr lang="en-US" smtClean="0"/>
              <a:t>1</a:t>
            </a:fld>
            <a:endParaRPr lang="en-US"/>
          </a:p>
        </p:txBody>
      </p:sp>
    </p:spTree>
    <p:extLst>
      <p:ext uri="{BB962C8B-B14F-4D97-AF65-F5344CB8AC3E}">
        <p14:creationId xmlns:p14="http://schemas.microsoft.com/office/powerpoint/2010/main" val="2325279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some information</a:t>
            </a:r>
            <a:r>
              <a:rPr lang="en-US" baseline="0" dirty="0" smtClean="0"/>
              <a:t> about how the SLS came about:</a:t>
            </a:r>
            <a:endParaRPr lang="en-US" dirty="0" smtClean="0"/>
          </a:p>
          <a:p>
            <a:r>
              <a:rPr lang="en-US" dirty="0" smtClean="0"/>
              <a:t>During</a:t>
            </a:r>
            <a:r>
              <a:rPr lang="en-US" baseline="0" dirty="0" smtClean="0"/>
              <a:t> </a:t>
            </a:r>
            <a:r>
              <a:rPr lang="en-US" baseline="0" dirty="0" smtClean="0"/>
              <a:t>the 1960s Cold War, the US was determined to maintain a lead in space technology ahead of Russia and through this effort decided to send an astronaut to space. In this time period, Intercontinental Ballistic Missiles – which were derivatives of V-2 rockets - had been previously employed to support WWII endeavors and made a good design base for a rocket.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t>
            </a:r>
            <a:r>
              <a:rPr lang="en-US" b="0" dirty="0" smtClean="0"/>
              <a:t>The Atlas D launch vehicle</a:t>
            </a:r>
            <a:r>
              <a:rPr lang="en-US" b="0" baseline="0" dirty="0" smtClean="0"/>
              <a:t> </a:t>
            </a:r>
            <a:r>
              <a:rPr lang="en-US" b="0" dirty="0" smtClean="0"/>
              <a:t>became operational in mid-1959. It carried John Glenn on his first orbital flight in 1962 as part of the Mercury-Atlas Program.” (http://www.aerospace.org/crosslinkmag/spring-2010/launch-vehicles-then-and-now-50-years-of-evolution/)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Up</a:t>
            </a:r>
            <a:r>
              <a:rPr lang="en-US" b="0" baseline="0" dirty="0" smtClean="0"/>
              <a:t> until the late 90s, the design of the Atlas improved into a series of e</a:t>
            </a:r>
            <a:r>
              <a:rPr lang="en-US" b="0" dirty="0" smtClean="0"/>
              <a:t>volved expendable launch vehicles.</a:t>
            </a:r>
            <a:r>
              <a:rPr lang="en-US" b="0"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Additionally, </a:t>
            </a:r>
            <a:r>
              <a:rPr lang="en-US" b="0" baseline="0" dirty="0" smtClean="0"/>
              <a:t>the Thor launch vehicle – another ballistic missile program derivative was developed to launch satellites from Vandenberg California in the late 50s and early 60s. This Launch vehicle design eventually evolved into the Delta rockets.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Another Launch vehicle used primarily in the mid 60s to the late 80s was the Titan Launch vehicle which was known for its high payload capacity.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In addition to backing satellite launches, some of these vehicles namely the Atlas and the Saturn supported human spaceflight, perhaps most notably, the Apollo missions.</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Post-Apollo, the shuttle program was conceived as a solution to build the international space station amongst NASAs other plans. This program was extremely successful with its ISS missions spanning 30 years. </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An additional program in the early 2000s was NASAs  Constellation Program which had a goal to finish building the ISS and to return to the moon. This program was eventually cancelled by the Obama administration.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With the conclusion of the shuttle program and the cancellation of the Constellation program, NASA sought to continue with a new space program to further human space </a:t>
            </a:r>
            <a:r>
              <a:rPr lang="en-US" b="0" baseline="0" dirty="0" smtClean="0"/>
              <a:t>exploration. </a:t>
            </a:r>
            <a:r>
              <a:rPr lang="en-US" b="0" baseline="0" dirty="0" smtClean="0"/>
              <a:t>Thus the Space Launch System was born.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8F347793-89D8-4F02-BAB6-E06969D5604B}" type="slidenum">
              <a:rPr lang="en-US" smtClean="0"/>
              <a:t>2</a:t>
            </a:fld>
            <a:endParaRPr lang="en-US" dirty="0"/>
          </a:p>
        </p:txBody>
      </p:sp>
    </p:spTree>
    <p:extLst>
      <p:ext uri="{BB962C8B-B14F-4D97-AF65-F5344CB8AC3E}">
        <p14:creationId xmlns:p14="http://schemas.microsoft.com/office/powerpoint/2010/main" val="1603429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Announced in 2011, the Space Launch System (SLS) is a heavy lift launch vehicle proposed by NASA with a purpose to meet the new challenges of expanding space exploration projects.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Launch system is to be used in conjunction with the Orion</a:t>
            </a:r>
            <a:r>
              <a:rPr lang="en-US" sz="1200" kern="1200" baseline="0" dirty="0" smtClean="0">
                <a:solidFill>
                  <a:schemeClr val="tx1"/>
                </a:solidFill>
                <a:effectLst/>
                <a:latin typeface="+mn-lt"/>
                <a:ea typeface="+mn-ea"/>
                <a:cs typeface="+mn-cs"/>
              </a:rPr>
              <a:t> Multipurpose Crew Vehicle which is a space habitat designed to support deep manned-deep space missions for exploration, to conduct research, and to resupply the International Space Station as needed.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multipurpose design of the SLS will be capable of completing deep space exploration, lunar, asteroid, and Martian missions. Current plans propose the launch vehicle will be completed in three blocks: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tx1"/>
                </a:solidFill>
                <a:effectLst/>
                <a:latin typeface="+mn-lt"/>
                <a:ea typeface="+mn-ea"/>
                <a:cs typeface="+mn-cs"/>
              </a:rPr>
              <a:t>Block 1 will consist of a core stage and four main engines.</a:t>
            </a:r>
            <a:r>
              <a:rPr lang="en-US" sz="1200" kern="1200" baseline="0" dirty="0" smtClean="0">
                <a:solidFill>
                  <a:schemeClr val="tx1"/>
                </a:solidFill>
                <a:effectLst/>
                <a:latin typeface="+mn-lt"/>
                <a:ea typeface="+mn-ea"/>
                <a:cs typeface="+mn-cs"/>
              </a:rPr>
              <a:t> Proposed missions currently include a mission beyond the moon, a delivery to the ISS, and an Asteroid Redirect mission (which will use robotics to collect smaller asteroids and redirect them into a new orbit) </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tx1"/>
                </a:solidFill>
                <a:effectLst/>
                <a:latin typeface="+mn-lt"/>
                <a:ea typeface="+mn-ea"/>
                <a:cs typeface="+mn-cs"/>
              </a:rPr>
              <a:t>Block 1B will add on an exploration upper stage to propel mission payloads further out.</a:t>
            </a:r>
            <a:r>
              <a:rPr lang="en-US" sz="1200" kern="1200" baseline="0" dirty="0" smtClean="0">
                <a:solidFill>
                  <a:schemeClr val="tx1"/>
                </a:solidFill>
                <a:effectLst/>
                <a:latin typeface="+mn-lt"/>
                <a:ea typeface="+mn-ea"/>
                <a:cs typeface="+mn-cs"/>
              </a:rPr>
              <a:t> Some proposed missions include a lunar sample retrieval mission and sending payloads into LEO to prepare for a future mission to Mars </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kern="1200" baseline="0" dirty="0" smtClean="0">
                <a:solidFill>
                  <a:schemeClr val="tx1"/>
                </a:solidFill>
                <a:effectLst/>
                <a:latin typeface="+mn-lt"/>
                <a:ea typeface="+mn-ea"/>
                <a:cs typeface="+mn-cs"/>
              </a:rPr>
              <a:t>Block 2 </a:t>
            </a:r>
            <a:r>
              <a:rPr lang="en-US" sz="1200" kern="1200" dirty="0" smtClean="0">
                <a:solidFill>
                  <a:schemeClr val="tx1"/>
                </a:solidFill>
                <a:effectLst/>
                <a:latin typeface="+mn-lt"/>
                <a:ea typeface="+mn-ea"/>
                <a:cs typeface="+mn-cs"/>
              </a:rPr>
              <a:t>and the </a:t>
            </a:r>
            <a:r>
              <a:rPr lang="en-US" sz="1200" kern="1200" dirty="0" smtClean="0">
                <a:solidFill>
                  <a:schemeClr val="tx1"/>
                </a:solidFill>
                <a:effectLst/>
                <a:latin typeface="+mn-lt"/>
                <a:ea typeface="+mn-ea"/>
                <a:cs typeface="+mn-cs"/>
              </a:rPr>
              <a:t>third and final </a:t>
            </a:r>
            <a:r>
              <a:rPr lang="en-US" sz="1200" kern="1200" dirty="0" smtClean="0">
                <a:solidFill>
                  <a:schemeClr val="tx1"/>
                </a:solidFill>
                <a:effectLst/>
                <a:latin typeface="+mn-lt"/>
                <a:ea typeface="+mn-ea"/>
                <a:cs typeface="+mn-cs"/>
              </a:rPr>
              <a:t>enhancement comprises additional boosters.</a:t>
            </a:r>
            <a:r>
              <a:rPr lang="en-US" sz="1200" kern="1200" baseline="0" dirty="0" smtClean="0">
                <a:solidFill>
                  <a:schemeClr val="tx1"/>
                </a:solidFill>
                <a:effectLst/>
                <a:latin typeface="+mn-lt"/>
                <a:ea typeface="+mn-ea"/>
                <a:cs typeface="+mn-cs"/>
              </a:rPr>
              <a:t> The launch vehicle will have a lift capacity that is similar to that of the Saturn V (130 metric tons) and will supposedly be able to complete a manned mission to mars and may even support an interstellar probe mission similar to the Voyager missions</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F347793-89D8-4F02-BAB6-E06969D5604B}" type="slidenum">
              <a:rPr lang="en-US" smtClean="0"/>
              <a:t>3</a:t>
            </a:fld>
            <a:endParaRPr lang="en-US"/>
          </a:p>
        </p:txBody>
      </p:sp>
    </p:spTree>
    <p:extLst>
      <p:ext uri="{BB962C8B-B14F-4D97-AF65-F5344CB8AC3E}">
        <p14:creationId xmlns:p14="http://schemas.microsoft.com/office/powerpoint/2010/main" val="2757297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Already a political controversy, the SLS – supported by NASA and Congress - faces major </a:t>
            </a:r>
            <a:r>
              <a:rPr lang="en-US" sz="1200" kern="1200" baseline="0" dirty="0" smtClean="0">
                <a:solidFill>
                  <a:schemeClr val="tx1"/>
                </a:solidFill>
                <a:effectLst/>
                <a:latin typeface="+mn-lt"/>
                <a:ea typeface="+mn-ea"/>
                <a:cs typeface="+mn-cs"/>
              </a:rPr>
              <a:t>opposition from</a:t>
            </a:r>
            <a:r>
              <a:rPr lang="en-US" baseline="0" dirty="0" smtClean="0"/>
              <a:t> congressmen, previous NASA leadership, and a large portion of the space industry.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a:t>
            </a:r>
            <a:r>
              <a:rPr lang="en-US" sz="1200" kern="1200" baseline="0" dirty="0" smtClean="0">
                <a:solidFill>
                  <a:schemeClr val="tx1"/>
                </a:solidFill>
                <a:effectLst/>
                <a:latin typeface="+mn-lt"/>
                <a:ea typeface="+mn-ea"/>
                <a:cs typeface="+mn-cs"/>
              </a:rPr>
              <a:t> addition, </a:t>
            </a:r>
            <a:r>
              <a:rPr lang="en-US" sz="1200" kern="1200" dirty="0" smtClean="0">
                <a:solidFill>
                  <a:schemeClr val="tx1"/>
                </a:solidFill>
                <a:effectLst/>
                <a:latin typeface="+mn-lt"/>
                <a:ea typeface="+mn-ea"/>
                <a:cs typeface="+mn-cs"/>
              </a:rPr>
              <a:t>need for the SLS has been questioned with the growing commercial programs offering similar launch vehicles with reusable capabilities for less money</a:t>
            </a:r>
            <a:r>
              <a:rPr lang="en-US" sz="1200" kern="1200" baseline="0" dirty="0" smtClean="0">
                <a:solidFill>
                  <a:schemeClr val="tx1"/>
                </a:solidFill>
                <a:effectLst/>
                <a:latin typeface="+mn-lt"/>
                <a:ea typeface="+mn-ea"/>
                <a:cs typeface="+mn-cs"/>
              </a:rPr>
              <a:t>. One such project is reusable launch vehicles being developed by </a:t>
            </a:r>
            <a:r>
              <a:rPr lang="en-US" sz="1200" kern="1200" baseline="0" dirty="0" err="1" smtClean="0">
                <a:solidFill>
                  <a:schemeClr val="tx1"/>
                </a:solidFill>
                <a:effectLst/>
                <a:latin typeface="+mn-lt"/>
                <a:ea typeface="+mn-ea"/>
                <a:cs typeface="+mn-cs"/>
              </a:rPr>
              <a:t>spacex</a:t>
            </a:r>
            <a:r>
              <a:rPr lang="en-US" sz="120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Further the SLS is competing for funding with alternative programs and ideas such as a space gas station and the commercial crew program. </a:t>
            </a:r>
            <a:endParaRPr lang="en-US" sz="1200" kern="1200" dirty="0" smtClean="0">
              <a:solidFill>
                <a:schemeClr val="tx1"/>
              </a:solidFill>
              <a:effectLst/>
              <a:latin typeface="+mn-lt"/>
              <a:ea typeface="+mn-ea"/>
              <a:cs typeface="+mn-cs"/>
            </a:endParaRPr>
          </a:p>
          <a:p>
            <a:endParaRPr lang="en-US" dirty="0" smtClean="0"/>
          </a:p>
          <a:p>
            <a:r>
              <a:rPr lang="en-US" dirty="0" smtClean="0"/>
              <a:t>Already there has been talk that the program is too expensive and behind</a:t>
            </a:r>
            <a:r>
              <a:rPr lang="en-US" baseline="0" dirty="0" smtClean="0"/>
              <a:t> schedule</a:t>
            </a:r>
            <a:endParaRPr lang="en-US" dirty="0"/>
          </a:p>
        </p:txBody>
      </p:sp>
      <p:sp>
        <p:nvSpPr>
          <p:cNvPr id="4" name="Slide Number Placeholder 3"/>
          <p:cNvSpPr>
            <a:spLocks noGrp="1"/>
          </p:cNvSpPr>
          <p:nvPr>
            <p:ph type="sldNum" sz="quarter" idx="10"/>
          </p:nvPr>
        </p:nvSpPr>
        <p:spPr/>
        <p:txBody>
          <a:bodyPr/>
          <a:lstStyle/>
          <a:p>
            <a:fld id="{8F347793-89D8-4F02-BAB6-E06969D5604B}" type="slidenum">
              <a:rPr lang="en-US" smtClean="0"/>
              <a:t>4</a:t>
            </a:fld>
            <a:endParaRPr lang="en-US"/>
          </a:p>
        </p:txBody>
      </p:sp>
    </p:spTree>
    <p:extLst>
      <p:ext uri="{BB962C8B-B14F-4D97-AF65-F5344CB8AC3E}">
        <p14:creationId xmlns:p14="http://schemas.microsoft.com/office/powerpoint/2010/main" val="2648760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For FOL #1:</a:t>
            </a:r>
            <a:r>
              <a:rPr lang="en-US" baseline="0" dirty="0" smtClean="0"/>
              <a:t> </a:t>
            </a:r>
            <a:r>
              <a:rPr lang="en-US" dirty="0" smtClean="0"/>
              <a:t>Politics, not technology, controls what technology is allowed to achieve</a:t>
            </a:r>
            <a:endParaRPr lang="en-US" baseline="0" dirty="0" smtClean="0"/>
          </a:p>
          <a:p>
            <a:r>
              <a:rPr lang="en-US" dirty="0" smtClean="0"/>
              <a:t>For FOL</a:t>
            </a:r>
            <a:r>
              <a:rPr lang="en-US" baseline="0" dirty="0" smtClean="0"/>
              <a:t> #2: Cost Rules</a:t>
            </a:r>
          </a:p>
          <a:p>
            <a:r>
              <a:rPr lang="en-US" baseline="0" dirty="0" smtClean="0"/>
              <a:t>FOL #3: A strong coherent </a:t>
            </a:r>
            <a:r>
              <a:rPr lang="en-US" baseline="0" dirty="0" smtClean="0"/>
              <a:t>constituency </a:t>
            </a:r>
            <a:r>
              <a:rPr lang="en-US" baseline="0" dirty="0" smtClean="0"/>
              <a:t>is essential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#5: The best engineering solutions are not necessarily the best political solutions</a:t>
            </a:r>
          </a:p>
          <a:p>
            <a:endParaRPr lang="en-US" dirty="0"/>
          </a:p>
        </p:txBody>
      </p:sp>
      <p:sp>
        <p:nvSpPr>
          <p:cNvPr id="4" name="Slide Number Placeholder 3"/>
          <p:cNvSpPr>
            <a:spLocks noGrp="1"/>
          </p:cNvSpPr>
          <p:nvPr>
            <p:ph type="sldNum" sz="quarter" idx="10"/>
          </p:nvPr>
        </p:nvSpPr>
        <p:spPr/>
        <p:txBody>
          <a:bodyPr/>
          <a:lstStyle/>
          <a:p>
            <a:fld id="{8F347793-89D8-4F02-BAB6-E06969D5604B}" type="slidenum">
              <a:rPr lang="en-US" smtClean="0"/>
              <a:t>5</a:t>
            </a:fld>
            <a:endParaRPr lang="en-US"/>
          </a:p>
        </p:txBody>
      </p:sp>
    </p:spTree>
    <p:extLst>
      <p:ext uri="{BB962C8B-B14F-4D97-AF65-F5344CB8AC3E}">
        <p14:creationId xmlns:p14="http://schemas.microsoft.com/office/powerpoint/2010/main" val="2989897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347793-89D8-4F02-BAB6-E06969D5604B}" type="slidenum">
              <a:rPr lang="en-US" smtClean="0"/>
              <a:t>6</a:t>
            </a:fld>
            <a:endParaRPr lang="en-US"/>
          </a:p>
        </p:txBody>
      </p:sp>
    </p:spTree>
    <p:extLst>
      <p:ext uri="{BB962C8B-B14F-4D97-AF65-F5344CB8AC3E}">
        <p14:creationId xmlns:p14="http://schemas.microsoft.com/office/powerpoint/2010/main" val="3413485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347793-89D8-4F02-BAB6-E06969D5604B}" type="slidenum">
              <a:rPr lang="en-US" smtClean="0"/>
              <a:t>7</a:t>
            </a:fld>
            <a:endParaRPr lang="en-US"/>
          </a:p>
        </p:txBody>
      </p:sp>
    </p:spTree>
    <p:extLst>
      <p:ext uri="{BB962C8B-B14F-4D97-AF65-F5344CB8AC3E}">
        <p14:creationId xmlns:p14="http://schemas.microsoft.com/office/powerpoint/2010/main" val="3379222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BD46237-A026-4A7F-B83E-1A9D9781B5BA}" type="datetimeFigureOut">
              <a:rPr lang="en-US" smtClean="0"/>
              <a:t>3/20/2016</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389640FD-2759-4B03-A986-49E4C544188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D46237-A026-4A7F-B83E-1A9D9781B5BA}" type="datetimeFigureOut">
              <a:rPr lang="en-US" smtClean="0"/>
              <a:t>3/20/2016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640FD-2759-4B03-A986-49E4C544188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ABD46237-A026-4A7F-B83E-1A9D9781B5BA}" type="datetimeFigureOut">
              <a:rPr lang="en-US" smtClean="0"/>
              <a:t>3/20/2016</a:t>
            </a:fld>
            <a:endParaRPr lang="en-US"/>
          </a:p>
        </p:txBody>
      </p:sp>
      <p:sp>
        <p:nvSpPr>
          <p:cNvPr id="8" name="Slide Number Placeholder 7"/>
          <p:cNvSpPr>
            <a:spLocks noGrp="1"/>
          </p:cNvSpPr>
          <p:nvPr>
            <p:ph type="sldNum" sz="quarter" idx="11"/>
          </p:nvPr>
        </p:nvSpPr>
        <p:spPr/>
        <p:txBody>
          <a:bodyPr/>
          <a:lstStyle/>
          <a:p>
            <a:fld id="{389640FD-2759-4B03-A986-49E4C5441884}"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BD46237-A026-4A7F-B83E-1A9D9781B5BA}" type="datetimeFigureOut">
              <a:rPr lang="en-US" smtClean="0"/>
              <a:t>3/20/2016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9640FD-2759-4B03-A986-49E4C544188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BD46237-A026-4A7F-B83E-1A9D9781B5BA}" type="datetimeFigureOut">
              <a:rPr lang="en-US" smtClean="0"/>
              <a:t>3/20/2016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9640FD-2759-4B03-A986-49E4C544188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D46237-A026-4A7F-B83E-1A9D9781B5BA}" type="datetimeFigureOut">
              <a:rPr lang="en-US" smtClean="0"/>
              <a:t>3/20/2016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9640FD-2759-4B03-A986-49E4C544188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D46237-A026-4A7F-B83E-1A9D9781B5BA}" type="datetimeFigureOut">
              <a:rPr lang="en-US" smtClean="0"/>
              <a:t>3/20/2016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9640FD-2759-4B03-A986-49E4C544188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D46237-A026-4A7F-B83E-1A9D9781B5BA}" type="datetimeFigureOut">
              <a:rPr lang="en-US" smtClean="0"/>
              <a:t>3/20/2016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9640FD-2759-4B03-A986-49E4C5441884}"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D46237-A026-4A7F-B83E-1A9D9781B5BA}" type="datetimeFigureOut">
              <a:rPr lang="en-US" smtClean="0"/>
              <a:t>3/20/2016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389640FD-2759-4B03-A986-49E4C5441884}" type="slidenum">
              <a:rPr lang="en-US" smtClean="0"/>
              <a:t>‹#›</a:t>
            </a:fld>
            <a:endParaRPr lang="en-US"/>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D46237-A026-4A7F-B83E-1A9D9781B5BA}" type="datetimeFigureOut">
              <a:rPr lang="en-US" smtClean="0"/>
              <a:t>3/20/2016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640FD-2759-4B03-A986-49E4C544188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D46237-A026-4A7F-B83E-1A9D9781B5BA}" type="datetimeFigureOut">
              <a:rPr lang="en-US" smtClean="0"/>
              <a:t>3/20/2016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640FD-2759-4B03-A986-49E4C544188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ABD46237-A026-4A7F-B83E-1A9D9781B5BA}" type="datetimeFigureOut">
              <a:rPr lang="en-US" smtClean="0"/>
              <a:t>3/20/2016</a:t>
            </a:fld>
            <a:endParaRPr lang="en-US"/>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389640FD-2759-4B03-A986-49E4C5441884}" type="slidenum">
              <a:rPr lang="en-US" smtClean="0"/>
              <a:t>‹#›</a:t>
            </a:fld>
            <a:endParaRPr lang="en-US"/>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2000"/>
            <a:lum/>
          </a:blip>
          <a:srcRect/>
          <a:stretch>
            <a:fillRect l="-41000" t="-4000" r="-60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762000" y="2667000"/>
            <a:ext cx="7620000" cy="1600200"/>
          </a:xfrm>
        </p:spPr>
        <p:txBody>
          <a:bodyPr>
            <a:normAutofit fontScale="90000"/>
          </a:bodyPr>
          <a:lstStyle/>
          <a:p>
            <a:pPr algn="ctr"/>
            <a:r>
              <a:rPr lang="en-US" dirty="0" smtClean="0">
                <a:solidFill>
                  <a:schemeClr val="tx1"/>
                </a:solidFill>
              </a:rPr>
              <a:t>The Space Launch System and </a:t>
            </a:r>
            <a:br>
              <a:rPr lang="en-US" dirty="0" smtClean="0">
                <a:solidFill>
                  <a:schemeClr val="tx1"/>
                </a:solidFill>
              </a:rPr>
            </a:br>
            <a:r>
              <a:rPr lang="en-US" dirty="0" smtClean="0">
                <a:solidFill>
                  <a:schemeClr val="tx1"/>
                </a:solidFill>
              </a:rPr>
              <a:t>The Political Facts of Life</a:t>
            </a:r>
            <a:endParaRPr lang="en-US" dirty="0">
              <a:solidFill>
                <a:schemeClr val="tx1"/>
              </a:solidFill>
            </a:endParaRPr>
          </a:p>
        </p:txBody>
      </p:sp>
      <p:sp>
        <p:nvSpPr>
          <p:cNvPr id="3" name="Subtitle 2"/>
          <p:cNvSpPr>
            <a:spLocks noGrp="1"/>
          </p:cNvSpPr>
          <p:nvPr>
            <p:ph type="subTitle" idx="4294967295"/>
          </p:nvPr>
        </p:nvSpPr>
        <p:spPr>
          <a:xfrm>
            <a:off x="2286000" y="4343400"/>
            <a:ext cx="4419600" cy="1066800"/>
          </a:xfrm>
        </p:spPr>
        <p:txBody>
          <a:bodyPr>
            <a:normAutofit fontScale="92500" lnSpcReduction="20000"/>
          </a:bodyPr>
          <a:lstStyle/>
          <a:p>
            <a:pPr marL="137160" indent="0" algn="ctr">
              <a:buNone/>
            </a:pPr>
            <a:r>
              <a:rPr lang="en-US" dirty="0" smtClean="0"/>
              <a:t>USC SAE 550</a:t>
            </a:r>
          </a:p>
          <a:p>
            <a:pPr marL="137160" indent="0" algn="ctr">
              <a:buNone/>
            </a:pPr>
            <a:r>
              <a:rPr lang="en-US" dirty="0" smtClean="0"/>
              <a:t>Spring 2016</a:t>
            </a:r>
          </a:p>
          <a:p>
            <a:pPr marL="137160" indent="0" algn="ctr">
              <a:buNone/>
            </a:pPr>
            <a:r>
              <a:rPr lang="en-US" dirty="0" smtClean="0"/>
              <a:t>Nicole Valderrábano</a:t>
            </a:r>
          </a:p>
        </p:txBody>
      </p:sp>
      <p:pic>
        <p:nvPicPr>
          <p:cNvPr id="5"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385" b="6385"/>
          <a:stretch/>
        </p:blipFill>
        <p:spPr bwMode="auto">
          <a:xfrm>
            <a:off x="7620000" y="242692"/>
            <a:ext cx="1233488" cy="1233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343400" y="6474023"/>
            <a:ext cx="4648200" cy="307777"/>
          </a:xfrm>
          <a:prstGeom prst="rect">
            <a:avLst/>
          </a:prstGeom>
          <a:noFill/>
        </p:spPr>
        <p:txBody>
          <a:bodyPr wrap="square" rtlCol="0">
            <a:spAutoFit/>
          </a:bodyPr>
          <a:lstStyle/>
          <a:p>
            <a:pPr algn="r"/>
            <a:r>
              <a:rPr lang="en-US" sz="1400" dirty="0" smtClean="0"/>
              <a:t>Photo Credit: boeing.com/space/space-launch-system/</a:t>
            </a:r>
            <a:endParaRPr lang="en-US" sz="1400" dirty="0"/>
          </a:p>
        </p:txBody>
      </p:sp>
    </p:spTree>
    <p:extLst>
      <p:ext uri="{BB962C8B-B14F-4D97-AF65-F5344CB8AC3E}">
        <p14:creationId xmlns:p14="http://schemas.microsoft.com/office/powerpoint/2010/main" val="8978011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7000"/>
            <a:lum/>
          </a:blip>
          <a:srcRect/>
          <a:stretch>
            <a:fillRect l="3000" t="8000" r="4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solidFill>
                  <a:schemeClr val="tx1"/>
                </a:solidFill>
              </a:rPr>
              <a:t>The Evolution of U.S</a:t>
            </a:r>
            <a:br>
              <a:rPr lang="en-US" dirty="0" smtClean="0">
                <a:solidFill>
                  <a:schemeClr val="tx1"/>
                </a:solidFill>
              </a:rPr>
            </a:br>
            <a:r>
              <a:rPr lang="en-US" dirty="0" smtClean="0">
                <a:solidFill>
                  <a:schemeClr val="tx1"/>
                </a:solidFill>
              </a:rPr>
              <a:t>Launch Systems</a:t>
            </a:r>
            <a:endParaRPr lang="en-US" dirty="0">
              <a:solidFill>
                <a:schemeClr val="tx1"/>
              </a:solidFill>
            </a:endParaRPr>
          </a:p>
        </p:txBody>
      </p:sp>
      <p:sp>
        <p:nvSpPr>
          <p:cNvPr id="5" name="Content Placeholder 4"/>
          <p:cNvSpPr>
            <a:spLocks noGrp="1"/>
          </p:cNvSpPr>
          <p:nvPr>
            <p:ph idx="1"/>
          </p:nvPr>
        </p:nvSpPr>
        <p:spPr>
          <a:xfrm>
            <a:off x="457200" y="1752600"/>
            <a:ext cx="8229600" cy="4373563"/>
          </a:xfrm>
          <a:solidFill>
            <a:schemeClr val="bg2">
              <a:lumMod val="50000"/>
              <a:alpha val="22000"/>
            </a:schemeClr>
          </a:solidFill>
        </p:spPr>
        <p:txBody>
          <a:bodyPr/>
          <a:lstStyle/>
          <a:p>
            <a:pPr marL="342900" indent="-342900">
              <a:buClrTx/>
              <a:buFont typeface="Arial" panose="020B0604020202020204" pitchFamily="34" charset="0"/>
              <a:buChar char="•"/>
            </a:pPr>
            <a:r>
              <a:rPr lang="en-US" dirty="0" smtClean="0">
                <a:solidFill>
                  <a:schemeClr val="tx2"/>
                </a:solidFill>
              </a:rPr>
              <a:t>Major Launch Systems</a:t>
            </a:r>
          </a:p>
          <a:p>
            <a:pPr marL="800100" lvl="1" indent="-342900"/>
            <a:r>
              <a:rPr lang="en-US" dirty="0" smtClean="0"/>
              <a:t>The Atlas D - V</a:t>
            </a:r>
          </a:p>
          <a:p>
            <a:pPr marL="800100" lvl="1" indent="-342900"/>
            <a:r>
              <a:rPr lang="en-US" dirty="0" smtClean="0"/>
              <a:t>The Thor/Delta I - IV</a:t>
            </a:r>
          </a:p>
          <a:p>
            <a:pPr marL="800100" lvl="1" indent="-342900"/>
            <a:r>
              <a:rPr lang="en-US" dirty="0" smtClean="0"/>
              <a:t>The Titan  I - IV</a:t>
            </a:r>
          </a:p>
          <a:p>
            <a:pPr marL="800100" lvl="1" indent="-342900"/>
            <a:r>
              <a:rPr lang="en-US" dirty="0" smtClean="0"/>
              <a:t>The Saturn I - V</a:t>
            </a:r>
          </a:p>
          <a:p>
            <a:pPr marL="800100" lvl="1" indent="-342900"/>
            <a:r>
              <a:rPr lang="en-US" dirty="0" smtClean="0"/>
              <a:t>The Shuttle Program </a:t>
            </a:r>
          </a:p>
          <a:p>
            <a:pPr marL="342900" indent="-342900">
              <a:buFont typeface="Arial" panose="020B0604020202020204" pitchFamily="34" charset="0"/>
              <a:buChar char="•"/>
            </a:pPr>
            <a:r>
              <a:rPr lang="en-US" dirty="0" smtClean="0">
                <a:solidFill>
                  <a:schemeClr val="tx2"/>
                </a:solidFill>
              </a:rPr>
              <a:t>The Birth of the SLS</a:t>
            </a:r>
          </a:p>
          <a:p>
            <a:pPr marL="800100" lvl="1" indent="-342900"/>
            <a:r>
              <a:rPr lang="en-US" dirty="0" smtClean="0"/>
              <a:t>The Constellation Program</a:t>
            </a:r>
          </a:p>
          <a:p>
            <a:pPr marL="800100" lvl="1" indent="-342900"/>
            <a:r>
              <a:rPr lang="en-US" dirty="0" smtClean="0"/>
              <a:t>The US needed a replacement program for the shuttle</a:t>
            </a:r>
          </a:p>
        </p:txBody>
      </p:sp>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385" b="6385"/>
          <a:stretch/>
        </p:blipFill>
        <p:spPr bwMode="auto">
          <a:xfrm>
            <a:off x="7620000" y="242692"/>
            <a:ext cx="1233488" cy="1233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6324600" y="6397823"/>
            <a:ext cx="2667000" cy="307777"/>
          </a:xfrm>
          <a:prstGeom prst="rect">
            <a:avLst/>
          </a:prstGeom>
          <a:noFill/>
        </p:spPr>
        <p:txBody>
          <a:bodyPr wrap="square" rtlCol="0">
            <a:spAutoFit/>
          </a:bodyPr>
          <a:lstStyle/>
          <a:p>
            <a:pPr algn="r"/>
            <a:r>
              <a:rPr lang="en-US" sz="1400" dirty="0" smtClean="0"/>
              <a:t>Photo Credit: NASA.gov/</a:t>
            </a:r>
            <a:r>
              <a:rPr lang="en-US" sz="1400" dirty="0" err="1" smtClean="0"/>
              <a:t>sls</a:t>
            </a:r>
            <a:endParaRPr lang="en-US" sz="1400" dirty="0"/>
          </a:p>
        </p:txBody>
      </p:sp>
    </p:spTree>
    <p:extLst>
      <p:ext uri="{BB962C8B-B14F-4D97-AF65-F5344CB8AC3E}">
        <p14:creationId xmlns:p14="http://schemas.microsoft.com/office/powerpoint/2010/main" val="37306199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9000"/>
            <a:lum/>
          </a:blip>
          <a:srcRect/>
          <a:stretch>
            <a:fillRect l="-3000" r="-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dirty="0" smtClean="0">
                <a:solidFill>
                  <a:schemeClr val="tx1"/>
                </a:solidFill>
              </a:rPr>
              <a:t>SLS Goals and Capabilities</a:t>
            </a:r>
            <a:endParaRPr lang="en-US" sz="4000" dirty="0">
              <a:solidFill>
                <a:schemeClr val="tx1"/>
              </a:solidFill>
            </a:endParaRPr>
          </a:p>
        </p:txBody>
      </p:sp>
      <p:sp>
        <p:nvSpPr>
          <p:cNvPr id="3" name="Content Placeholder 2"/>
          <p:cNvSpPr>
            <a:spLocks noGrp="1"/>
          </p:cNvSpPr>
          <p:nvPr>
            <p:ph idx="1"/>
          </p:nvPr>
        </p:nvSpPr>
        <p:spPr/>
        <p:txBody>
          <a:bodyPr>
            <a:normAutofit/>
          </a:bodyPr>
          <a:lstStyle/>
          <a:p>
            <a:pPr marL="342900" indent="-342900">
              <a:buFont typeface="Arial" panose="020B0604020202020204" pitchFamily="34" charset="0"/>
              <a:buChar char="•"/>
            </a:pPr>
            <a:r>
              <a:rPr lang="en-US" dirty="0" smtClean="0"/>
              <a:t>Heavy Lift Launch Vehicle proposed by NASA</a:t>
            </a:r>
          </a:p>
          <a:p>
            <a:pPr marL="342900" indent="-342900">
              <a:buFont typeface="Arial" panose="020B0604020202020204" pitchFamily="34" charset="0"/>
              <a:buChar char="•"/>
            </a:pPr>
            <a:r>
              <a:rPr lang="en-US" dirty="0" smtClean="0"/>
              <a:t>Supports the Orion Crew Capsule</a:t>
            </a:r>
          </a:p>
          <a:p>
            <a:pPr marL="342900" indent="-342900">
              <a:buFont typeface="Arial" panose="020B0604020202020204" pitchFamily="34" charset="0"/>
              <a:buChar char="•"/>
            </a:pPr>
            <a:r>
              <a:rPr lang="en-US" dirty="0" smtClean="0"/>
              <a:t>Used to complete deep </a:t>
            </a:r>
            <a:r>
              <a:rPr lang="en-US" dirty="0"/>
              <a:t>space exploration, lunar, asteroid, and Martian </a:t>
            </a:r>
            <a:r>
              <a:rPr lang="en-US" dirty="0" smtClean="0"/>
              <a:t>missions</a:t>
            </a:r>
          </a:p>
          <a:p>
            <a:pPr marL="342900" indent="-342900">
              <a:buFont typeface="Arial" panose="020B0604020202020204" pitchFamily="34" charset="0"/>
              <a:buChar char="•"/>
            </a:pPr>
            <a:r>
              <a:rPr lang="en-US" dirty="0"/>
              <a:t>Current plans dictate that the launch vehicle will be completed in three </a:t>
            </a:r>
            <a:r>
              <a:rPr lang="en-US" dirty="0" smtClean="0"/>
              <a:t>blocks</a:t>
            </a:r>
          </a:p>
          <a:p>
            <a:pPr marL="800100" lvl="1" indent="-342900"/>
            <a:r>
              <a:rPr lang="en-US" dirty="0"/>
              <a:t>C</a:t>
            </a:r>
            <a:r>
              <a:rPr lang="en-US" dirty="0" smtClean="0"/>
              <a:t>ore </a:t>
            </a:r>
            <a:r>
              <a:rPr lang="en-US" dirty="0"/>
              <a:t>stage and four main </a:t>
            </a:r>
            <a:r>
              <a:rPr lang="en-US" dirty="0" smtClean="0"/>
              <a:t>engines</a:t>
            </a:r>
          </a:p>
          <a:p>
            <a:pPr marL="800100" lvl="1" indent="-342900"/>
            <a:r>
              <a:rPr lang="en-US" dirty="0" smtClean="0"/>
              <a:t>Exploration upper stage</a:t>
            </a:r>
          </a:p>
          <a:p>
            <a:pPr marL="800100" lvl="1" indent="-342900"/>
            <a:r>
              <a:rPr lang="en-US" dirty="0" smtClean="0"/>
              <a:t>Additional boosters</a:t>
            </a:r>
            <a:endParaRPr lang="en-US" dirty="0"/>
          </a:p>
        </p:txBody>
      </p:sp>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385" b="6385"/>
          <a:stretch/>
        </p:blipFill>
        <p:spPr bwMode="auto">
          <a:xfrm>
            <a:off x="7620000" y="242692"/>
            <a:ext cx="1233488" cy="1233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4419600" y="6474023"/>
            <a:ext cx="4648200" cy="307777"/>
          </a:xfrm>
          <a:prstGeom prst="rect">
            <a:avLst/>
          </a:prstGeom>
          <a:noFill/>
        </p:spPr>
        <p:txBody>
          <a:bodyPr wrap="square" rtlCol="0">
            <a:spAutoFit/>
          </a:bodyPr>
          <a:lstStyle/>
          <a:p>
            <a:pPr algn="r"/>
            <a:r>
              <a:rPr lang="en-US" sz="1400" dirty="0" smtClean="0"/>
              <a:t>Photo Credit: nasa.gov/</a:t>
            </a:r>
            <a:r>
              <a:rPr lang="en-US" sz="1400" dirty="0" err="1" smtClean="0"/>
              <a:t>explorationsystems</a:t>
            </a:r>
            <a:r>
              <a:rPr lang="en-US" sz="1400" dirty="0" smtClean="0"/>
              <a:t>/</a:t>
            </a:r>
            <a:r>
              <a:rPr lang="en-US" sz="1400" dirty="0" err="1" smtClean="0"/>
              <a:t>sls</a:t>
            </a:r>
            <a:endParaRPr lang="en-US" sz="1400" dirty="0"/>
          </a:p>
        </p:txBody>
      </p:sp>
    </p:spTree>
    <p:extLst>
      <p:ext uri="{BB962C8B-B14F-4D97-AF65-F5344CB8AC3E}">
        <p14:creationId xmlns:p14="http://schemas.microsoft.com/office/powerpoint/2010/main" val="40942655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0000"/>
            <a:lum/>
          </a:blip>
          <a:srcRect/>
          <a:stretch>
            <a:fillRect t="-7000" b="-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dirty="0" smtClean="0">
                <a:solidFill>
                  <a:schemeClr val="tx1"/>
                </a:solidFill>
              </a:rPr>
              <a:t>Supporters and opposition</a:t>
            </a:r>
            <a:endParaRPr lang="en-US" sz="4000" dirty="0">
              <a:solidFill>
                <a:schemeClr val="tx1"/>
              </a:solidFill>
            </a:endParaRPr>
          </a:p>
        </p:txBody>
      </p:sp>
      <p:sp>
        <p:nvSpPr>
          <p:cNvPr id="3" name="Content Placeholder 2"/>
          <p:cNvSpPr>
            <a:spLocks noGrp="1"/>
          </p:cNvSpPr>
          <p:nvPr>
            <p:ph sz="half" idx="1"/>
          </p:nvPr>
        </p:nvSpPr>
        <p:spPr>
          <a:xfrm>
            <a:off x="457200" y="1600200"/>
            <a:ext cx="4572000" cy="4525963"/>
          </a:xfrm>
        </p:spPr>
        <p:txBody>
          <a:bodyPr>
            <a:noAutofit/>
          </a:bodyPr>
          <a:lstStyle/>
          <a:p>
            <a:pPr marL="342900" indent="-342900">
              <a:buFont typeface="Arial" panose="020B0604020202020204" pitchFamily="34" charset="0"/>
              <a:buChar char="•"/>
            </a:pPr>
            <a:r>
              <a:rPr lang="en-US" sz="2000" dirty="0" smtClean="0">
                <a:solidFill>
                  <a:schemeClr val="tx2"/>
                </a:solidFill>
              </a:rPr>
              <a:t>Supporters</a:t>
            </a:r>
          </a:p>
          <a:p>
            <a:pPr marL="800100" lvl="1" indent="-342900"/>
            <a:r>
              <a:rPr lang="en-US" sz="2000" b="1" dirty="0" smtClean="0"/>
              <a:t>Congress</a:t>
            </a:r>
          </a:p>
          <a:p>
            <a:pPr marL="800100" lvl="1" indent="-342900"/>
            <a:r>
              <a:rPr lang="en-US" sz="2000" b="1" dirty="0" smtClean="0"/>
              <a:t>NASA</a:t>
            </a:r>
          </a:p>
          <a:p>
            <a:pPr marL="342900" indent="-342900">
              <a:buFont typeface="Arial" panose="020B0604020202020204" pitchFamily="34" charset="0"/>
              <a:buChar char="•"/>
            </a:pPr>
            <a:r>
              <a:rPr lang="en-US" sz="2000" dirty="0" smtClean="0">
                <a:solidFill>
                  <a:schemeClr val="tx2"/>
                </a:solidFill>
              </a:rPr>
              <a:t>Opposition</a:t>
            </a:r>
            <a:endParaRPr lang="en-US" sz="2000" dirty="0">
              <a:solidFill>
                <a:schemeClr val="tx2"/>
              </a:solidFill>
            </a:endParaRPr>
          </a:p>
          <a:p>
            <a:pPr marL="800100" lvl="1" indent="-342900"/>
            <a:r>
              <a:rPr lang="en-US" sz="2000" b="1" dirty="0" smtClean="0"/>
              <a:t>Aerospace Industry </a:t>
            </a:r>
            <a:endParaRPr lang="en-US" sz="2000" b="1" dirty="0"/>
          </a:p>
          <a:p>
            <a:pPr marL="800100" lvl="1" indent="-342900"/>
            <a:r>
              <a:rPr lang="en-US" sz="2000" b="1" dirty="0" smtClean="0"/>
              <a:t>SpaceX – Elon Musk </a:t>
            </a:r>
          </a:p>
          <a:p>
            <a:pPr marL="800100" lvl="1" indent="-342900"/>
            <a:r>
              <a:rPr lang="en-US" sz="2000" b="1" dirty="0" smtClean="0"/>
              <a:t>Chris Kraft – First Manned Spaceflight Director</a:t>
            </a:r>
          </a:p>
          <a:p>
            <a:pPr marL="800100" lvl="1" indent="-342900"/>
            <a:r>
              <a:rPr lang="en-US" sz="2000" b="1" dirty="0" smtClean="0"/>
              <a:t>Lori Garter – Former NASA Deputy Administrator</a:t>
            </a:r>
          </a:p>
          <a:p>
            <a:pPr marL="800100" lvl="1" indent="-342900"/>
            <a:r>
              <a:rPr lang="en-US" sz="2000" b="1" dirty="0" smtClean="0"/>
              <a:t>Tom McClintock – Republican Congressman</a:t>
            </a:r>
          </a:p>
        </p:txBody>
      </p:sp>
      <p:sp>
        <p:nvSpPr>
          <p:cNvPr id="6" name="Content Placeholder 5"/>
          <p:cNvSpPr>
            <a:spLocks noGrp="1"/>
          </p:cNvSpPr>
          <p:nvPr>
            <p:ph sz="half" idx="2"/>
          </p:nvPr>
        </p:nvSpPr>
        <p:spPr>
          <a:xfrm>
            <a:off x="4633912" y="1600200"/>
            <a:ext cx="4510088" cy="4525963"/>
          </a:xfrm>
        </p:spPr>
        <p:txBody>
          <a:bodyPr>
            <a:normAutofit/>
          </a:bodyPr>
          <a:lstStyle/>
          <a:p>
            <a:pPr marL="342900" indent="-342900">
              <a:buFont typeface="Arial" panose="020B0604020202020204" pitchFamily="34" charset="0"/>
              <a:buChar char="•"/>
            </a:pPr>
            <a:r>
              <a:rPr lang="en-US" sz="2000" dirty="0">
                <a:solidFill>
                  <a:schemeClr val="tx2"/>
                </a:solidFill>
              </a:rPr>
              <a:t>Opposing Views</a:t>
            </a:r>
          </a:p>
          <a:p>
            <a:pPr marL="800100" lvl="1" indent="-342900"/>
            <a:r>
              <a:rPr lang="en-US" sz="2000" b="1" dirty="0"/>
              <a:t>Too expensive, behind schedule?</a:t>
            </a:r>
          </a:p>
          <a:p>
            <a:pPr marL="800100" lvl="1" indent="-342900"/>
            <a:r>
              <a:rPr lang="en-US" sz="2000" b="1" dirty="0"/>
              <a:t>Better alternatives to complete same mission: fuels, rockets, Delta, Atlas</a:t>
            </a:r>
          </a:p>
          <a:p>
            <a:pPr marL="800100" lvl="1" indent="-342900"/>
            <a:r>
              <a:rPr lang="en-US" sz="2000" b="1" dirty="0"/>
              <a:t>Better alternatives to fund: space gas </a:t>
            </a:r>
            <a:r>
              <a:rPr lang="en-US" sz="2000" b="1" dirty="0" smtClean="0"/>
              <a:t>station</a:t>
            </a:r>
          </a:p>
          <a:p>
            <a:pPr marL="800100" lvl="1" indent="-342900"/>
            <a:r>
              <a:rPr lang="en-US" sz="2000" b="1" dirty="0" smtClean="0"/>
              <a:t>Cutting into commercial crew funding</a:t>
            </a:r>
            <a:endParaRPr lang="en-US" sz="2000" b="1" dirty="0"/>
          </a:p>
          <a:p>
            <a:pPr marL="800100" lvl="1" indent="-342900"/>
            <a:r>
              <a:rPr lang="en-US" sz="2000" b="1" dirty="0"/>
              <a:t>Don’t need heavy lifter</a:t>
            </a:r>
          </a:p>
          <a:p>
            <a:endParaRPr lang="en-US" sz="1800" dirty="0"/>
          </a:p>
        </p:txBody>
      </p:sp>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385" b="6385"/>
          <a:stretch/>
        </p:blipFill>
        <p:spPr bwMode="auto">
          <a:xfrm>
            <a:off x="7620000" y="242692"/>
            <a:ext cx="1233488" cy="1233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324600" y="6397823"/>
            <a:ext cx="2667000" cy="307777"/>
          </a:xfrm>
          <a:prstGeom prst="rect">
            <a:avLst/>
          </a:prstGeom>
          <a:noFill/>
        </p:spPr>
        <p:txBody>
          <a:bodyPr wrap="square" rtlCol="0">
            <a:spAutoFit/>
          </a:bodyPr>
          <a:lstStyle/>
          <a:p>
            <a:pPr algn="r"/>
            <a:r>
              <a:rPr lang="en-US" sz="1400" dirty="0" smtClean="0"/>
              <a:t>Photo Credit: NASA.gov</a:t>
            </a:r>
            <a:endParaRPr lang="en-US" sz="1400" dirty="0"/>
          </a:p>
        </p:txBody>
      </p:sp>
    </p:spTree>
    <p:extLst>
      <p:ext uri="{BB962C8B-B14F-4D97-AF65-F5344CB8AC3E}">
        <p14:creationId xmlns:p14="http://schemas.microsoft.com/office/powerpoint/2010/main" val="36446705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2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dirty="0" smtClean="0">
                <a:solidFill>
                  <a:schemeClr val="tx1"/>
                </a:solidFill>
              </a:rPr>
              <a:t>Facts of life</a:t>
            </a:r>
            <a:endParaRPr lang="en-US" sz="4000" dirty="0">
              <a:solidFill>
                <a:schemeClr val="tx1"/>
              </a:solidFill>
            </a:endParaRPr>
          </a:p>
        </p:txBody>
      </p:sp>
      <p:sp>
        <p:nvSpPr>
          <p:cNvPr id="3" name="Content Placeholder 2"/>
          <p:cNvSpPr>
            <a:spLocks noGrp="1"/>
          </p:cNvSpPr>
          <p:nvPr>
            <p:ph idx="1"/>
          </p:nvPr>
        </p:nvSpPr>
        <p:spPr/>
        <p:txBody>
          <a:bodyPr>
            <a:normAutofit fontScale="92500" lnSpcReduction="20000"/>
          </a:bodyPr>
          <a:lstStyle/>
          <a:p>
            <a:pPr marL="342900" indent="-342900">
              <a:buFont typeface="Arial" panose="020B0604020202020204" pitchFamily="34" charset="0"/>
              <a:buChar char="•"/>
            </a:pPr>
            <a:r>
              <a:rPr lang="en-US" dirty="0" smtClean="0"/>
              <a:t>#1: Instead of using new technologically advanced design, propose to use Delta cryogenic second stage to stay on schedule</a:t>
            </a:r>
          </a:p>
          <a:p>
            <a:pPr marL="342900" indent="-342900">
              <a:buFont typeface="Arial" panose="020B0604020202020204" pitchFamily="34" charset="0"/>
              <a:buChar char="•"/>
            </a:pPr>
            <a:r>
              <a:rPr lang="en-US" dirty="0" smtClean="0"/>
              <a:t>#2: Congress passed a 4 </a:t>
            </a:r>
            <a:r>
              <a:rPr lang="en-US" dirty="0" err="1" smtClean="0"/>
              <a:t>yr</a:t>
            </a:r>
            <a:r>
              <a:rPr lang="en-US" dirty="0" smtClean="0"/>
              <a:t> authorization to build heavy lift launch vehicle with insufficient funding based on shuttle methods</a:t>
            </a:r>
          </a:p>
          <a:p>
            <a:pPr marL="342900" indent="-342900">
              <a:buFont typeface="Arial" panose="020B0604020202020204" pitchFamily="34" charset="0"/>
              <a:buChar char="•"/>
            </a:pPr>
            <a:r>
              <a:rPr lang="en-US" dirty="0" smtClean="0"/>
              <a:t>#3: Aerospace community not backing the program, lots of opposition</a:t>
            </a:r>
          </a:p>
          <a:p>
            <a:pPr marL="342900" indent="-342900">
              <a:buFont typeface="Arial" panose="020B0604020202020204" pitchFamily="34" charset="0"/>
              <a:buChar char="•"/>
            </a:pPr>
            <a:r>
              <a:rPr lang="en-US" dirty="0" smtClean="0"/>
              <a:t>#5: SpaceX design has same or more capabilities for less cost, but is not being funded </a:t>
            </a:r>
          </a:p>
          <a:p>
            <a:pPr marL="342900" indent="-342900">
              <a:buFont typeface="Arial" panose="020B0604020202020204" pitchFamily="34" charset="0"/>
              <a:buChar char="•"/>
            </a:pPr>
            <a:r>
              <a:rPr lang="en-US" dirty="0" smtClean="0">
                <a:solidFill>
                  <a:schemeClr val="tx2"/>
                </a:solidFill>
              </a:rPr>
              <a:t>Other FOL: </a:t>
            </a:r>
          </a:p>
          <a:p>
            <a:pPr marL="800100" lvl="1" indent="-342900"/>
            <a:r>
              <a:rPr lang="en-US" dirty="0" smtClean="0"/>
              <a:t>Politics believes in gurus and </a:t>
            </a:r>
            <a:r>
              <a:rPr lang="en-US" dirty="0" err="1" smtClean="0"/>
              <a:t>heros</a:t>
            </a:r>
            <a:r>
              <a:rPr lang="en-US" dirty="0" smtClean="0"/>
              <a:t>: Elon Musk, the opposition supports his vision </a:t>
            </a:r>
          </a:p>
          <a:p>
            <a:pPr marL="800100" lvl="1" indent="-342900"/>
            <a:r>
              <a:rPr lang="en-US" dirty="0" smtClean="0"/>
              <a:t>A catchy slogan is essential to getting attention – “Senate Launch System” – in this case for the opposition</a:t>
            </a:r>
            <a:endParaRPr lang="en-US" dirty="0"/>
          </a:p>
        </p:txBody>
      </p:sp>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385" b="6385"/>
          <a:stretch/>
        </p:blipFill>
        <p:spPr bwMode="auto">
          <a:xfrm>
            <a:off x="7620000" y="242692"/>
            <a:ext cx="1233488" cy="1233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791200" y="6397823"/>
            <a:ext cx="3200400" cy="307777"/>
          </a:xfrm>
          <a:prstGeom prst="rect">
            <a:avLst/>
          </a:prstGeom>
          <a:noFill/>
        </p:spPr>
        <p:txBody>
          <a:bodyPr wrap="square" rtlCol="0">
            <a:spAutoFit/>
          </a:bodyPr>
          <a:lstStyle/>
          <a:p>
            <a:pPr algn="r"/>
            <a:r>
              <a:rPr lang="en-US" sz="1400" dirty="0" smtClean="0"/>
              <a:t>Photo Credit: pics-about-space.com</a:t>
            </a:r>
            <a:endParaRPr lang="en-US" sz="1400" dirty="0"/>
          </a:p>
        </p:txBody>
      </p:sp>
    </p:spTree>
    <p:extLst>
      <p:ext uri="{BB962C8B-B14F-4D97-AF65-F5344CB8AC3E}">
        <p14:creationId xmlns:p14="http://schemas.microsoft.com/office/powerpoint/2010/main" val="3644670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3000"/>
            <a:lum/>
          </a:blip>
          <a:srcRect/>
          <a:stretch>
            <a:fillRect l="-22000" r="-2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4000" dirty="0" smtClean="0">
                <a:solidFill>
                  <a:schemeClr val="tx1"/>
                </a:solidFill>
              </a:rPr>
              <a:t>Research sources and topics</a:t>
            </a:r>
            <a:endParaRPr lang="en-US" sz="4000" dirty="0">
              <a:solidFill>
                <a:schemeClr val="tx1"/>
              </a:solidFill>
            </a:endParaRPr>
          </a:p>
        </p:txBody>
      </p:sp>
      <p:sp>
        <p:nvSpPr>
          <p:cNvPr id="3" name="Content Placeholder 2"/>
          <p:cNvSpPr>
            <a:spLocks noGrp="1"/>
          </p:cNvSpPr>
          <p:nvPr>
            <p:ph idx="1"/>
          </p:nvPr>
        </p:nvSpPr>
        <p:spPr/>
        <p:txBody>
          <a:bodyPr>
            <a:normAutofit fontScale="92500" lnSpcReduction="20000"/>
          </a:bodyPr>
          <a:lstStyle/>
          <a:p>
            <a:pPr marL="342900" indent="-342900">
              <a:buFont typeface="Arial" panose="020B0604020202020204" pitchFamily="34" charset="0"/>
              <a:buChar char="•"/>
            </a:pPr>
            <a:r>
              <a:rPr lang="en-US" sz="2200" dirty="0" smtClean="0">
                <a:solidFill>
                  <a:schemeClr val="tx2"/>
                </a:solidFill>
              </a:rPr>
              <a:t>NASA archives</a:t>
            </a:r>
          </a:p>
          <a:p>
            <a:pPr marL="800100" lvl="1" indent="-342900"/>
            <a:r>
              <a:rPr lang="en-US" sz="2200" dirty="0" smtClean="0"/>
              <a:t>SLS Goals and Performance to Date</a:t>
            </a:r>
          </a:p>
          <a:p>
            <a:pPr marL="800100" lvl="1" indent="-342900"/>
            <a:r>
              <a:rPr lang="en-US" sz="2200" dirty="0"/>
              <a:t>Launch vehicle history </a:t>
            </a:r>
            <a:endParaRPr lang="en-US" sz="2200" dirty="0" smtClean="0"/>
          </a:p>
          <a:p>
            <a:pPr marL="800100" lvl="1" indent="-342900"/>
            <a:r>
              <a:rPr lang="en-US" sz="2200" dirty="0" smtClean="0"/>
              <a:t>Director Interviews</a:t>
            </a:r>
          </a:p>
          <a:p>
            <a:pPr marL="342900" indent="-342900">
              <a:buFont typeface="Arial" panose="020B0604020202020204" pitchFamily="34" charset="0"/>
              <a:buChar char="•"/>
            </a:pPr>
            <a:r>
              <a:rPr lang="en-US" sz="2200" dirty="0" smtClean="0">
                <a:solidFill>
                  <a:schemeClr val="tx2"/>
                </a:solidFill>
              </a:rPr>
              <a:t>Budget Hearings</a:t>
            </a:r>
          </a:p>
          <a:p>
            <a:pPr marL="800100" lvl="1" indent="-342900"/>
            <a:r>
              <a:rPr lang="en-US" sz="2200" dirty="0" smtClean="0"/>
              <a:t>President’s Budget Request</a:t>
            </a:r>
          </a:p>
          <a:p>
            <a:pPr marL="342900" indent="-342900">
              <a:buFont typeface="Arial" panose="020B0604020202020204" pitchFamily="34" charset="0"/>
              <a:buChar char="•"/>
            </a:pPr>
            <a:r>
              <a:rPr lang="en-US" sz="2200" dirty="0">
                <a:solidFill>
                  <a:schemeClr val="tx2"/>
                </a:solidFill>
              </a:rPr>
              <a:t>Letters from </a:t>
            </a:r>
            <a:r>
              <a:rPr lang="en-US" sz="2200" dirty="0" smtClean="0">
                <a:solidFill>
                  <a:schemeClr val="tx2"/>
                </a:solidFill>
              </a:rPr>
              <a:t>congressmen</a:t>
            </a:r>
          </a:p>
          <a:p>
            <a:pPr marL="800100" lvl="1" indent="-342900"/>
            <a:r>
              <a:rPr lang="en-US" sz="2200" dirty="0" smtClean="0"/>
              <a:t>Constituent support/opposition</a:t>
            </a:r>
            <a:endParaRPr lang="en-US" sz="2200" dirty="0"/>
          </a:p>
          <a:p>
            <a:pPr marL="342900" indent="-342900">
              <a:buFont typeface="Arial" panose="020B0604020202020204" pitchFamily="34" charset="0"/>
              <a:buChar char="•"/>
            </a:pPr>
            <a:r>
              <a:rPr lang="en-US" sz="2200" dirty="0" smtClean="0">
                <a:solidFill>
                  <a:schemeClr val="tx2"/>
                </a:solidFill>
              </a:rPr>
              <a:t>Design Reports from Contractors (PDRs) and Alternative Program Options</a:t>
            </a:r>
          </a:p>
          <a:p>
            <a:pPr marL="800100" lvl="1" indent="-342900"/>
            <a:r>
              <a:rPr lang="en-US" sz="2200" dirty="0"/>
              <a:t>Boeing, United Launch Alliance, Orbital ATK, Aerojet </a:t>
            </a:r>
            <a:r>
              <a:rPr lang="en-US" sz="2200" dirty="0" err="1" smtClean="0"/>
              <a:t>Rocketdyne</a:t>
            </a:r>
            <a:endParaRPr lang="en-US" sz="2200" dirty="0" smtClean="0"/>
          </a:p>
          <a:p>
            <a:pPr marL="800100" lvl="1" indent="-342900"/>
            <a:r>
              <a:rPr lang="en-US" sz="2200" dirty="0" smtClean="0"/>
              <a:t>SpaceX</a:t>
            </a:r>
            <a:endParaRPr lang="en-US" sz="2200" dirty="0"/>
          </a:p>
          <a:p>
            <a:pPr marL="342900" indent="-342900">
              <a:buFont typeface="Arial" panose="020B0604020202020204" pitchFamily="34" charset="0"/>
              <a:buChar char="•"/>
            </a:pPr>
            <a:endParaRPr lang="en-US" dirty="0"/>
          </a:p>
        </p:txBody>
      </p:sp>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385" b="6385"/>
          <a:stretch/>
        </p:blipFill>
        <p:spPr bwMode="auto">
          <a:xfrm>
            <a:off x="7620000" y="242692"/>
            <a:ext cx="1233488" cy="1233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791200" y="6397823"/>
            <a:ext cx="3200400" cy="307777"/>
          </a:xfrm>
          <a:prstGeom prst="rect">
            <a:avLst/>
          </a:prstGeom>
          <a:noFill/>
        </p:spPr>
        <p:txBody>
          <a:bodyPr wrap="square" rtlCol="0">
            <a:spAutoFit/>
          </a:bodyPr>
          <a:lstStyle/>
          <a:p>
            <a:pPr algn="r"/>
            <a:r>
              <a:rPr lang="en-US" sz="1400" dirty="0" smtClean="0"/>
              <a:t>Photo Credit: theprecidency.org</a:t>
            </a:r>
            <a:endParaRPr lang="en-US" sz="1400" dirty="0"/>
          </a:p>
        </p:txBody>
      </p:sp>
    </p:spTree>
    <p:extLst>
      <p:ext uri="{BB962C8B-B14F-4D97-AF65-F5344CB8AC3E}">
        <p14:creationId xmlns:p14="http://schemas.microsoft.com/office/powerpoint/2010/main" val="36446705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9000" b="-65000"/>
          </a:stretch>
        </a:blip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385" b="6385"/>
          <a:stretch/>
        </p:blipFill>
        <p:spPr bwMode="auto">
          <a:xfrm>
            <a:off x="7620000" y="242692"/>
            <a:ext cx="1233488" cy="1233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52400" y="1752600"/>
            <a:ext cx="5791200" cy="1371600"/>
          </a:xfrm>
        </p:spPr>
        <p:txBody>
          <a:bodyPr>
            <a:normAutofit/>
          </a:bodyPr>
          <a:lstStyle/>
          <a:p>
            <a:pPr algn="l"/>
            <a:r>
              <a:rPr lang="en-US" sz="4000" dirty="0" smtClean="0">
                <a:solidFill>
                  <a:schemeClr val="bg1"/>
                </a:solidFill>
              </a:rPr>
              <a:t>Questions?</a:t>
            </a:r>
            <a:endParaRPr lang="en-US" sz="4000" dirty="0">
              <a:solidFill>
                <a:schemeClr val="bg1"/>
              </a:solidFill>
            </a:endParaRPr>
          </a:p>
        </p:txBody>
      </p:sp>
    </p:spTree>
    <p:extLst>
      <p:ext uri="{BB962C8B-B14F-4D97-AF65-F5344CB8AC3E}">
        <p14:creationId xmlns:p14="http://schemas.microsoft.com/office/powerpoint/2010/main" val="36446705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277</TotalTime>
  <Words>1166</Words>
  <Application>Microsoft Office PowerPoint</Application>
  <PresentationFormat>On-screen Show (4:3)</PresentationFormat>
  <Paragraphs>109</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Arial Black</vt:lpstr>
      <vt:lpstr>Calibri</vt:lpstr>
      <vt:lpstr>Essential</vt:lpstr>
      <vt:lpstr>The Space Launch System and  The Political Facts of Life</vt:lpstr>
      <vt:lpstr>The Evolution of U.S Launch Systems</vt:lpstr>
      <vt:lpstr>SLS Goals and Capabilities</vt:lpstr>
      <vt:lpstr>Supporters and opposition</vt:lpstr>
      <vt:lpstr>Facts of life</vt:lpstr>
      <vt:lpstr>Research sources and topics</vt:lpstr>
      <vt:lpstr>Questions?</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Space Launch System and The Political Facts of Life</dc:title>
  <dc:creator>Nicole V</dc:creator>
  <cp:lastModifiedBy>Nicole Valderrabano</cp:lastModifiedBy>
  <cp:revision>60</cp:revision>
  <dcterms:created xsi:type="dcterms:W3CDTF">2016-03-20T05:00:56Z</dcterms:created>
  <dcterms:modified xsi:type="dcterms:W3CDTF">2016-03-20T22:53:46Z</dcterms:modified>
</cp:coreProperties>
</file>