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7" d="100"/>
          <a:sy n="107" d="100"/>
        </p:scale>
        <p:origin x="-84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B7BD-642A-4D10-B709-B3B056580B8C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6D9F-E043-49BB-BFF1-CA209526F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15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B7BD-642A-4D10-B709-B3B056580B8C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6D9F-E043-49BB-BFF1-CA209526F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11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B7BD-642A-4D10-B709-B3B056580B8C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6D9F-E043-49BB-BFF1-CA209526F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419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B7BD-642A-4D10-B709-B3B056580B8C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6D9F-E043-49BB-BFF1-CA209526F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682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B7BD-642A-4D10-B709-B3B056580B8C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6D9F-E043-49BB-BFF1-CA209526F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519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B7BD-642A-4D10-B709-B3B056580B8C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6D9F-E043-49BB-BFF1-CA209526F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5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B7BD-642A-4D10-B709-B3B056580B8C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6D9F-E043-49BB-BFF1-CA209526F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5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B7BD-642A-4D10-B709-B3B056580B8C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6D9F-E043-49BB-BFF1-CA209526F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027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B7BD-642A-4D10-B709-B3B056580B8C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6D9F-E043-49BB-BFF1-CA209526F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96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B7BD-642A-4D10-B709-B3B056580B8C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6D9F-E043-49BB-BFF1-CA209526F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833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B7BD-642A-4D10-B709-B3B056580B8C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6D9F-E043-49BB-BFF1-CA209526F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44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9B7BD-642A-4D10-B709-B3B056580B8C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A6D9F-E043-49BB-BFF1-CA209526F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86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https://upload.wikimedia.org/wikipedia/commons/9/97/Lockheed_SR-71_Blackbird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1"/>
          <a:stretch/>
        </p:blipFill>
        <p:spPr bwMode="auto">
          <a:xfrm>
            <a:off x="8" y="0"/>
            <a:ext cx="9144000" cy="68580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0"/>
            <a:ext cx="8001000" cy="860425"/>
          </a:xfrm>
        </p:spPr>
        <p:txBody>
          <a:bodyPr/>
          <a:lstStyle/>
          <a:p>
            <a:r>
              <a:rPr lang="en-US" b="1" dirty="0" smtClean="0"/>
              <a:t>SR-71:  A Revolution in Aerospace</a:t>
            </a:r>
            <a:endParaRPr lang="en-US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5257800"/>
            <a:ext cx="7772400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Martin F. Holmes</a:t>
            </a:r>
          </a:p>
          <a:p>
            <a:r>
              <a:rPr lang="en-US" b="1" dirty="0" smtClean="0"/>
              <a:t>SAE 550:  Professor Axelband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6323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 descr="https://upload.wikimedia.org/wikipedia/commons/9/97/Lockheed_SR-71_Blackbird.jpg"/>
          <p:cNvPicPr>
            <a:picLocks noChangeAspect="1" noChangeArrowheads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1"/>
          <a:stretch/>
        </p:blipFill>
        <p:spPr bwMode="auto">
          <a:xfrm>
            <a:off x="8" y="0"/>
            <a:ext cx="9144000" cy="68580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0120"/>
            <a:ext cx="8229600" cy="516604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MIT Aerospace Engineering w/ PoliSci, Air Force</a:t>
            </a:r>
          </a:p>
          <a:p>
            <a:r>
              <a:rPr lang="en-US" dirty="0" smtClean="0"/>
              <a:t>Cold War with USSR</a:t>
            </a:r>
          </a:p>
          <a:p>
            <a:r>
              <a:rPr lang="en-US" dirty="0" smtClean="0"/>
              <a:t>US developed U-2 to gather overhead intelligence on USSR (missiles, nuclear, </a:t>
            </a:r>
            <a:r>
              <a:rPr lang="en-US" dirty="0" smtClean="0"/>
              <a:t>submarines, ground forces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U-2 vulnerability with altitude, velocity, stealth</a:t>
            </a:r>
          </a:p>
          <a:p>
            <a:r>
              <a:rPr lang="en-US" dirty="0" smtClean="0"/>
              <a:t>1959 CIA begins OXCART to develop A-12 with first flight in 1962</a:t>
            </a:r>
          </a:p>
          <a:p>
            <a:r>
              <a:rPr lang="en-US" dirty="0" smtClean="0"/>
              <a:t>1960 loss of Gary Powers U-2 prohibits USSR</a:t>
            </a:r>
          </a:p>
          <a:p>
            <a:r>
              <a:rPr lang="en-US" dirty="0" smtClean="0"/>
              <a:t>CIA transitions program to Air Force who develops SR-71 with first flight in 1964</a:t>
            </a:r>
          </a:p>
          <a:p>
            <a:r>
              <a:rPr lang="en-US" dirty="0" smtClean="0"/>
              <a:t>Record speed </a:t>
            </a:r>
            <a:r>
              <a:rPr lang="en-US" dirty="0" smtClean="0"/>
              <a:t>(</a:t>
            </a:r>
            <a:r>
              <a:rPr lang="en-US" dirty="0" smtClean="0"/>
              <a:t>2193 mph</a:t>
            </a:r>
            <a:r>
              <a:rPr lang="en-US" dirty="0" smtClean="0"/>
              <a:t>) </a:t>
            </a:r>
            <a:r>
              <a:rPr lang="en-US" dirty="0" smtClean="0"/>
              <a:t>and altitude </a:t>
            </a:r>
            <a:r>
              <a:rPr lang="en-US" dirty="0" smtClean="0"/>
              <a:t>(85,069 feet</a:t>
            </a:r>
            <a:r>
              <a:rPr lang="en-US" dirty="0" smtClean="0"/>
              <a:t>)</a:t>
            </a:r>
          </a:p>
          <a:p>
            <a:r>
              <a:rPr lang="en-US" dirty="0" smtClean="0"/>
              <a:t>First serious attempt at stealth technology</a:t>
            </a:r>
          </a:p>
          <a:p>
            <a:r>
              <a:rPr lang="en-US" dirty="0" smtClean="0"/>
              <a:t>Coolest airplane ever!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71500" y="0"/>
            <a:ext cx="800100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Background</a:t>
            </a:r>
            <a:endParaRPr lang="en-US" b="1" dirty="0"/>
          </a:p>
        </p:txBody>
      </p:sp>
      <p:pic>
        <p:nvPicPr>
          <p:cNvPr id="8" name="Picture 2" descr="C:\Users\goholmes\Desktop\Pictures Current Lenovo\Galaxy S6\Gallery Permanent\Photos\Peru\Cusco\IMG_83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5" t="47033" r="49995" b="22323"/>
          <a:stretch/>
        </p:blipFill>
        <p:spPr bwMode="auto">
          <a:xfrm>
            <a:off x="7620000" y="0"/>
            <a:ext cx="1524000" cy="177313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82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 descr="https://upload.wikimedia.org/wikipedia/commons/9/97/Lockheed_SR-71_Blackbird.jpg"/>
          <p:cNvPicPr>
            <a:picLocks noChangeAspect="1" noChangeArrowheads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1"/>
          <a:stretch/>
        </p:blipFill>
        <p:spPr bwMode="auto">
          <a:xfrm>
            <a:off x="8" y="0"/>
            <a:ext cx="9144000" cy="68580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71500" y="0"/>
            <a:ext cx="800100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Why SR-71?</a:t>
            </a:r>
            <a:endParaRPr lang="en-US" b="1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960120"/>
            <a:ext cx="8229600" cy="566928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Inventing incredible technology</a:t>
            </a:r>
          </a:p>
          <a:p>
            <a:pPr lvl="1"/>
            <a:r>
              <a:rPr lang="en-US" dirty="0" smtClean="0"/>
              <a:t>Materials</a:t>
            </a:r>
            <a:r>
              <a:rPr lang="en-US" dirty="0"/>
              <a:t>:</a:t>
            </a:r>
            <a:r>
              <a:rPr lang="en-US" dirty="0" smtClean="0"/>
              <a:t>  titanium, plastic radar guides and black iron RAM</a:t>
            </a:r>
            <a:endParaRPr lang="en-US" dirty="0" smtClean="0"/>
          </a:p>
          <a:p>
            <a:pPr lvl="1"/>
            <a:r>
              <a:rPr lang="en-US" dirty="0" smtClean="0"/>
              <a:t>Shape:  constantly curving body with no shar</a:t>
            </a:r>
            <a:r>
              <a:rPr lang="en-US" dirty="0" smtClean="0"/>
              <a:t>p edges</a:t>
            </a:r>
            <a:endParaRPr lang="en-US" dirty="0" smtClean="0"/>
          </a:p>
          <a:p>
            <a:pPr lvl="1"/>
            <a:r>
              <a:rPr lang="en-US" dirty="0" smtClean="0"/>
              <a:t>Propulsion:  Custom P&amp;W J-58 engine, inlets, special Shell Oil JP-7</a:t>
            </a:r>
            <a:endParaRPr lang="en-US" dirty="0" smtClean="0"/>
          </a:p>
          <a:p>
            <a:pPr lvl="1"/>
            <a:r>
              <a:rPr lang="en-US" dirty="0" smtClean="0"/>
              <a:t>Life </a:t>
            </a:r>
            <a:r>
              <a:rPr lang="en-US" dirty="0" smtClean="0"/>
              <a:t>support:  flight suits to control temperature, pressure, ejection</a:t>
            </a:r>
            <a:endParaRPr lang="en-US" dirty="0" smtClean="0"/>
          </a:p>
          <a:p>
            <a:r>
              <a:rPr lang="en-US" dirty="0" smtClean="0"/>
              <a:t>Impressive contracting</a:t>
            </a:r>
          </a:p>
          <a:p>
            <a:pPr lvl="1"/>
            <a:r>
              <a:rPr lang="en-US" dirty="0" smtClean="0"/>
              <a:t>Classified procurement using CIA authorities</a:t>
            </a:r>
          </a:p>
          <a:p>
            <a:pPr lvl="1"/>
            <a:r>
              <a:rPr lang="en-US" dirty="0" smtClean="0"/>
              <a:t>Lockheed Martin Skunk </a:t>
            </a:r>
            <a:r>
              <a:rPr lang="en-US" dirty="0" smtClean="0"/>
              <a:t>Works design beats Convair proposal</a:t>
            </a:r>
            <a:endParaRPr lang="en-US" dirty="0" smtClean="0"/>
          </a:p>
          <a:p>
            <a:pPr lvl="1"/>
            <a:r>
              <a:rPr lang="en-US" dirty="0" smtClean="0"/>
              <a:t>Area </a:t>
            </a:r>
            <a:r>
              <a:rPr lang="en-US" dirty="0" smtClean="0"/>
              <a:t>51 testing</a:t>
            </a:r>
            <a:endParaRPr lang="en-US" dirty="0" smtClean="0"/>
          </a:p>
          <a:p>
            <a:pPr lvl="1"/>
            <a:r>
              <a:rPr lang="en-US" dirty="0" smtClean="0"/>
              <a:t>Clarence “Kelly” Johnson and Richard Bissell </a:t>
            </a:r>
            <a:r>
              <a:rPr lang="en-US" dirty="0" smtClean="0"/>
              <a:t>teamwork</a:t>
            </a:r>
            <a:endParaRPr lang="en-US" dirty="0" smtClean="0"/>
          </a:p>
          <a:p>
            <a:r>
              <a:rPr lang="en-US" dirty="0" smtClean="0"/>
              <a:t>Fascinating </a:t>
            </a:r>
            <a:r>
              <a:rPr lang="en-US" dirty="0" smtClean="0"/>
              <a:t>public and political </a:t>
            </a:r>
            <a:r>
              <a:rPr lang="en-US" dirty="0" smtClean="0"/>
              <a:t>story</a:t>
            </a:r>
          </a:p>
          <a:p>
            <a:pPr lvl="1"/>
            <a:r>
              <a:rPr lang="en-US" dirty="0" smtClean="0"/>
              <a:t>Gary Powers U-2</a:t>
            </a:r>
          </a:p>
          <a:p>
            <a:pPr lvl="1"/>
            <a:r>
              <a:rPr lang="en-US" dirty="0" smtClean="0"/>
              <a:t>D-21 </a:t>
            </a:r>
            <a:r>
              <a:rPr lang="en-US" dirty="0" smtClean="0"/>
              <a:t>drone for proposed USSR mission</a:t>
            </a:r>
            <a:endParaRPr lang="en-US" dirty="0" smtClean="0"/>
          </a:p>
          <a:p>
            <a:pPr lvl="1"/>
            <a:r>
              <a:rPr lang="en-US" dirty="0" smtClean="0"/>
              <a:t>Missions in Vietnam, North Korea, Cuba, USSR border, Middle East</a:t>
            </a:r>
          </a:p>
          <a:p>
            <a:pPr lvl="1"/>
            <a:r>
              <a:rPr lang="en-US" dirty="0" smtClean="0"/>
              <a:t>½ of all UFO sightings</a:t>
            </a:r>
            <a:endParaRPr lang="en-US" dirty="0" smtClean="0"/>
          </a:p>
          <a:p>
            <a:pPr lvl="1"/>
            <a:r>
              <a:rPr lang="en-US" dirty="0" smtClean="0"/>
              <a:t>1990 </a:t>
            </a:r>
            <a:r>
              <a:rPr lang="en-US" dirty="0" smtClean="0"/>
              <a:t>Retirement</a:t>
            </a:r>
          </a:p>
          <a:p>
            <a:pPr lvl="1"/>
            <a:r>
              <a:rPr lang="en-US" dirty="0" smtClean="0"/>
              <a:t>1995 </a:t>
            </a:r>
            <a:r>
              <a:rPr lang="en-US" dirty="0" smtClean="0"/>
              <a:t>Comeback</a:t>
            </a:r>
          </a:p>
          <a:p>
            <a:pPr lvl="1"/>
            <a:r>
              <a:rPr lang="en-US" dirty="0" smtClean="0"/>
              <a:t>1998 </a:t>
            </a:r>
            <a:r>
              <a:rPr lang="en-US" dirty="0" smtClean="0"/>
              <a:t>Retirement</a:t>
            </a:r>
          </a:p>
        </p:txBody>
      </p:sp>
      <p:pic>
        <p:nvPicPr>
          <p:cNvPr id="11" name="Picture 2" descr="C:\Users\goholmes\Desktop\Pictures Current Lenovo\Galaxy S6\Gallery Permanent\Photos\Peru\Cusco\IMG_83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5" t="47033" r="49995" b="22323"/>
          <a:stretch/>
        </p:blipFill>
        <p:spPr bwMode="auto">
          <a:xfrm>
            <a:off x="7620000" y="0"/>
            <a:ext cx="1524000" cy="177313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02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 descr="https://upload.wikimedia.org/wikipedia/commons/9/97/Lockheed_SR-71_Blackbird.jpg"/>
          <p:cNvPicPr>
            <a:picLocks noChangeAspect="1" noChangeArrowheads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1"/>
          <a:stretch/>
        </p:blipFill>
        <p:spPr bwMode="auto">
          <a:xfrm>
            <a:off x="8" y="0"/>
            <a:ext cx="9144000" cy="68580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71500" y="0"/>
            <a:ext cx="800100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Timeline</a:t>
            </a:r>
            <a:endParaRPr lang="en-US" b="1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960120"/>
            <a:ext cx="8229600" cy="566928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1952 Project Aquatone leads to U-2 with expected life of 18-24        months</a:t>
            </a:r>
          </a:p>
          <a:p>
            <a:r>
              <a:rPr lang="en-US" dirty="0" smtClean="0"/>
              <a:t>1957 Scientific Engineering Institute tasked with recommending         future, advocates supersonic</a:t>
            </a:r>
          </a:p>
          <a:p>
            <a:r>
              <a:rPr lang="en-US" dirty="0" smtClean="0"/>
              <a:t>1957 MIT President James Killian and Polaroid investor Edwin Land recommend LM A-12 design over Convair</a:t>
            </a:r>
          </a:p>
          <a:p>
            <a:r>
              <a:rPr lang="en-US" dirty="0" smtClean="0"/>
              <a:t>1959 CIA begins OXCART to build twelve A-12s</a:t>
            </a:r>
          </a:p>
          <a:p>
            <a:r>
              <a:rPr lang="en-US" dirty="0" smtClean="0"/>
              <a:t>1960 Gary Powers shot down over USSR, Eisenhower bans USSR overflight</a:t>
            </a:r>
          </a:p>
          <a:p>
            <a:r>
              <a:rPr lang="en-US" dirty="0" smtClean="0"/>
              <a:t>1962 A-12 first flight, Air Force places orders for SR-71</a:t>
            </a:r>
          </a:p>
          <a:p>
            <a:r>
              <a:rPr lang="en-US" dirty="0" smtClean="0"/>
              <a:t>1964 SR-71 first flight</a:t>
            </a:r>
          </a:p>
          <a:p>
            <a:r>
              <a:rPr lang="en-US" dirty="0" smtClean="0"/>
              <a:t>1968 Air Force bases three SR-71 in Japan</a:t>
            </a:r>
          </a:p>
          <a:p>
            <a:r>
              <a:rPr lang="en-US" dirty="0" smtClean="0"/>
              <a:t>1971 SR-71 collects intel on 290 unique USSR radar systems</a:t>
            </a:r>
            <a:endParaRPr lang="en-US" dirty="0" smtClean="0"/>
          </a:p>
          <a:p>
            <a:r>
              <a:rPr lang="en-US" dirty="0" smtClean="0"/>
              <a:t>1982 Air Force bases two SR-71 in England</a:t>
            </a:r>
          </a:p>
          <a:p>
            <a:r>
              <a:rPr lang="en-US" dirty="0" smtClean="0"/>
              <a:t>1990 SR-71 retired due to annual operations cost of $241M</a:t>
            </a:r>
          </a:p>
          <a:p>
            <a:r>
              <a:rPr lang="en-US" dirty="0" smtClean="0"/>
              <a:t>1995 Congress appropriates $100M for reactivation of three SR-71</a:t>
            </a:r>
          </a:p>
          <a:p>
            <a:r>
              <a:rPr lang="en-US" dirty="0" smtClean="0"/>
              <a:t>1998 President Clinton line-item veto of SR-71 ruled unconstitutional by Supreme Court but program still retired</a:t>
            </a:r>
            <a:endParaRPr lang="en-US" dirty="0" smtClean="0"/>
          </a:p>
        </p:txBody>
      </p:sp>
      <p:pic>
        <p:nvPicPr>
          <p:cNvPr id="11" name="Picture 2" descr="C:\Users\goholmes\Desktop\Pictures Current Lenovo\Galaxy S6\Gallery Permanent\Photos\Peru\Cusco\IMG_83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5" t="47033" r="49995" b="22323"/>
          <a:stretch/>
        </p:blipFill>
        <p:spPr bwMode="auto">
          <a:xfrm>
            <a:off x="7620000" y="0"/>
            <a:ext cx="1524000" cy="177313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13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 descr="https://upload.wikimedia.org/wikipedia/commons/9/97/Lockheed_SR-71_Blackbird.jpg"/>
          <p:cNvPicPr>
            <a:picLocks noChangeAspect="1" noChangeArrowheads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1"/>
          <a:stretch/>
        </p:blipFill>
        <p:spPr bwMode="auto">
          <a:xfrm>
            <a:off x="8" y="0"/>
            <a:ext cx="9144000" cy="68580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71500" y="0"/>
            <a:ext cx="800100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Political Facts of Life</a:t>
            </a:r>
            <a:endParaRPr lang="en-US" b="1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960120"/>
            <a:ext cx="8229600" cy="551688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/>
              <a:t>“Politics, Not Technology, Controls What Technology is </a:t>
            </a:r>
            <a:r>
              <a:rPr lang="en-US" dirty="0" smtClean="0"/>
              <a:t>          Allowed </a:t>
            </a:r>
            <a:r>
              <a:rPr lang="en-US" dirty="0"/>
              <a:t>to Achieve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Capable technology never utilized to full extent against                    hard-target USSR after Eisenhower banned USSR overflight after U-2</a:t>
            </a:r>
          </a:p>
          <a:p>
            <a:r>
              <a:rPr lang="en-US" dirty="0" smtClean="0"/>
              <a:t>“</a:t>
            </a:r>
            <a:r>
              <a:rPr lang="en-US" dirty="0"/>
              <a:t>Cost Rules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Original OXCART contract to produce twelve A-12s for $96.6M</a:t>
            </a:r>
          </a:p>
          <a:p>
            <a:pPr lvl="1"/>
            <a:r>
              <a:rPr lang="en-US" dirty="0" smtClean="0"/>
              <a:t>Funding moved from “Black World” to “White World” in 1970s</a:t>
            </a:r>
          </a:p>
          <a:p>
            <a:pPr lvl="1"/>
            <a:r>
              <a:rPr lang="en-US" dirty="0" smtClean="0"/>
              <a:t>Pentagon terminated SR-71 in 1990 due to annual ops at $241M</a:t>
            </a:r>
          </a:p>
          <a:p>
            <a:pPr lvl="1"/>
            <a:r>
              <a:rPr lang="en-US" dirty="0" smtClean="0"/>
              <a:t>Defense Appropriations Bill allocated $100M for reactivation in 1995</a:t>
            </a:r>
          </a:p>
          <a:p>
            <a:pPr lvl="1"/>
            <a:r>
              <a:rPr lang="en-US" dirty="0" smtClean="0"/>
              <a:t>1998 Clinton line-item veto ruled unconstitutional by Supreme Court </a:t>
            </a:r>
          </a:p>
          <a:p>
            <a:pPr lvl="0"/>
            <a:r>
              <a:rPr lang="en-US" dirty="0" smtClean="0"/>
              <a:t>“</a:t>
            </a:r>
            <a:r>
              <a:rPr lang="en-US" dirty="0"/>
              <a:t>A Strong, Coherent Constituency is Essential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Cold War emboldens US citizens, military, and political resolve</a:t>
            </a:r>
          </a:p>
          <a:p>
            <a:pPr lvl="1"/>
            <a:r>
              <a:rPr lang="en-US" dirty="0" smtClean="0"/>
              <a:t>Skunk Works guru Clarence “Kelly” Johnson with 8000 employees</a:t>
            </a:r>
          </a:p>
          <a:p>
            <a:pPr lvl="1"/>
            <a:r>
              <a:rPr lang="en-US" dirty="0" smtClean="0"/>
              <a:t>CIA powerhouse Richard Bissell appointed by D/CIA Allen Dulles</a:t>
            </a:r>
          </a:p>
          <a:p>
            <a:pPr lvl="1"/>
            <a:r>
              <a:rPr lang="en-US" dirty="0" smtClean="0"/>
              <a:t>1957 MIT President James Killian and Polaroid inventor Edwin Land gain trust of President Eisenhower and advocate </a:t>
            </a:r>
            <a:r>
              <a:rPr lang="en-US" dirty="0" smtClean="0"/>
              <a:t>supersonic OXCART</a:t>
            </a:r>
          </a:p>
          <a:p>
            <a:pPr lvl="1"/>
            <a:r>
              <a:rPr lang="en-US" dirty="0" smtClean="0"/>
              <a:t>Air </a:t>
            </a:r>
            <a:r>
              <a:rPr lang="en-US" dirty="0"/>
              <a:t>Force ranked SR-71 as priority #450 in 1977, AF COS James Allen ranked #7, General Jerome O’Malley AF VCOS &amp; SR-71 pilot died 1985 </a:t>
            </a:r>
          </a:p>
          <a:p>
            <a:pPr lvl="1"/>
            <a:endParaRPr lang="en-US" dirty="0" smtClean="0"/>
          </a:p>
        </p:txBody>
      </p:sp>
      <p:pic>
        <p:nvPicPr>
          <p:cNvPr id="11" name="Picture 2" descr="C:\Users\goholmes\Desktop\Pictures Current Lenovo\Galaxy S6\Gallery Permanent\Photos\Peru\Cusco\IMG_83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5" t="47033" r="49995" b="22323"/>
          <a:stretch/>
        </p:blipFill>
        <p:spPr bwMode="auto">
          <a:xfrm>
            <a:off x="7620000" y="0"/>
            <a:ext cx="1524000" cy="177313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29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 descr="https://upload.wikimedia.org/wikipedia/commons/9/97/Lockheed_SR-71_Blackbird.jpg"/>
          <p:cNvPicPr>
            <a:picLocks noChangeAspect="1" noChangeArrowheads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1"/>
          <a:stretch/>
        </p:blipFill>
        <p:spPr bwMode="auto">
          <a:xfrm>
            <a:off x="8" y="0"/>
            <a:ext cx="9144000" cy="68580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71500" y="0"/>
            <a:ext cx="800100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Political Facts of Life</a:t>
            </a:r>
            <a:endParaRPr lang="en-US" b="1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960120"/>
            <a:ext cx="8229600" cy="559308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“Technical Problems Become Political </a:t>
            </a:r>
            <a:r>
              <a:rPr lang="en-US" dirty="0" smtClean="0"/>
              <a:t>Problems”</a:t>
            </a:r>
          </a:p>
          <a:p>
            <a:pPr lvl="1"/>
            <a:r>
              <a:rPr lang="en-US" dirty="0"/>
              <a:t>Stealth technology still primitive, </a:t>
            </a:r>
            <a:r>
              <a:rPr lang="en-US" dirty="0" smtClean="0"/>
              <a:t>North Korea               commonly </a:t>
            </a:r>
            <a:r>
              <a:rPr lang="en-US" dirty="0"/>
              <a:t>targeted and </a:t>
            </a:r>
            <a:r>
              <a:rPr lang="en-US" dirty="0" smtClean="0"/>
              <a:t>once locked </a:t>
            </a:r>
            <a:r>
              <a:rPr lang="en-US" dirty="0"/>
              <a:t>on with </a:t>
            </a:r>
            <a:r>
              <a:rPr lang="en-US" dirty="0" smtClean="0"/>
              <a:t>SA-2</a:t>
            </a:r>
            <a:endParaRPr lang="en-US" dirty="0"/>
          </a:p>
          <a:p>
            <a:pPr lvl="1"/>
            <a:r>
              <a:rPr lang="en-US" dirty="0"/>
              <a:t>125,000 of the 180,000 parts were custom, driving significant cost to maintain industrial base, required expensive maintenance facilities</a:t>
            </a:r>
          </a:p>
          <a:p>
            <a:pPr lvl="1"/>
            <a:r>
              <a:rPr lang="en-US" i="1" dirty="0" smtClean="0"/>
              <a:t>Complex inlet-engine design</a:t>
            </a:r>
          </a:p>
          <a:p>
            <a:pPr lvl="1"/>
            <a:r>
              <a:rPr lang="en-US" i="1" dirty="0" smtClean="0"/>
              <a:t>Structural based on B-120 titanium caused aircraft to        expand several inches at 800°F of Mach 3.3</a:t>
            </a:r>
          </a:p>
          <a:p>
            <a:pPr lvl="1"/>
            <a:r>
              <a:rPr lang="en-US" i="1" dirty="0" smtClean="0"/>
              <a:t>Expansion at max speed meant cold aircraft on ground leaked fuel, requires mid-flight fueling</a:t>
            </a:r>
          </a:p>
          <a:p>
            <a:r>
              <a:rPr lang="en-US" dirty="0" smtClean="0"/>
              <a:t>“</a:t>
            </a:r>
            <a:r>
              <a:rPr lang="en-US" dirty="0"/>
              <a:t>The Best Technical Solution is not Necessary the Best Political Solution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Strategically advantageous to keep existence of SR-71 classified but President Johnson unveiled it in 1964 to combat Presidential Candidate Barry Goldwater claim that JFK was “soft on defense”</a:t>
            </a:r>
          </a:p>
        </p:txBody>
      </p:sp>
      <p:pic>
        <p:nvPicPr>
          <p:cNvPr id="11" name="Picture 2" descr="C:\Users\goholmes\Desktop\Pictures Current Lenovo\Galaxy S6\Gallery Permanent\Photos\Peru\Cusco\IMG_83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5" t="47033" r="49995" b="22323"/>
          <a:stretch/>
        </p:blipFill>
        <p:spPr bwMode="auto">
          <a:xfrm>
            <a:off x="7620000" y="0"/>
            <a:ext cx="1524000" cy="177313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96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 descr="https://upload.wikimedia.org/wikipedia/commons/9/97/Lockheed_SR-71_Blackbird.jpg"/>
          <p:cNvPicPr>
            <a:picLocks noChangeAspect="1" noChangeArrowheads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1"/>
          <a:stretch/>
        </p:blipFill>
        <p:spPr bwMode="auto">
          <a:xfrm>
            <a:off x="8" y="0"/>
            <a:ext cx="9144000" cy="68580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71500" y="0"/>
            <a:ext cx="800100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Research</a:t>
            </a:r>
            <a:endParaRPr lang="en-US" b="1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6019800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 smtClean="0"/>
              <a:t>Sufficient material available</a:t>
            </a:r>
          </a:p>
          <a:p>
            <a:r>
              <a:rPr lang="en-US" sz="9600" dirty="0" smtClean="0"/>
              <a:t>Classified procurement but documents declassified</a:t>
            </a:r>
          </a:p>
          <a:p>
            <a:r>
              <a:rPr lang="en-US" sz="9600" dirty="0" smtClean="0"/>
              <a:t>Classified nature makes political aspects, positions, stakeholders, and news more limited</a:t>
            </a:r>
          </a:p>
          <a:p>
            <a:r>
              <a:rPr lang="en-US" sz="5600" dirty="0" smtClean="0"/>
              <a:t>Paul </a:t>
            </a:r>
            <a:r>
              <a:rPr lang="en-US" sz="5600" dirty="0"/>
              <a:t>F. Crickmore, </a:t>
            </a:r>
            <a:r>
              <a:rPr lang="en-US" sz="5600" i="1" dirty="0"/>
              <a:t>Lockheed SR-71: The Secret Missions Exposed </a:t>
            </a:r>
            <a:r>
              <a:rPr lang="en-US" sz="5600" dirty="0"/>
              <a:t>(London, England: Osprey Aerospace, 1997).</a:t>
            </a:r>
          </a:p>
          <a:p>
            <a:r>
              <a:rPr lang="en-US" sz="5600" dirty="0"/>
              <a:t>Michael </a:t>
            </a:r>
            <a:r>
              <a:rPr lang="en-US" sz="5600" dirty="0" smtClean="0"/>
              <a:t>Durkheim, </a:t>
            </a:r>
            <a:r>
              <a:rPr lang="en-US" sz="5600" dirty="0"/>
              <a:t>“Air Force SR-71’s Resume Operations.”  </a:t>
            </a:r>
            <a:r>
              <a:rPr lang="en-US" sz="5600" u="sng" dirty="0"/>
              <a:t>Aviation Week &amp; Space Technology.</a:t>
            </a:r>
            <a:r>
              <a:rPr lang="en-US" sz="5600" dirty="0"/>
              <a:t>  (New York, NY, 4 November 1996, Vol. 145, Iss 19, Pg. 30).</a:t>
            </a:r>
          </a:p>
          <a:p>
            <a:r>
              <a:rPr lang="en-US" sz="5600" dirty="0"/>
              <a:t>Richard H. Graham, Col USAF, </a:t>
            </a:r>
            <a:r>
              <a:rPr lang="en-US" sz="5600" i="1" dirty="0"/>
              <a:t>SR-71 Revealed: The Inside Story</a:t>
            </a:r>
            <a:r>
              <a:rPr lang="en-US" sz="5600" dirty="0"/>
              <a:t> (Osceola, WI: Motorbooks International Publishers &amp; Wholesalers, 1996).</a:t>
            </a:r>
          </a:p>
          <a:p>
            <a:r>
              <a:rPr lang="en-US" sz="5600" dirty="0"/>
              <a:t>Alton K. Marsh, </a:t>
            </a:r>
            <a:r>
              <a:rPr lang="en-US" sz="5600" i="1" dirty="0"/>
              <a:t>Stealth and Future Military Aircraft</a:t>
            </a:r>
            <a:r>
              <a:rPr lang="en-US" sz="5600" dirty="0"/>
              <a:t> (Arlington, VA: Pasha Publications Inc., 1988).</a:t>
            </a:r>
          </a:p>
          <a:p>
            <a:r>
              <a:rPr lang="en-US" sz="5600" dirty="0"/>
              <a:t>Gregory W. Pedlow and Donald E. Welzenbach, </a:t>
            </a:r>
            <a:r>
              <a:rPr lang="en-US" sz="5600" i="1" dirty="0"/>
              <a:t>The Central Intelligence Agency and Overhead Reconnaissance; The U-2 and Oxcart Programs, 1954-1974</a:t>
            </a:r>
            <a:r>
              <a:rPr lang="en-US" sz="5600" dirty="0"/>
              <a:t> (Washington, D.C.: Central Intelligence Agency, 4 January 1992).</a:t>
            </a:r>
          </a:p>
          <a:p>
            <a:r>
              <a:rPr lang="en-US" sz="5600" dirty="0"/>
              <a:t>Ben Rich and Leo Janos, </a:t>
            </a:r>
            <a:r>
              <a:rPr lang="en-US" sz="5600" i="1" dirty="0"/>
              <a:t>Skunk Works: A Personal Memoir of My Years at Lockheed </a:t>
            </a:r>
            <a:r>
              <a:rPr lang="en-US" sz="5600" dirty="0"/>
              <a:t>(Boston, MA: Little, Brown and Company, 1994). </a:t>
            </a:r>
          </a:p>
          <a:p>
            <a:r>
              <a:rPr lang="en-US" sz="5600" dirty="0"/>
              <a:t>Doug Richardson, </a:t>
            </a:r>
            <a:r>
              <a:rPr lang="en-US" sz="5600" i="1" dirty="0"/>
              <a:t>Stealth</a:t>
            </a:r>
            <a:r>
              <a:rPr lang="en-US" sz="5600" dirty="0"/>
              <a:t> (New York, NY: Orion Books, 1989).</a:t>
            </a:r>
          </a:p>
          <a:p>
            <a:r>
              <a:rPr lang="en-US" sz="5600" dirty="0"/>
              <a:t>Bill Sweetman, </a:t>
            </a:r>
            <a:r>
              <a:rPr lang="en-US" sz="5600" i="1" dirty="0"/>
              <a:t>Stealth Aircraft</a:t>
            </a:r>
            <a:r>
              <a:rPr lang="en-US" sz="5600" dirty="0"/>
              <a:t> (Osceola, WI: Motorbooks International Publishers &amp; Wholesalers, 1986).</a:t>
            </a:r>
          </a:p>
          <a:p>
            <a:r>
              <a:rPr lang="en-US" sz="5600" dirty="0"/>
              <a:t>Jim Wilson, “The Secret CIA UFO Files.”  </a:t>
            </a:r>
            <a:r>
              <a:rPr lang="en-US" sz="5600" u="sng" dirty="0"/>
              <a:t>Popular Mechanics.</a:t>
            </a:r>
            <a:r>
              <a:rPr lang="en-US" sz="5600" dirty="0"/>
              <a:t>  1 November 1997.  </a:t>
            </a:r>
          </a:p>
          <a:p>
            <a:r>
              <a:rPr lang="en-US" sz="5600" i="1" dirty="0"/>
              <a:t>History of Mystery Aircraft </a:t>
            </a:r>
            <a:r>
              <a:rPr lang="en-US" sz="5600" dirty="0"/>
              <a:t>(Federation of American Scientists: http://www.fas.org/irp/mystery/history.htm).</a:t>
            </a:r>
          </a:p>
          <a:p>
            <a:r>
              <a:rPr lang="en-US" sz="5600" i="1" dirty="0"/>
              <a:t>Point Paper on Sr-71 Termination</a:t>
            </a:r>
            <a:r>
              <a:rPr lang="en-US" sz="5600" dirty="0"/>
              <a:t> (Washington, D.C.: United States Air Force, 1 October 1990).</a:t>
            </a:r>
          </a:p>
          <a:p>
            <a:r>
              <a:rPr lang="en-US" sz="5600" i="1" dirty="0"/>
              <a:t>SR-71 </a:t>
            </a:r>
            <a:r>
              <a:rPr lang="en-US" sz="5600" dirty="0"/>
              <a:t>(Washington, D.C.: United States Air Force, October 1982).</a:t>
            </a:r>
          </a:p>
          <a:p>
            <a:r>
              <a:rPr lang="en-US" sz="5600" i="1" dirty="0"/>
              <a:t>SR-71 Blackbird </a:t>
            </a:r>
            <a:r>
              <a:rPr lang="en-US" sz="5600" dirty="0"/>
              <a:t>(Wikipedia, The Free Encyclopedia: http://en.wikipedia.org/wiki/Sr-71).</a:t>
            </a:r>
          </a:p>
          <a:p>
            <a:r>
              <a:rPr lang="en-US" sz="5600" i="1" dirty="0"/>
              <a:t>SR-71 Strategic Reconnaissance Aircraft</a:t>
            </a:r>
            <a:r>
              <a:rPr lang="en-US" sz="5600" dirty="0"/>
              <a:t> (Washington, D.C.: Office of Legislative Liason, United States Air Force, 1987).</a:t>
            </a:r>
          </a:p>
          <a:p>
            <a:r>
              <a:rPr lang="en-US" sz="5600" i="1" dirty="0"/>
              <a:t>Statement by The President</a:t>
            </a:r>
            <a:r>
              <a:rPr lang="en-US" sz="5600" dirty="0"/>
              <a:t> (Washington, D.C.: Office of the White House, 1964)  EP00825</a:t>
            </a:r>
            <a:r>
              <a:rPr lang="en-US" sz="5600" dirty="0" smtClean="0"/>
              <a:t>.</a:t>
            </a:r>
            <a:endParaRPr lang="en-US" sz="5600" dirty="0"/>
          </a:p>
        </p:txBody>
      </p:sp>
      <p:pic>
        <p:nvPicPr>
          <p:cNvPr id="11" name="Picture 2" descr="C:\Users\goholmes\Desktop\Pictures Current Lenovo\Galaxy S6\Gallery Permanent\Photos\Peru\Cusco\IMG_83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5" t="47033" r="49995" b="22323"/>
          <a:stretch/>
        </p:blipFill>
        <p:spPr bwMode="auto">
          <a:xfrm>
            <a:off x="7620000" y="0"/>
            <a:ext cx="1524000" cy="177313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53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1020</Words>
  <Application>Microsoft Office PowerPoint</Application>
  <PresentationFormat>On-screen Show (4:3)</PresentationFormat>
  <Paragraphs>90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SR-71:  A Revolution in Aerospace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SR-71:  A Revolution in Aerospace</dc:title>
  <dc:creator>goholmes</dc:creator>
  <cp:lastModifiedBy>gssuser02</cp:lastModifiedBy>
  <cp:revision>24</cp:revision>
  <dcterms:created xsi:type="dcterms:W3CDTF">2016-03-21T06:00:02Z</dcterms:created>
  <dcterms:modified xsi:type="dcterms:W3CDTF">2016-03-21T22:43:58Z</dcterms:modified>
</cp:coreProperties>
</file>