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708" r:id="rId1"/>
  </p:sldMasterIdLst>
  <p:notesMasterIdLst>
    <p:notesMasterId r:id="rId13"/>
  </p:notesMasterIdLst>
  <p:handoutMasterIdLst>
    <p:handoutMasterId r:id="rId14"/>
  </p:handoutMasterIdLst>
  <p:sldIdLst>
    <p:sldId id="256" r:id="rId2"/>
    <p:sldId id="268" r:id="rId3"/>
    <p:sldId id="271" r:id="rId4"/>
    <p:sldId id="276" r:id="rId5"/>
    <p:sldId id="278" r:id="rId6"/>
    <p:sldId id="277" r:id="rId7"/>
    <p:sldId id="282" r:id="rId8"/>
    <p:sldId id="270" r:id="rId9"/>
    <p:sldId id="275" r:id="rId10"/>
    <p:sldId id="279" r:id="rId11"/>
    <p:sldId id="28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88" autoAdjust="0"/>
  </p:normalViewPr>
  <p:slideViewPr>
    <p:cSldViewPr>
      <p:cViewPr varScale="1">
        <p:scale>
          <a:sx n="69" d="100"/>
          <a:sy n="69" d="100"/>
        </p:scale>
        <p:origin x="159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F758D0-D0CF-41E4-9982-054A42B996B2}" type="datetimeFigureOut">
              <a:rPr lang="en-US" smtClean="0"/>
              <a:t>3/20/2016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DBE585-4128-4AD2-8AE5-EC9E5F924DD4}" type="slidenum">
              <a:rPr lang="en-US" smtClean="0"/>
              <a:t>‹#›</a:t>
            </a:fld>
            <a:endParaRPr lang="en-US"/>
          </a:p>
        </p:txBody>
      </p:sp>
    </p:spTree>
    <p:extLst>
      <p:ext uri="{BB962C8B-B14F-4D97-AF65-F5344CB8AC3E}">
        <p14:creationId xmlns:p14="http://schemas.microsoft.com/office/powerpoint/2010/main" val="33382329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67CA0-5DBA-427B-959F-E5A469D20388}" type="datetimeFigureOut">
              <a:rPr lang="en-US" smtClean="0"/>
              <a:t>3/20/2016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775CAA-538E-4377-B4A5-747CD696D589}" type="slidenum">
              <a:rPr lang="en-US" smtClean="0"/>
              <a:t>‹#›</a:t>
            </a:fld>
            <a:endParaRPr lang="en-US"/>
          </a:p>
        </p:txBody>
      </p:sp>
    </p:spTree>
    <p:extLst>
      <p:ext uri="{BB962C8B-B14F-4D97-AF65-F5344CB8AC3E}">
        <p14:creationId xmlns:p14="http://schemas.microsoft.com/office/powerpoint/2010/main" val="607359427"/>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I work for Lockheed Martin in Fort Worth on the F-16 program, so my technical focus is on much, much smaller platforms!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BS Aerospace Engineering University of Texas at Austin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I have not had any affiliation with this program</a:t>
            </a:r>
            <a:endParaRPr lang="en-US" dirty="0" smtClean="0"/>
          </a:p>
          <a:p>
            <a:pPr marL="171450" indent="-171450">
              <a:buFont typeface="Arial" panose="020B0604020202020204" pitchFamily="34" charset="0"/>
              <a:buChar char="•"/>
            </a:pPr>
            <a:r>
              <a:rPr lang="en-US" dirty="0" smtClean="0"/>
              <a:t>I was fascinated by this program</a:t>
            </a:r>
            <a:r>
              <a:rPr lang="en-US" baseline="0" dirty="0" smtClean="0"/>
              <a:t> longevity and it’s continued use in theater (as an engineer for a “legacy” program myself)</a:t>
            </a:r>
          </a:p>
          <a:p>
            <a:pPr marL="171450" indent="-171450">
              <a:buFont typeface="Arial" panose="020B0604020202020204" pitchFamily="34" charset="0"/>
              <a:buChar char="•"/>
            </a:pPr>
            <a:r>
              <a:rPr lang="en-US" baseline="0" dirty="0" smtClean="0"/>
              <a:t>Part of my fascination stems from my involvement in the F-16 program, which has had a long life of its own</a:t>
            </a:r>
          </a:p>
        </p:txBody>
      </p:sp>
      <p:sp>
        <p:nvSpPr>
          <p:cNvPr id="4" name="Slide Number Placeholder 3"/>
          <p:cNvSpPr>
            <a:spLocks noGrp="1"/>
          </p:cNvSpPr>
          <p:nvPr>
            <p:ph type="sldNum" sz="quarter" idx="10"/>
          </p:nvPr>
        </p:nvSpPr>
        <p:spPr/>
        <p:txBody>
          <a:bodyPr/>
          <a:lstStyle/>
          <a:p>
            <a:fld id="{37775CAA-538E-4377-B4A5-747CD696D589}" type="slidenum">
              <a:rPr lang="en-US" smtClean="0"/>
              <a:t>1</a:t>
            </a:fld>
            <a:endParaRPr lang="en-US"/>
          </a:p>
        </p:txBody>
      </p:sp>
    </p:spTree>
    <p:extLst>
      <p:ext uri="{BB962C8B-B14F-4D97-AF65-F5344CB8AC3E}">
        <p14:creationId xmlns:p14="http://schemas.microsoft.com/office/powerpoint/2010/main" val="3324220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B-36 interesting to me because it was built at the plant in which I work in Fort Worth,</a:t>
            </a:r>
            <a:r>
              <a:rPr lang="en-US" baseline="0" dirty="0" smtClean="0"/>
              <a:t> Texas</a:t>
            </a:r>
          </a:p>
          <a:p>
            <a:pPr marL="171450" indent="-171450">
              <a:buFont typeface="Arial" panose="020B0604020202020204" pitchFamily="34" charset="0"/>
              <a:buChar char="•"/>
            </a:pPr>
            <a:r>
              <a:rPr lang="en-US" baseline="0" dirty="0" smtClean="0"/>
              <a:t>B-36 was the first bomber with truly intercontinental unrefueled range (8,000+ mi)</a:t>
            </a:r>
          </a:p>
          <a:p>
            <a:pPr marL="171450" indent="-171450">
              <a:buFont typeface="Arial" panose="020B0604020202020204" pitchFamily="34" charset="0"/>
              <a:buChar char="•"/>
            </a:pPr>
            <a:r>
              <a:rPr lang="en-US" baseline="0" dirty="0" smtClean="0"/>
              <a:t>Jet engines necessary because enemy air forces now have jet fighters to chase down bombers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Start of the Cold War meant key capability was nuclear strike – long range, high speed, high endurance</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YB-52 First Flight occurred on 15 April 1952</a:t>
            </a:r>
          </a:p>
          <a:p>
            <a:pPr marL="171450" indent="-171450">
              <a:buFont typeface="Arial" panose="020B0604020202020204" pitchFamily="34" charset="0"/>
              <a:buChar char="•"/>
            </a:pPr>
            <a:r>
              <a:rPr lang="en-US" baseline="0" dirty="0" smtClean="0"/>
              <a:t>B-52As were all used for testing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More than just a replacement for B-36, the B-52 represented an entire operational “upgrade” for Air Force.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Newer, longer, more durable runways required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7775CAA-538E-4377-B4A5-747CD696D589}" type="slidenum">
              <a:rPr lang="en-US" smtClean="0"/>
              <a:t>2</a:t>
            </a:fld>
            <a:endParaRPr lang="en-US"/>
          </a:p>
        </p:txBody>
      </p:sp>
    </p:spTree>
    <p:extLst>
      <p:ext uri="{BB962C8B-B14F-4D97-AF65-F5344CB8AC3E}">
        <p14:creationId xmlns:p14="http://schemas.microsoft.com/office/powerpoint/2010/main" val="3404899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B-52 already a “legacy” aircraft by Vietnam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B-52 had pivoted from its original 24/7 nuclear readiness missions to a more conventional penetration bomber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indent="-171450">
              <a:buFont typeface="Arial" panose="020B0604020202020204" pitchFamily="34" charset="0"/>
              <a:buChar char="•"/>
            </a:pPr>
            <a:r>
              <a:rPr lang="en-US" dirty="0" smtClean="0"/>
              <a:t>The</a:t>
            </a:r>
            <a:r>
              <a:rPr lang="en-US" baseline="0" dirty="0" smtClean="0"/>
              <a:t> post-Vietnam success story of the B-52 is really the story of other program failures and geo-political timing</a:t>
            </a:r>
          </a:p>
        </p:txBody>
      </p:sp>
      <p:sp>
        <p:nvSpPr>
          <p:cNvPr id="4" name="Slide Number Placeholder 3"/>
          <p:cNvSpPr>
            <a:spLocks noGrp="1"/>
          </p:cNvSpPr>
          <p:nvPr>
            <p:ph type="sldNum" sz="quarter" idx="10"/>
          </p:nvPr>
        </p:nvSpPr>
        <p:spPr/>
        <p:txBody>
          <a:bodyPr/>
          <a:lstStyle/>
          <a:p>
            <a:fld id="{37775CAA-538E-4377-B4A5-747CD696D589}" type="slidenum">
              <a:rPr lang="en-US" smtClean="0"/>
              <a:t>3</a:t>
            </a:fld>
            <a:endParaRPr lang="en-US"/>
          </a:p>
        </p:txBody>
      </p:sp>
    </p:spTree>
    <p:extLst>
      <p:ext uri="{BB962C8B-B14F-4D97-AF65-F5344CB8AC3E}">
        <p14:creationId xmlns:p14="http://schemas.microsoft.com/office/powerpoint/2010/main" val="1439047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B-1 Constituency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Totally committed to the plane were the Air Force; the 1,544,850-strong United International Union of Automobile, Aerospace and Agricultural Implement Workers of America (UAW); the prime contractor, Rockwell International; other contractors and subcontractors; a large contingent of members of Congress, including high-ranking members of the House and Senate Armed Services and Appropriations committees; and the Ford administration. The AFL-CIO leadership also stated their support for the B-1</a:t>
            </a:r>
            <a:br>
              <a:rPr lang="en-US" dirty="0" smtClean="0"/>
            </a:br>
            <a:r>
              <a:rPr lang="en-US" dirty="0" smtClean="0"/>
              <a:t/>
            </a:r>
            <a:br>
              <a:rPr lang="en-US" dirty="0" smtClean="0"/>
            </a:br>
            <a:r>
              <a:rPr lang="en-US" dirty="0" smtClean="0"/>
              <a:t>Fervently opposed to the B-1 was a coalition of some 36 </a:t>
            </a:r>
            <a:r>
              <a:rPr lang="en-US" b="1" dirty="0" smtClean="0"/>
              <a:t>religious</a:t>
            </a:r>
            <a:r>
              <a:rPr lang="en-US" dirty="0" smtClean="0"/>
              <a:t>, </a:t>
            </a:r>
            <a:r>
              <a:rPr lang="en-US" b="1" dirty="0" smtClean="0"/>
              <a:t>environmental</a:t>
            </a:r>
            <a:r>
              <a:rPr lang="en-US" dirty="0" smtClean="0"/>
              <a:t>, </a:t>
            </a:r>
            <a:r>
              <a:rPr lang="en-US" b="1" dirty="0" smtClean="0"/>
              <a:t>consumer</a:t>
            </a:r>
            <a:r>
              <a:rPr lang="en-US" dirty="0" smtClean="0"/>
              <a:t>, citizens', </a:t>
            </a:r>
            <a:r>
              <a:rPr lang="en-US" b="1" dirty="0" smtClean="0"/>
              <a:t>peace</a:t>
            </a:r>
            <a:r>
              <a:rPr lang="en-US" dirty="0" smtClean="0"/>
              <a:t> and </a:t>
            </a:r>
            <a:r>
              <a:rPr lang="en-US" b="1" dirty="0" smtClean="0"/>
              <a:t>labor</a:t>
            </a:r>
            <a:r>
              <a:rPr lang="en-US" dirty="0" smtClean="0"/>
              <a:t> groups that coordinated their efforts under the banner of “</a:t>
            </a:r>
            <a:r>
              <a:rPr lang="en-US" b="1" dirty="0" smtClean="0"/>
              <a:t>The National Campaign to Stop the B-1 Bomber</a:t>
            </a:r>
            <a:r>
              <a:rPr lang="en-US" dirty="0" smtClean="0"/>
              <a:t>.” They were joined in their effort by an initially rather small group of members of Congress and their aides who had consistently opposed the B-1 since it was first proposed.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Sen </a:t>
            </a:r>
            <a:r>
              <a:rPr lang="en-US" b="1" dirty="0" smtClean="0"/>
              <a:t>John Culver</a:t>
            </a:r>
            <a:r>
              <a:rPr lang="en-US" b="1" baseline="0" dirty="0" smtClean="0"/>
              <a:t> </a:t>
            </a:r>
            <a:r>
              <a:rPr lang="en-US" baseline="0" dirty="0" smtClean="0"/>
              <a:t>(D – Iowa) proposed his amendment to delay the B-1 decision until after the presidential election of 1976.  This was after a previous amendment to completely ax the B-1 had been rejected narrowly in the senate.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Sen </a:t>
            </a:r>
            <a:r>
              <a:rPr lang="en-US" b="1" baseline="0" dirty="0" smtClean="0"/>
              <a:t>Barry Goldwater </a:t>
            </a:r>
            <a:r>
              <a:rPr lang="en-US" baseline="0" dirty="0" smtClean="0"/>
              <a:t>(R – </a:t>
            </a:r>
            <a:r>
              <a:rPr lang="en-US" baseline="0" dirty="0" err="1" smtClean="0"/>
              <a:t>Ariz</a:t>
            </a:r>
            <a:r>
              <a:rPr lang="en-US" baseline="0" dirty="0" smtClean="0"/>
              <a:t>) opposed Culver and cited $492 increase due to delay.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Carter elected in 1976 opposed B-1 from start, waivered throughout 1977, but ultimately solidified in opposition to B-1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FB-111H </a:t>
            </a:r>
            <a:r>
              <a:rPr lang="en-US" dirty="0" smtClean="0"/>
              <a:t>was considered a replacement for the supersonic capabilities</a:t>
            </a:r>
            <a:r>
              <a:rPr lang="en-US" baseline="0" dirty="0" smtClean="0"/>
              <a:t> of the B-1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smtClean="0"/>
          </a:p>
        </p:txBody>
      </p:sp>
      <p:sp>
        <p:nvSpPr>
          <p:cNvPr id="4" name="Slide Number Placeholder 3"/>
          <p:cNvSpPr>
            <a:spLocks noGrp="1"/>
          </p:cNvSpPr>
          <p:nvPr>
            <p:ph type="sldNum" sz="quarter" idx="10"/>
          </p:nvPr>
        </p:nvSpPr>
        <p:spPr/>
        <p:txBody>
          <a:bodyPr/>
          <a:lstStyle/>
          <a:p>
            <a:fld id="{37775CAA-538E-4377-B4A5-747CD696D589}" type="slidenum">
              <a:rPr lang="en-US" smtClean="0"/>
              <a:t>4</a:t>
            </a:fld>
            <a:endParaRPr lang="en-US"/>
          </a:p>
        </p:txBody>
      </p:sp>
    </p:spTree>
    <p:extLst>
      <p:ext uri="{BB962C8B-B14F-4D97-AF65-F5344CB8AC3E}">
        <p14:creationId xmlns:p14="http://schemas.microsoft.com/office/powerpoint/2010/main" val="1439047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FY1977 budget, congress armed services committee has move to terminate B-1 program, but it is rejected by voice vote</a:t>
            </a:r>
          </a:p>
          <a:p>
            <a:pPr marL="628650" lvl="1" indent="-171450">
              <a:buFont typeface="Arial" panose="020B0604020202020204" pitchFamily="34" charset="0"/>
              <a:buChar char="•"/>
            </a:pPr>
            <a:r>
              <a:rPr lang="en-US" dirty="0" smtClean="0"/>
              <a:t>Argument: nation should not go into 1980s depending on aging B-52s for nuclear bomber force, and B-1 is better against radar.</a:t>
            </a:r>
          </a:p>
          <a:p>
            <a:pPr marL="628650" lvl="1" indent="-171450">
              <a:buFont typeface="Arial" panose="020B0604020202020204" pitchFamily="34" charset="0"/>
              <a:buChar char="•"/>
            </a:pPr>
            <a:r>
              <a:rPr lang="en-US" dirty="0" smtClean="0"/>
              <a:t>Committee concludes based on GAO reports that B-1 bomber is “cost effective in terms of both reasonable and possible scenarios, and is meeting its major milestones”</a:t>
            </a:r>
          </a:p>
          <a:p>
            <a:pPr marL="628650" lvl="1" indent="-171450">
              <a:buFont typeface="Arial" panose="020B0604020202020204" pitchFamily="34" charset="0"/>
              <a:buChar char="•"/>
            </a:pPr>
            <a:r>
              <a:rPr lang="en-US" dirty="0" smtClean="0"/>
              <a:t>Les Aspin (D Wis.) calls this decision a mistake saying B-1 is “wrong plane”</a:t>
            </a:r>
          </a:p>
          <a:p>
            <a:pPr marL="628650" lvl="1" indent="-171450">
              <a:buFont typeface="Arial" panose="020B0604020202020204" pitchFamily="34" charset="0"/>
              <a:buChar char="•"/>
            </a:pPr>
            <a:r>
              <a:rPr lang="en-US" dirty="0" smtClean="0"/>
              <a:t>House goes on to pass $462 million for 3 production B-1s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B-1 occurred during SALT II talks, but these ultimately fell apart with Russian invasion of Afghanistan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B-1 debate</a:t>
            </a:r>
            <a:r>
              <a:rPr lang="en-US" baseline="0" dirty="0" smtClean="0"/>
              <a:t> was a politically charged situation for Carter, and by the end of his single term, he thought it better to let the next president decide</a:t>
            </a:r>
            <a:endParaRPr lang="en-US" dirty="0" smtClean="0"/>
          </a:p>
          <a:p>
            <a:pPr marL="171450" lvl="0" indent="-171450">
              <a:buFont typeface="Arial" panose="020B0604020202020204" pitchFamily="34" charset="0"/>
              <a:buChar char="•"/>
            </a:pPr>
            <a:endParaRPr lang="en-US" b="1" dirty="0" smtClean="0"/>
          </a:p>
        </p:txBody>
      </p:sp>
      <p:sp>
        <p:nvSpPr>
          <p:cNvPr id="4" name="Slide Number Placeholder 3"/>
          <p:cNvSpPr>
            <a:spLocks noGrp="1"/>
          </p:cNvSpPr>
          <p:nvPr>
            <p:ph type="sldNum" sz="quarter" idx="10"/>
          </p:nvPr>
        </p:nvSpPr>
        <p:spPr/>
        <p:txBody>
          <a:bodyPr/>
          <a:lstStyle/>
          <a:p>
            <a:fld id="{37775CAA-538E-4377-B4A5-747CD696D589}" type="slidenum">
              <a:rPr lang="en-US" smtClean="0"/>
              <a:t>5</a:t>
            </a:fld>
            <a:endParaRPr lang="en-US"/>
          </a:p>
        </p:txBody>
      </p:sp>
    </p:spTree>
    <p:extLst>
      <p:ext uri="{BB962C8B-B14F-4D97-AF65-F5344CB8AC3E}">
        <p14:creationId xmlns:p14="http://schemas.microsoft.com/office/powerpoint/2010/main" val="2085698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Congress</a:t>
            </a:r>
            <a:r>
              <a:rPr lang="en-US" baseline="0" dirty="0" smtClean="0"/>
              <a:t> raised Carter’s FY1979 defense budget by $1.3B, but raised his FY1981 defense budget by $5.9B – clearly at odds</a:t>
            </a:r>
          </a:p>
          <a:p>
            <a:pPr marL="628650" lvl="1" indent="-171450">
              <a:buFont typeface="Arial" panose="020B0604020202020204" pitchFamily="34" charset="0"/>
              <a:buChar char="•"/>
            </a:pPr>
            <a:r>
              <a:rPr lang="en-US" baseline="0" dirty="0" smtClean="0"/>
              <a:t>Congress had defense contractors, unions, and many Russia-fearing citizens in its constituency</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The Senate was divided into three factions on the issue of SWL: Morgan and the few others who favored the “stretched” FB-111B/C; those led by Glenn and John C. Culver, D-Iowa who favored letting the Pentagon develop an advanced-technology bomber; and those who still wanted the B-1.</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Reagan planned to build 100 modified B-1 bombers to enter service by 1987, while continuing development of a new stealth bomber designed to elude Soviet detection. Carter's plan to rely on existing B-52s until the stealth planes were ready was too risky, Weinberger said, because of untested technical features of the new planes.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37775CAA-538E-4377-B4A5-747CD696D589}" type="slidenum">
              <a:rPr lang="en-US" smtClean="0"/>
              <a:t>6</a:t>
            </a:fld>
            <a:endParaRPr lang="en-US"/>
          </a:p>
        </p:txBody>
      </p:sp>
    </p:spTree>
    <p:extLst>
      <p:ext uri="{BB962C8B-B14F-4D97-AF65-F5344CB8AC3E}">
        <p14:creationId xmlns:p14="http://schemas.microsoft.com/office/powerpoint/2010/main" val="1439047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Recall B-52 relied on </a:t>
            </a:r>
            <a:r>
              <a:rPr lang="en-US" b="1" dirty="0" smtClean="0"/>
              <a:t>stealth</a:t>
            </a:r>
            <a:r>
              <a:rPr lang="en-US" b="0" dirty="0" smtClean="0"/>
              <a:t> technology, which</a:t>
            </a:r>
            <a:r>
              <a:rPr lang="en-US" b="0" baseline="0" dirty="0" smtClean="0"/>
              <a:t> involved </a:t>
            </a:r>
            <a:r>
              <a:rPr lang="en-US" b="1" baseline="0" dirty="0" smtClean="0"/>
              <a:t>basic research</a:t>
            </a:r>
            <a:r>
              <a:rPr lang="en-US" b="0" baseline="0" dirty="0" smtClean="0"/>
              <a:t> (we know all about that)</a:t>
            </a:r>
            <a:endParaRPr lang="en-US" dirty="0" smtClean="0"/>
          </a:p>
          <a:p>
            <a:pPr marL="171450" indent="-171450">
              <a:buFont typeface="Arial" panose="020B0604020202020204" pitchFamily="34" charset="0"/>
              <a:buChar char="•"/>
            </a:pP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Gulf War: B-1 and B-2 both</a:t>
            </a:r>
            <a:r>
              <a:rPr lang="en-US" baseline="0" dirty="0" smtClean="0"/>
              <a:t> existed to replace B-52’s nuclear deterrence capability against USSR, but did not anticipate competition for conventional bombing</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B-2 was delivered in 1997, delayed and over budget</a:t>
            </a:r>
          </a:p>
          <a:p>
            <a:pPr marL="171450" indent="-171450">
              <a:buFont typeface="Arial" panose="020B0604020202020204" pitchFamily="34" charset="0"/>
              <a:buChar char="•"/>
            </a:pPr>
            <a:r>
              <a:rPr lang="en-US" dirty="0" smtClean="0"/>
              <a:t>Most estimates of B-2 cost are $2B (including development</a:t>
            </a:r>
            <a:r>
              <a:rPr lang="en-US" baseline="0" dirty="0" smtClean="0"/>
              <a:t> cost)</a:t>
            </a:r>
            <a:r>
              <a:rPr lang="en-US" dirty="0" smtClean="0"/>
              <a:t> for each of the 21 aircraft built. Planned fleet size was originally</a:t>
            </a:r>
            <a:r>
              <a:rPr lang="en-US" baseline="0" dirty="0" smtClean="0"/>
              <a:t> 132</a:t>
            </a:r>
            <a:endParaRPr lang="en-US" dirty="0" smtClean="0"/>
          </a:p>
          <a:p>
            <a:pPr marL="171450" indent="-171450">
              <a:buFont typeface="Arial" panose="020B0604020202020204" pitchFamily="34" charset="0"/>
              <a:buChar char="•"/>
            </a:pPr>
            <a:r>
              <a:rPr lang="en-US" baseline="0" dirty="0" smtClean="0"/>
              <a:t>2000s: B-52 had the highest mission capable rate during Operation Iraqi Freedom (80% vs 30% for B2 and 60% for B1)</a:t>
            </a: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PFOL #4: Technical Problems become Political Problems</a:t>
            </a:r>
          </a:p>
          <a:p>
            <a:pPr marL="17145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37775CAA-538E-4377-B4A5-747CD696D589}" type="slidenum">
              <a:rPr lang="en-US" smtClean="0"/>
              <a:t>7</a:t>
            </a:fld>
            <a:endParaRPr lang="en-US"/>
          </a:p>
        </p:txBody>
      </p:sp>
    </p:spTree>
    <p:extLst>
      <p:ext uri="{BB962C8B-B14F-4D97-AF65-F5344CB8AC3E}">
        <p14:creationId xmlns:p14="http://schemas.microsoft.com/office/powerpoint/2010/main" val="329456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CONECT – “Combat Network Communications Technology” for modernization avionics</a:t>
            </a:r>
            <a:r>
              <a:rPr lang="en-US" baseline="0" dirty="0" smtClean="0"/>
              <a:t> and radios</a:t>
            </a:r>
          </a:p>
          <a:p>
            <a:pPr marL="171450" indent="-171450">
              <a:buFont typeface="Arial" panose="020B0604020202020204" pitchFamily="34" charset="0"/>
              <a:buChar char="•"/>
            </a:pPr>
            <a:r>
              <a:rPr lang="en-US" baseline="0" dirty="0" smtClean="0"/>
              <a:t>LRSB is said to replace B-52 fleet entirely as well as possibly replace B-1Bs.  It will complement B-2 fleet.</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The USAF continues to rely on the B-52 because it remains an effective and economical heavy bomber in the absence of sophisticated air defense, particularly in the type of missions that have been conducted since the end of the Cold War against nations with limited defensive capabilities</a:t>
            </a:r>
            <a:endParaRPr lang="en-US" baseline="0"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75CAA-538E-4377-B4A5-747CD696D589}" type="slidenum">
              <a:rPr lang="en-US" smtClean="0"/>
              <a:t>8</a:t>
            </a:fld>
            <a:endParaRPr lang="en-US"/>
          </a:p>
        </p:txBody>
      </p:sp>
    </p:spTree>
    <p:extLst>
      <p:ext uri="{BB962C8B-B14F-4D97-AF65-F5344CB8AC3E}">
        <p14:creationId xmlns:p14="http://schemas.microsoft.com/office/powerpoint/2010/main" val="995931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75CAA-538E-4377-B4A5-747CD696D589}" type="slidenum">
              <a:rPr lang="en-US" smtClean="0"/>
              <a:t>9</a:t>
            </a:fld>
            <a:endParaRPr lang="en-US"/>
          </a:p>
        </p:txBody>
      </p:sp>
    </p:spTree>
    <p:extLst>
      <p:ext uri="{BB962C8B-B14F-4D97-AF65-F5344CB8AC3E}">
        <p14:creationId xmlns:p14="http://schemas.microsoft.com/office/powerpoint/2010/main" val="41123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 call this the “framework” of the analysis because at</a:t>
            </a:r>
            <a:r>
              <a:rPr lang="en-US" baseline="0" dirty="0" smtClean="0"/>
              <a:t> each juncture where congress/USAF has chosen to extend B-52, we make this cost decision</a:t>
            </a:r>
            <a:endParaRPr lang="en-US" dirty="0"/>
          </a:p>
        </p:txBody>
      </p:sp>
      <p:sp>
        <p:nvSpPr>
          <p:cNvPr id="4" name="Slide Number Placeholder 3"/>
          <p:cNvSpPr>
            <a:spLocks noGrp="1"/>
          </p:cNvSpPr>
          <p:nvPr>
            <p:ph type="sldNum" sz="quarter" idx="10"/>
          </p:nvPr>
        </p:nvSpPr>
        <p:spPr/>
        <p:txBody>
          <a:bodyPr/>
          <a:lstStyle/>
          <a:p>
            <a:fld id="{37775CAA-538E-4377-B4A5-747CD696D589}" type="slidenum">
              <a:rPr lang="en-US" smtClean="0"/>
              <a:t>10</a:t>
            </a:fld>
            <a:endParaRPr lang="en-US"/>
          </a:p>
        </p:txBody>
      </p:sp>
    </p:spTree>
    <p:extLst>
      <p:ext uri="{BB962C8B-B14F-4D97-AF65-F5344CB8AC3E}">
        <p14:creationId xmlns:p14="http://schemas.microsoft.com/office/powerpoint/2010/main" val="3361862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sz="1200" b="0" i="0" kern="1200" dirty="0" smtClean="0">
                <a:solidFill>
                  <a:schemeClr val="tx1"/>
                </a:solidFill>
                <a:effectLst/>
                <a:latin typeface="+mn-lt"/>
                <a:ea typeface="+mn-ea"/>
                <a:cs typeface="+mn-cs"/>
              </a:rPr>
              <a:t>In fiscal 1945, the last year of World War II, U.S. expenditures for the defense establishment reached a peak of $79.9 billion… in 1948, defense spending hit its post-war low of $11.1 billion.” (congress)</a:t>
            </a:r>
            <a:endParaRPr lang="en-US" dirty="0"/>
          </a:p>
        </p:txBody>
      </p:sp>
      <p:sp>
        <p:nvSpPr>
          <p:cNvPr id="4" name="Slide Number Placeholder 3"/>
          <p:cNvSpPr>
            <a:spLocks noGrp="1"/>
          </p:cNvSpPr>
          <p:nvPr>
            <p:ph type="sldNum" sz="quarter" idx="10"/>
          </p:nvPr>
        </p:nvSpPr>
        <p:spPr/>
        <p:txBody>
          <a:bodyPr/>
          <a:lstStyle/>
          <a:p>
            <a:fld id="{37775CAA-538E-4377-B4A5-747CD696D589}" type="slidenum">
              <a:rPr lang="en-US" smtClean="0"/>
              <a:t>11</a:t>
            </a:fld>
            <a:endParaRPr lang="en-US"/>
          </a:p>
        </p:txBody>
      </p:sp>
    </p:spTree>
    <p:extLst>
      <p:ext uri="{BB962C8B-B14F-4D97-AF65-F5344CB8AC3E}">
        <p14:creationId xmlns:p14="http://schemas.microsoft.com/office/powerpoint/2010/main" val="2771605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C490F03-E61F-43E1-8F25-23813EB97A44}" type="datetimeFigureOut">
              <a:rPr lang="en-US" smtClean="0"/>
              <a:t>3/20/2016</a:t>
            </a:fld>
            <a:endParaRPr lang="en-US"/>
          </a:p>
        </p:txBody>
      </p:sp>
      <p:sp>
        <p:nvSpPr>
          <p:cNvPr id="8" name="Slide Number Placeholder 7"/>
          <p:cNvSpPr>
            <a:spLocks noGrp="1"/>
          </p:cNvSpPr>
          <p:nvPr>
            <p:ph type="sldNum" sz="quarter" idx="11"/>
          </p:nvPr>
        </p:nvSpPr>
        <p:spPr/>
        <p:txBody>
          <a:bodyPr/>
          <a:lstStyle/>
          <a:p>
            <a:fld id="{DF2E881D-10ED-4691-8172-E04619A35601}"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2000"/>
            </a:lvl1pPr>
            <a:lvl2pPr>
              <a:defRPr sz="2000"/>
            </a:lvl2pPr>
            <a:lvl3pPr>
              <a:defRPr sz="2000"/>
            </a:lvl3pPr>
            <a:lvl4pPr>
              <a:defRPr sz="2000"/>
            </a:lvl4pPr>
            <a:lvl5pPr>
              <a:defRPr sz="2000"/>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9C490F03-E61F-43E1-8F25-23813EB97A44}"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E881D-10ED-4691-8172-E04619A35601}" type="slidenum">
              <a:rPr lang="en-US" smtClean="0"/>
              <a:t>‹#›</a:t>
            </a:fld>
            <a:endParaRPr lang="en-US"/>
          </a:p>
        </p:txBody>
      </p:sp>
      <p:sp>
        <p:nvSpPr>
          <p:cNvPr id="8" name="Title Placeholder 1"/>
          <p:cNvSpPr>
            <a:spLocks noGrp="1"/>
          </p:cNvSpPr>
          <p:nvPr>
            <p:ph type="title"/>
          </p:nvPr>
        </p:nvSpPr>
        <p:spPr>
          <a:xfrm>
            <a:off x="457200" y="1"/>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490F03-E61F-43E1-8F25-23813EB97A44}"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E881D-10ED-4691-8172-E04619A35601}"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9C490F03-E61F-43E1-8F25-23813EB97A44}" type="datetimeFigureOut">
              <a:rPr lang="en-US" smtClean="0"/>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E881D-10ED-4691-8172-E04619A35601}"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Placeholder 1"/>
          <p:cNvSpPr>
            <a:spLocks noGrp="1"/>
          </p:cNvSpPr>
          <p:nvPr>
            <p:ph type="title"/>
          </p:nvPr>
        </p:nvSpPr>
        <p:spPr>
          <a:xfrm>
            <a:off x="457200" y="1"/>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C490F03-E61F-43E1-8F25-23813EB97A44}" type="datetimeFigureOut">
              <a:rPr lang="en-US" smtClean="0"/>
              <a:t>3/20/2016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E881D-10ED-4691-8172-E04619A35601}"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C490F03-E61F-43E1-8F25-23813EB97A44}" type="datetimeFigureOut">
              <a:rPr lang="en-US" smtClean="0"/>
              <a:t>3/20/2016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E881D-10ED-4691-8172-E04619A35601}" type="slidenum">
              <a:rPr lang="en-US" smtClean="0"/>
              <a:t>‹#›</a:t>
            </a:fld>
            <a:endParaRPr lang="en-US"/>
          </a:p>
        </p:txBody>
      </p:sp>
      <p:sp>
        <p:nvSpPr>
          <p:cNvPr id="6" name="Title Placeholder 1"/>
          <p:cNvSpPr>
            <a:spLocks noGrp="1"/>
          </p:cNvSpPr>
          <p:nvPr>
            <p:ph type="title"/>
          </p:nvPr>
        </p:nvSpPr>
        <p:spPr>
          <a:xfrm>
            <a:off x="457200" y="1"/>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490F03-E61F-43E1-8F25-23813EB97A44}" type="datetimeFigureOut">
              <a:rPr lang="en-US" smtClean="0"/>
              <a:t>3/20/2016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E881D-10ED-4691-8172-E04619A3560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490F03-E61F-43E1-8F25-23813EB97A44}" type="datetimeFigureOut">
              <a:rPr lang="en-US" smtClean="0"/>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E881D-10ED-4691-8172-E04619A3560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490F03-E61F-43E1-8F25-23813EB97A44}" type="datetimeFigureOut">
              <a:rPr lang="en-US" smtClean="0"/>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E881D-10ED-4691-8172-E04619A3560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490F03-E61F-43E1-8F25-23813EB97A44}"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E881D-10ED-4691-8172-E04619A35601}" type="slidenum">
              <a:rPr lang="en-US" smtClean="0"/>
              <a:t>‹#›</a:t>
            </a:fld>
            <a:endParaRPr lang="en-US"/>
          </a:p>
        </p:txBody>
      </p:sp>
      <p:sp>
        <p:nvSpPr>
          <p:cNvPr id="7" name="Title Placeholder 1"/>
          <p:cNvSpPr>
            <a:spLocks noGrp="1"/>
          </p:cNvSpPr>
          <p:nvPr>
            <p:ph type="title"/>
          </p:nvPr>
        </p:nvSpPr>
        <p:spPr>
          <a:xfrm>
            <a:off x="457200" y="1"/>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490F03-E61F-43E1-8F25-23813EB97A44}"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E881D-10ED-4691-8172-E04619A3560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502718" y="6530201"/>
            <a:ext cx="138564" cy="276999"/>
          </a:xfrm>
          <a:prstGeom prst="rect">
            <a:avLst/>
          </a:prstGeom>
        </p:spPr>
        <p:txBody>
          <a:bodyPr vert="horz" wrap="none" lIns="45720" tIns="45720" rIns="91440" bIns="45720" rtlCol="0" anchor="b" anchorCtr="1">
            <a:spAutoFit/>
          </a:bodyPr>
          <a:lstStyle>
            <a:lvl1pPr algn="l">
              <a:defRPr sz="1200">
                <a:solidFill>
                  <a:schemeClr val="tx1">
                    <a:lumMod val="65000"/>
                    <a:lumOff val="35000"/>
                  </a:schemeClr>
                </a:solidFill>
                <a:latin typeface="Century Gothic" pitchFamily="34" charset="0"/>
              </a:defRPr>
            </a:lvl1pPr>
          </a:lstStyle>
          <a:p>
            <a:endParaRPr lang="en-US"/>
          </a:p>
        </p:txBody>
      </p:sp>
      <p:sp>
        <p:nvSpPr>
          <p:cNvPr id="2" name="Title Placeholder 1"/>
          <p:cNvSpPr>
            <a:spLocks noGrp="1"/>
          </p:cNvSpPr>
          <p:nvPr>
            <p:ph type="title"/>
          </p:nvPr>
        </p:nvSpPr>
        <p:spPr>
          <a:xfrm>
            <a:off x="457200" y="1"/>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89918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C490F03-E61F-43E1-8F25-23813EB97A44}" type="datetimeFigureOut">
              <a:rPr lang="en-US" smtClean="0"/>
              <a:t>3/20/2016</a:t>
            </a:fld>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DF2E881D-10ED-4691-8172-E04619A35601}"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C:\Users\Alex\Pictures\ALH Pictures\_Miscellaneous\Alex Haecker.jpg"/>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11661" t="5759" r="6935" b="28722"/>
          <a:stretch/>
        </p:blipFill>
        <p:spPr bwMode="auto">
          <a:xfrm>
            <a:off x="7772400" y="152400"/>
            <a:ext cx="1190946" cy="119822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3600" b="1" kern="1200">
          <a:solidFill>
            <a:schemeClr val="tx2"/>
          </a:solidFill>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2000" kern="1200">
          <a:solidFill>
            <a:schemeClr val="tx1"/>
          </a:solidFill>
          <a:latin typeface="+mj-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gearpatrol.com/2014/09/03/history-of-the-b-52-flying-fortress/" TargetMode="External"/><Relationship Id="rId7" Type="http://schemas.openxmlformats.org/officeDocument/2006/relationships/hyperlink" Target="http://archives.chicagotribune.com/1976/05/21/page/9/article/senate-puts-off-b-1-decisio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nytimes.com/2015/12/06/us/b-52s-us-air-force-bombers.html?_r=0" TargetMode="External"/><Relationship Id="rId5" Type="http://schemas.openxmlformats.org/officeDocument/2006/relationships/hyperlink" Target="http://www.theatlantic.com/national/archive/2012/03/why-cant-the-air-force-build-an-affordable-plane/254998/" TargetMode="External"/><Relationship Id="rId4" Type="http://schemas.openxmlformats.org/officeDocument/2006/relationships/hyperlink" Target="http://www.airpower.maxwell.af.mil/airchronicles/aureview/1982/nov-dec/boyn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2"/>
          </p:nvPr>
        </p:nvSpPr>
        <p:spPr>
          <a:xfrm>
            <a:off x="4502718" y="6530201"/>
            <a:ext cx="138564" cy="276999"/>
          </a:xfrm>
        </p:spPr>
        <p:txBody>
          <a:bodyPr wrap="none" anchor="b" anchorCtr="1">
            <a:spAutoFit/>
          </a:bodyPr>
          <a:lstStyle/>
          <a:p>
            <a:endParaRPr lang="en-US"/>
          </a:p>
        </p:txBody>
      </p:sp>
      <p:sp>
        <p:nvSpPr>
          <p:cNvPr id="2" name="Title 1"/>
          <p:cNvSpPr>
            <a:spLocks noGrp="1"/>
          </p:cNvSpPr>
          <p:nvPr>
            <p:ph type="ctrTitle"/>
          </p:nvPr>
        </p:nvSpPr>
        <p:spPr>
          <a:xfrm>
            <a:off x="0" y="609600"/>
            <a:ext cx="9144000" cy="5105400"/>
          </a:xfrm>
        </p:spPr>
        <p:txBody>
          <a:bodyPr>
            <a:noAutofit/>
          </a:bodyPr>
          <a:lstStyle/>
          <a:p>
            <a:r>
              <a:rPr lang="en-US" sz="3600" b="1" dirty="0" smtClean="0"/>
              <a:t>B-52 </a:t>
            </a:r>
            <a:r>
              <a:rPr lang="en-US" sz="3600" b="1" dirty="0" err="1" smtClean="0"/>
              <a:t>Stratofortress</a:t>
            </a:r>
            <a:r>
              <a:rPr lang="en-US" sz="3600" b="1" dirty="0" smtClean="0"/>
              <a:t/>
            </a:r>
            <a:br>
              <a:rPr lang="en-US" sz="3600" b="1" dirty="0" smtClean="0"/>
            </a:br>
            <a:r>
              <a:rPr lang="en-US" sz="2800" i="1" dirty="0" smtClean="0"/>
              <a:t>The Politics of its very, very long life</a:t>
            </a:r>
            <a:endParaRPr lang="en-US" sz="2800" dirty="0"/>
          </a:p>
        </p:txBody>
      </p:sp>
      <p:pic>
        <p:nvPicPr>
          <p:cNvPr id="1026" name="Picture 2" descr="C:\Users\Alex\Desktop\B-52_Takeoff_Tinker_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4896" y="762000"/>
            <a:ext cx="5474208" cy="36499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00" y="5950803"/>
            <a:ext cx="5493748" cy="830997"/>
          </a:xfrm>
          <a:prstGeom prst="rect">
            <a:avLst/>
          </a:prstGeom>
        </p:spPr>
        <p:txBody>
          <a:bodyPr wrap="none">
            <a:spAutoFit/>
          </a:bodyPr>
          <a:lstStyle/>
          <a:p>
            <a:r>
              <a:rPr lang="en-US" sz="1600" b="1" i="1" dirty="0" smtClean="0"/>
              <a:t>Alex </a:t>
            </a:r>
            <a:r>
              <a:rPr lang="en-US" sz="1600" b="1" i="1" dirty="0" err="1" smtClean="0"/>
              <a:t>Haecker</a:t>
            </a:r>
            <a:endParaRPr lang="en-US" sz="1600" b="1" i="1" dirty="0" smtClean="0"/>
          </a:p>
          <a:p>
            <a:r>
              <a:rPr lang="en-US" sz="1600" i="1" dirty="0" smtClean="0"/>
              <a:t>System Test Engineer</a:t>
            </a:r>
          </a:p>
          <a:p>
            <a:r>
              <a:rPr lang="en-US" sz="1600" i="1" dirty="0" smtClean="0"/>
              <a:t>Lockheed Martin Aeronautics Company, Fort Worth, Texas</a:t>
            </a:r>
            <a:endParaRPr lang="en-US" sz="1600" dirty="0"/>
          </a:p>
        </p:txBody>
      </p:sp>
    </p:spTree>
    <p:extLst>
      <p:ext uri="{BB962C8B-B14F-4D97-AF65-F5344CB8AC3E}">
        <p14:creationId xmlns:p14="http://schemas.microsoft.com/office/powerpoint/2010/main" val="2188086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err="1"/>
              <a:t>Convair</a:t>
            </a:r>
            <a:r>
              <a:rPr lang="en-US" b="1" dirty="0"/>
              <a:t> </a:t>
            </a:r>
            <a:r>
              <a:rPr lang="en-US" b="1" dirty="0" smtClean="0"/>
              <a:t>B-36</a:t>
            </a:r>
            <a:r>
              <a:rPr lang="en-US" dirty="0" smtClean="0"/>
              <a:t>: original long-range, high altitude bomber</a:t>
            </a:r>
            <a:br>
              <a:rPr lang="en-US" dirty="0" smtClean="0"/>
            </a:br>
            <a:r>
              <a:rPr lang="en-US" dirty="0" smtClean="0"/>
              <a:t>conceived during WWII</a:t>
            </a:r>
          </a:p>
          <a:p>
            <a:pPr lvl="1"/>
            <a:r>
              <a:rPr lang="en-US" dirty="0" smtClean="0"/>
              <a:t>Not delivered until </a:t>
            </a:r>
            <a:r>
              <a:rPr lang="en-US" b="1" dirty="0" smtClean="0"/>
              <a:t>1948</a:t>
            </a:r>
            <a:r>
              <a:rPr lang="en-US" dirty="0" smtClean="0"/>
              <a:t>, </a:t>
            </a:r>
            <a:r>
              <a:rPr lang="en-US" i="1" u="sng" dirty="0" smtClean="0"/>
              <a:t>after</a:t>
            </a:r>
            <a:r>
              <a:rPr lang="en-US" dirty="0"/>
              <a:t> </a:t>
            </a:r>
            <a:r>
              <a:rPr lang="en-US" dirty="0" smtClean="0"/>
              <a:t>the War!</a:t>
            </a:r>
          </a:p>
          <a:p>
            <a:pPr lvl="1"/>
            <a:r>
              <a:rPr lang="en-US" dirty="0" smtClean="0"/>
              <a:t>Already obsolete – too slow</a:t>
            </a:r>
          </a:p>
          <a:p>
            <a:endParaRPr lang="en-US" dirty="0" smtClean="0"/>
          </a:p>
          <a:p>
            <a:r>
              <a:rPr lang="en-US" b="1" dirty="0" smtClean="0"/>
              <a:t>Soviet Union </a:t>
            </a:r>
            <a:r>
              <a:rPr lang="en-US" dirty="0" smtClean="0"/>
              <a:t>now the greatest threat to US</a:t>
            </a:r>
          </a:p>
          <a:p>
            <a:endParaRPr lang="en-US" b="1" dirty="0" smtClean="0"/>
          </a:p>
          <a:p>
            <a:r>
              <a:rPr lang="en-US" b="1" dirty="0" smtClean="0"/>
              <a:t>Technology</a:t>
            </a:r>
            <a:r>
              <a:rPr lang="en-US" dirty="0" smtClean="0"/>
              <a:t> advancements demanded</a:t>
            </a:r>
          </a:p>
          <a:p>
            <a:pPr lvl="1"/>
            <a:r>
              <a:rPr lang="en-US" b="1" dirty="0" smtClean="0"/>
              <a:t>Jet </a:t>
            </a:r>
            <a:r>
              <a:rPr lang="en-US" dirty="0"/>
              <a:t>engines</a:t>
            </a:r>
          </a:p>
          <a:p>
            <a:pPr lvl="1"/>
            <a:r>
              <a:rPr lang="en-US" b="1" dirty="0" smtClean="0"/>
              <a:t>450</a:t>
            </a:r>
            <a:r>
              <a:rPr lang="en-US" dirty="0" smtClean="0"/>
              <a:t> </a:t>
            </a:r>
            <a:r>
              <a:rPr lang="en-US" dirty="0"/>
              <a:t>mph top </a:t>
            </a:r>
            <a:r>
              <a:rPr lang="en-US" dirty="0" smtClean="0"/>
              <a:t>speed</a:t>
            </a:r>
          </a:p>
          <a:p>
            <a:pPr lvl="1"/>
            <a:r>
              <a:rPr lang="en-US" dirty="0" smtClean="0"/>
              <a:t>Maintain at least </a:t>
            </a:r>
            <a:r>
              <a:rPr lang="en-US" b="1" dirty="0" smtClean="0"/>
              <a:t>8,000 mi </a:t>
            </a:r>
            <a:r>
              <a:rPr lang="en-US" dirty="0" smtClean="0"/>
              <a:t>range</a:t>
            </a:r>
            <a:endParaRPr lang="en-US" dirty="0"/>
          </a:p>
          <a:p>
            <a:endParaRPr lang="en-US" b="1" dirty="0"/>
          </a:p>
          <a:p>
            <a:r>
              <a:rPr lang="en-US" b="1" dirty="0" smtClean="0"/>
              <a:t>B-52 </a:t>
            </a:r>
            <a:r>
              <a:rPr lang="en-US" dirty="0" smtClean="0"/>
              <a:t>was the solution, with first B-52B operational in </a:t>
            </a:r>
            <a:r>
              <a:rPr lang="en-US" b="1" dirty="0" smtClean="0"/>
              <a:t>1955</a:t>
            </a:r>
          </a:p>
          <a:p>
            <a:pPr lvl="1"/>
            <a:r>
              <a:rPr lang="en-US" dirty="0" smtClean="0"/>
              <a:t>Very last B-52H was produced in </a:t>
            </a:r>
            <a:r>
              <a:rPr lang="en-US" b="1" dirty="0" smtClean="0"/>
              <a:t>1962</a:t>
            </a:r>
            <a:endParaRPr lang="en-US" dirty="0"/>
          </a:p>
        </p:txBody>
      </p:sp>
      <p:pic>
        <p:nvPicPr>
          <p:cNvPr id="2050" name="Picture 2" descr="https://upload.wikimedia.org/wikipedia/commons/d/db/XB-36_first_flight.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186" b="4237"/>
          <a:stretch/>
        </p:blipFill>
        <p:spPr bwMode="auto">
          <a:xfrm>
            <a:off x="5938902" y="2040057"/>
            <a:ext cx="2951435" cy="184614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Beginnings</a:t>
            </a:r>
            <a:endParaRPr lang="en-US" dirty="0"/>
          </a:p>
        </p:txBody>
      </p:sp>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310606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b="1" dirty="0" smtClean="0"/>
              <a:t>Today</a:t>
            </a:r>
            <a:r>
              <a:rPr lang="en-US" sz="2000" dirty="0" smtClean="0"/>
              <a:t>: 76 Boeing B-52Hs remain in USAF fleet expected to serve until 2040 (</a:t>
            </a:r>
            <a:r>
              <a:rPr lang="en-US" sz="2000" b="1" dirty="0" smtClean="0"/>
              <a:t>85 </a:t>
            </a:r>
            <a:r>
              <a:rPr lang="en-US" sz="2000" dirty="0" smtClean="0"/>
              <a:t>years of service)</a:t>
            </a:r>
          </a:p>
          <a:p>
            <a:pPr lvl="1"/>
            <a:r>
              <a:rPr lang="en-US" dirty="0" smtClean="0"/>
              <a:t>A current B-52 pilot could be flying the same aircraft his grandfather flew</a:t>
            </a:r>
          </a:p>
          <a:p>
            <a:pPr lvl="1"/>
            <a:r>
              <a:rPr lang="en-US" dirty="0" smtClean="0"/>
              <a:t>The last B-52 pilot has </a:t>
            </a:r>
            <a:r>
              <a:rPr lang="en-US" dirty="0"/>
              <a:t>likely not</a:t>
            </a:r>
            <a:br>
              <a:rPr lang="en-US" dirty="0"/>
            </a:br>
            <a:r>
              <a:rPr lang="en-US" dirty="0"/>
              <a:t>been born yet</a:t>
            </a:r>
          </a:p>
          <a:p>
            <a:endParaRPr lang="en-US" dirty="0" smtClean="0"/>
          </a:p>
          <a:p>
            <a:endParaRPr lang="en-US" dirty="0"/>
          </a:p>
          <a:p>
            <a:r>
              <a:rPr lang="en-US" sz="2000" b="1" dirty="0" smtClean="0"/>
              <a:t>Why is this 1940s program still with us?</a:t>
            </a:r>
          </a:p>
          <a:p>
            <a:pPr lvl="1"/>
            <a:r>
              <a:rPr lang="en-US" sz="2000" dirty="0" smtClean="0"/>
              <a:t>PFOL #5: B-52 has proven to be a great</a:t>
            </a:r>
            <a:br>
              <a:rPr lang="en-US" sz="2000" dirty="0" smtClean="0"/>
            </a:br>
            <a:r>
              <a:rPr lang="en-US" sz="2000" b="1" dirty="0" smtClean="0"/>
              <a:t>political solution</a:t>
            </a:r>
          </a:p>
          <a:p>
            <a:pPr lvl="1"/>
            <a:r>
              <a:rPr lang="en-US" dirty="0" smtClean="0"/>
              <a:t>PFOL #2: Cost Rules </a:t>
            </a:r>
          </a:p>
          <a:p>
            <a:pPr lvl="1"/>
            <a:r>
              <a:rPr lang="en-US" sz="2000" dirty="0" smtClean="0"/>
              <a:t>PFOL #4: B-52 “Replacements” suffered </a:t>
            </a:r>
            <a:r>
              <a:rPr lang="en-US" sz="2000" b="1" dirty="0" smtClean="0"/>
              <a:t>technical</a:t>
            </a:r>
            <a:r>
              <a:rPr lang="en-US" sz="2000" dirty="0" smtClean="0"/>
              <a:t> problems at the right time</a:t>
            </a:r>
          </a:p>
        </p:txBody>
      </p:sp>
      <p:sp>
        <p:nvSpPr>
          <p:cNvPr id="4" name="Title 3"/>
          <p:cNvSpPr>
            <a:spLocks noGrp="1"/>
          </p:cNvSpPr>
          <p:nvPr>
            <p:ph type="title"/>
          </p:nvPr>
        </p:nvSpPr>
        <p:spPr/>
        <p:txBody>
          <a:bodyPr/>
          <a:lstStyle/>
          <a:p>
            <a:r>
              <a:rPr lang="en-US" dirty="0" smtClean="0"/>
              <a:t>Post-Vietnam Era</a:t>
            </a:r>
            <a:endParaRPr lang="en-US" dirty="0"/>
          </a:p>
        </p:txBody>
      </p:sp>
      <p:pic>
        <p:nvPicPr>
          <p:cNvPr id="1026" name="Picture 2" descr="b-52-bombe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3048000"/>
            <a:ext cx="3070274" cy="20574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9719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A B-1A flying with its wings swept back, showing its underside"/>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23655" y="1082854"/>
            <a:ext cx="8696691" cy="577514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normAutofit fontScale="92500" lnSpcReduction="20000"/>
          </a:bodyPr>
          <a:lstStyle/>
          <a:p>
            <a:r>
              <a:rPr lang="en-US" dirty="0" smtClean="0"/>
              <a:t>Significant technical advantages over B-52</a:t>
            </a:r>
          </a:p>
          <a:p>
            <a:pPr lvl="1"/>
            <a:r>
              <a:rPr lang="en-US" dirty="0" smtClean="0"/>
              <a:t>Supersonic entry into Russian airspace to outrun fighter/SAM defenses</a:t>
            </a:r>
          </a:p>
          <a:p>
            <a:pPr lvl="1"/>
            <a:r>
              <a:rPr lang="en-US" dirty="0" smtClean="0"/>
              <a:t>About 1/50 radar cross section (RCS) of B-52, with similar payload</a:t>
            </a:r>
          </a:p>
          <a:p>
            <a:pPr lvl="1"/>
            <a:r>
              <a:rPr lang="en-US" dirty="0" smtClean="0"/>
              <a:t>Variable sweep wings allow shorter takeoff and landing</a:t>
            </a:r>
          </a:p>
          <a:p>
            <a:endParaRPr lang="en-US" dirty="0" smtClean="0"/>
          </a:p>
          <a:p>
            <a:r>
              <a:rPr lang="en-US" dirty="0" smtClean="0"/>
              <a:t>PFOL #3: </a:t>
            </a:r>
            <a:r>
              <a:rPr lang="en-US" b="1" dirty="0" smtClean="0"/>
              <a:t>Constituency</a:t>
            </a:r>
            <a:endParaRPr lang="en-US" dirty="0" smtClean="0"/>
          </a:p>
          <a:p>
            <a:pPr lvl="1"/>
            <a:r>
              <a:rPr lang="en-US" dirty="0" smtClean="0"/>
              <a:t>B-52 sustainment spread wide across </a:t>
            </a:r>
            <a:r>
              <a:rPr lang="en-US" b="1" dirty="0" smtClean="0"/>
              <a:t>congressional districts</a:t>
            </a:r>
          </a:p>
          <a:p>
            <a:pPr lvl="1"/>
            <a:r>
              <a:rPr lang="en-US" dirty="0" smtClean="0"/>
              <a:t>Anti-B-1 </a:t>
            </a:r>
            <a:r>
              <a:rPr lang="en-US" dirty="0" smtClean="0"/>
              <a:t>constituency becomes part of B-52 </a:t>
            </a:r>
            <a:r>
              <a:rPr lang="en-US" dirty="0" smtClean="0"/>
              <a:t>constituency</a:t>
            </a:r>
          </a:p>
          <a:p>
            <a:pPr lvl="1"/>
            <a:r>
              <a:rPr lang="en-US" dirty="0"/>
              <a:t>“The National Campaign to Stop the B-1 Bomber”</a:t>
            </a:r>
            <a:endParaRPr lang="en-US" dirty="0" smtClean="0"/>
          </a:p>
          <a:p>
            <a:endParaRPr lang="en-US" dirty="0" smtClean="0"/>
          </a:p>
          <a:p>
            <a:r>
              <a:rPr lang="en-US" dirty="0" smtClean="0"/>
              <a:t>PFOL #4: </a:t>
            </a:r>
            <a:r>
              <a:rPr lang="en-US" b="1" dirty="0" smtClean="0"/>
              <a:t>Technical </a:t>
            </a:r>
            <a:r>
              <a:rPr lang="en-US" b="1" dirty="0"/>
              <a:t>problems become political problems</a:t>
            </a:r>
            <a:r>
              <a:rPr lang="en-US" dirty="0"/>
              <a:t>. </a:t>
            </a:r>
            <a:r>
              <a:rPr lang="en-US" dirty="0" smtClean="0"/>
              <a:t>Flight </a:t>
            </a:r>
            <a:r>
              <a:rPr lang="en-US" dirty="0"/>
              <a:t>test delays on B-1 cause </a:t>
            </a:r>
            <a:r>
              <a:rPr lang="en-US" dirty="0" smtClean="0"/>
              <a:t>Senate ASC to propose </a:t>
            </a:r>
            <a:r>
              <a:rPr lang="en-US" i="1" dirty="0" smtClean="0"/>
              <a:t>Culver Amendment</a:t>
            </a:r>
          </a:p>
          <a:p>
            <a:pPr lvl="1"/>
            <a:r>
              <a:rPr lang="en-US" dirty="0" smtClean="0"/>
              <a:t>Delays </a:t>
            </a:r>
            <a:r>
              <a:rPr lang="en-US" dirty="0" smtClean="0"/>
              <a:t>procurement funding until </a:t>
            </a:r>
            <a:r>
              <a:rPr lang="en-US" dirty="0" smtClean="0"/>
              <a:t>1977</a:t>
            </a:r>
            <a:r>
              <a:rPr lang="en-US" dirty="0" smtClean="0"/>
              <a:t>, (</a:t>
            </a:r>
            <a:r>
              <a:rPr lang="en-US" i="1" dirty="0" smtClean="0"/>
              <a:t>after</a:t>
            </a:r>
            <a:r>
              <a:rPr lang="en-US" dirty="0" smtClean="0"/>
              <a:t> </a:t>
            </a:r>
            <a:r>
              <a:rPr lang="en-US" dirty="0" smtClean="0"/>
              <a:t>Carter inauguration</a:t>
            </a:r>
            <a:r>
              <a:rPr lang="en-US" dirty="0" smtClean="0"/>
              <a:t>)</a:t>
            </a:r>
          </a:p>
          <a:p>
            <a:pPr lvl="1"/>
            <a:r>
              <a:rPr lang="en-US" dirty="0" smtClean="0"/>
              <a:t>Goldwater: </a:t>
            </a:r>
            <a:r>
              <a:rPr lang="en-US" dirty="0" smtClean="0"/>
              <a:t>Opposed delay</a:t>
            </a:r>
            <a:r>
              <a:rPr lang="en-US" dirty="0" smtClean="0"/>
              <a:t>, citing that </a:t>
            </a:r>
            <a:r>
              <a:rPr lang="en-US" dirty="0" smtClean="0"/>
              <a:t>B-1 would have $492 million added to its cost due to the </a:t>
            </a:r>
            <a:r>
              <a:rPr lang="en-US" dirty="0" smtClean="0"/>
              <a:t>delay</a:t>
            </a:r>
          </a:p>
        </p:txBody>
      </p:sp>
      <p:sp>
        <p:nvSpPr>
          <p:cNvPr id="4" name="Title 3"/>
          <p:cNvSpPr>
            <a:spLocks noGrp="1"/>
          </p:cNvSpPr>
          <p:nvPr>
            <p:ph type="title"/>
          </p:nvPr>
        </p:nvSpPr>
        <p:spPr/>
        <p:txBody>
          <a:bodyPr/>
          <a:lstStyle/>
          <a:p>
            <a:r>
              <a:rPr lang="en-US" dirty="0" smtClean="0"/>
              <a:t>B-1 Bomber (1970s)</a:t>
            </a:r>
            <a:endParaRPr lang="en-US" dirty="0"/>
          </a:p>
        </p:txBody>
      </p:sp>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5266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FY1977: $</a:t>
            </a:r>
            <a:r>
              <a:rPr lang="en-US" dirty="0" smtClean="0"/>
              <a:t>462 million </a:t>
            </a:r>
            <a:r>
              <a:rPr lang="en-US" dirty="0" smtClean="0"/>
              <a:t>passed for </a:t>
            </a:r>
            <a:r>
              <a:rPr lang="en-US" dirty="0" smtClean="0"/>
              <a:t>3 production </a:t>
            </a:r>
            <a:r>
              <a:rPr lang="en-US" dirty="0" smtClean="0"/>
              <a:t>B-1s</a:t>
            </a:r>
          </a:p>
          <a:p>
            <a:r>
              <a:rPr lang="en-US" b="1" dirty="0" smtClean="0"/>
              <a:t>…but,</a:t>
            </a:r>
            <a:r>
              <a:rPr lang="en-US" dirty="0" smtClean="0"/>
              <a:t> in late 1977, problems occur in development and new cost estimate is </a:t>
            </a:r>
            <a:r>
              <a:rPr lang="en-US" b="1" dirty="0" smtClean="0"/>
              <a:t>$101 </a:t>
            </a:r>
            <a:r>
              <a:rPr lang="en-US" dirty="0" smtClean="0"/>
              <a:t>million per plane</a:t>
            </a:r>
          </a:p>
          <a:p>
            <a:endParaRPr lang="en-US" dirty="0" smtClean="0"/>
          </a:p>
          <a:p>
            <a:r>
              <a:rPr lang="en-US" dirty="0" smtClean="0"/>
              <a:t>President Carter decides</a:t>
            </a:r>
            <a:br>
              <a:rPr lang="en-US" dirty="0" smtClean="0"/>
            </a:br>
            <a:r>
              <a:rPr lang="en-US" dirty="0" smtClean="0"/>
              <a:t>cheaper </a:t>
            </a:r>
            <a:r>
              <a:rPr lang="en-US" b="1" dirty="0" smtClean="0"/>
              <a:t>Cruise Missiles</a:t>
            </a:r>
            <a:br>
              <a:rPr lang="en-US" b="1" dirty="0" smtClean="0"/>
            </a:br>
            <a:r>
              <a:rPr lang="en-US" dirty="0" smtClean="0"/>
              <a:t>are the preferred technology</a:t>
            </a:r>
          </a:p>
          <a:p>
            <a:pPr lvl="1"/>
            <a:r>
              <a:rPr lang="en-US" dirty="0" smtClean="0"/>
              <a:t>Becomes AGM-86 program</a:t>
            </a:r>
          </a:p>
          <a:p>
            <a:pPr lvl="1"/>
            <a:r>
              <a:rPr lang="en-US" dirty="0" smtClean="0"/>
              <a:t>PFOL </a:t>
            </a:r>
            <a:r>
              <a:rPr lang="en-US" dirty="0"/>
              <a:t>#2: Cost </a:t>
            </a:r>
            <a:r>
              <a:rPr lang="en-US" dirty="0" smtClean="0"/>
              <a:t>Rules</a:t>
            </a:r>
            <a:endParaRPr lang="en-US" dirty="0"/>
          </a:p>
          <a:p>
            <a:endParaRPr lang="en-US" b="1" dirty="0" smtClean="0"/>
          </a:p>
          <a:p>
            <a:r>
              <a:rPr lang="en-US" b="1" dirty="0" smtClean="0"/>
              <a:t>Carter officially ordered B-1 terminated June 30 1977</a:t>
            </a:r>
          </a:p>
          <a:p>
            <a:pPr lvl="1"/>
            <a:r>
              <a:rPr lang="en-US" dirty="0" smtClean="0"/>
              <a:t>Congress votes to rescind $462 million from FY 1977</a:t>
            </a:r>
          </a:p>
          <a:p>
            <a:pPr lvl="1"/>
            <a:r>
              <a:rPr lang="en-US" dirty="0" smtClean="0"/>
              <a:t>Instead, </a:t>
            </a:r>
            <a:r>
              <a:rPr lang="en-US" b="1" dirty="0" smtClean="0"/>
              <a:t>$</a:t>
            </a:r>
            <a:r>
              <a:rPr lang="en-US" b="1" dirty="0"/>
              <a:t>91.6 million for B-52 modernization</a:t>
            </a:r>
            <a:r>
              <a:rPr lang="en-US" dirty="0" smtClean="0"/>
              <a:t>, </a:t>
            </a:r>
            <a:r>
              <a:rPr lang="en-US" i="1" dirty="0" smtClean="0"/>
              <a:t>plus $15 </a:t>
            </a:r>
            <a:r>
              <a:rPr lang="en-US" i="1" dirty="0"/>
              <a:t>million for the </a:t>
            </a:r>
            <a:r>
              <a:rPr lang="en-US" i="1" dirty="0" smtClean="0"/>
              <a:t>Cruise Missile and Bomber research</a:t>
            </a:r>
            <a:r>
              <a:rPr lang="en-US" dirty="0" smtClean="0"/>
              <a:t> </a:t>
            </a:r>
            <a:r>
              <a:rPr lang="en-US" dirty="0"/>
              <a:t>in </a:t>
            </a:r>
            <a:r>
              <a:rPr lang="en-US" dirty="0" smtClean="0"/>
              <a:t>FY1978 budget</a:t>
            </a:r>
            <a:endParaRPr lang="en-US" sz="2000" dirty="0"/>
          </a:p>
        </p:txBody>
      </p:sp>
      <p:sp>
        <p:nvSpPr>
          <p:cNvPr id="4" name="Title 3"/>
          <p:cNvSpPr>
            <a:spLocks noGrp="1"/>
          </p:cNvSpPr>
          <p:nvPr>
            <p:ph type="title"/>
          </p:nvPr>
        </p:nvSpPr>
        <p:spPr/>
        <p:txBody>
          <a:bodyPr/>
          <a:lstStyle/>
          <a:p>
            <a:r>
              <a:rPr lang="en-US" dirty="0" smtClean="0"/>
              <a:t>Cruise Missiles </a:t>
            </a:r>
            <a:r>
              <a:rPr lang="en-US" dirty="0" smtClean="0"/>
              <a:t>Boost B-52</a:t>
            </a:r>
            <a:endParaRPr lang="en-US" dirty="0"/>
          </a:p>
        </p:txBody>
      </p:sp>
      <p:sp>
        <p:nvSpPr>
          <p:cNvPr id="2" name="Footer Placeholder 1"/>
          <p:cNvSpPr>
            <a:spLocks noGrp="1"/>
          </p:cNvSpPr>
          <p:nvPr>
            <p:ph type="ftr" sz="quarter" idx="11"/>
          </p:nvPr>
        </p:nvSpPr>
        <p:spPr/>
        <p:txBody>
          <a:bodyPr/>
          <a:lstStyle/>
          <a:p>
            <a:endParaRPr lang="en-US"/>
          </a:p>
        </p:txBody>
      </p:sp>
      <p:pic>
        <p:nvPicPr>
          <p:cNvPr id="6" name="Picture 5"/>
          <p:cNvPicPr>
            <a:picLocks noChangeAspect="1"/>
          </p:cNvPicPr>
          <p:nvPr/>
        </p:nvPicPr>
        <p:blipFill>
          <a:blip r:embed="rId3">
            <a:clrChange>
              <a:clrFrom>
                <a:srgbClr val="FFF6E6"/>
              </a:clrFrom>
              <a:clrTo>
                <a:srgbClr val="FFF6E6">
                  <a:alpha val="0"/>
                </a:srgbClr>
              </a:clrTo>
            </a:clrChange>
          </a:blip>
          <a:stretch>
            <a:fillRect/>
          </a:stretch>
        </p:blipFill>
        <p:spPr>
          <a:xfrm>
            <a:off x="4648200" y="2395934"/>
            <a:ext cx="4134339" cy="2371165"/>
          </a:xfrm>
          <a:prstGeom prst="rect">
            <a:avLst/>
          </a:prstGeom>
        </p:spPr>
      </p:pic>
      <p:sp>
        <p:nvSpPr>
          <p:cNvPr id="7" name="Rectangle 3"/>
          <p:cNvSpPr>
            <a:spLocks noChangeArrowheads="1"/>
          </p:cNvSpPr>
          <p:nvPr/>
        </p:nvSpPr>
        <p:spPr bwMode="auto">
          <a:xfrm>
            <a:off x="7467600" y="4742948"/>
            <a:ext cx="172996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source: 1977 Chicago Tribune</a:t>
            </a:r>
            <a:endParaRPr kumimoji="0" lang="en-US" altLang="en-US" i="1"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97709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assets.nydailynews.com/polopoly_fs/1.2491420.1452405093!/img/httpImage/image.jpg_gen/derivatives/article_635/mvd6698668.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419124" y="3980846"/>
            <a:ext cx="4167188" cy="267093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 B-1B with its wings swept back doing a banked turn during a demonstration"/>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10200" y="3402003"/>
            <a:ext cx="3473191" cy="22630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upload.wikimedia.org/wikipedia/commons/thumb/d/dc/US_Air_Force_B-2_Spirit.jpg/1280px-US_Air_Force_B-2_Spirit.jpg"/>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950913" y="1752601"/>
            <a:ext cx="5449887" cy="334657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1980s and Defense </a:t>
            </a:r>
            <a:r>
              <a:rPr lang="en-US" dirty="0" smtClean="0"/>
              <a:t>Boom</a:t>
            </a:r>
            <a:endParaRPr lang="en-US" dirty="0"/>
          </a:p>
        </p:txBody>
      </p:sp>
      <p:sp>
        <p:nvSpPr>
          <p:cNvPr id="2" name="Footer Placeholder 1"/>
          <p:cNvSpPr>
            <a:spLocks noGrp="1"/>
          </p:cNvSpPr>
          <p:nvPr>
            <p:ph type="ftr" sz="quarter" idx="11"/>
          </p:nvPr>
        </p:nvSpPr>
        <p:spPr/>
        <p:txBody>
          <a:bodyPr/>
          <a:lstStyle/>
          <a:p>
            <a:endParaRPr lang="en-US"/>
          </a:p>
        </p:txBody>
      </p:sp>
      <p:sp>
        <p:nvSpPr>
          <p:cNvPr id="8" name="Content Placeholder 2"/>
          <p:cNvSpPr>
            <a:spLocks noGrp="1"/>
          </p:cNvSpPr>
          <p:nvPr>
            <p:ph idx="1"/>
          </p:nvPr>
        </p:nvSpPr>
        <p:spPr>
          <a:xfrm>
            <a:off x="457200" y="1600200"/>
            <a:ext cx="8229600" cy="4899184"/>
          </a:xfrm>
        </p:spPr>
        <p:txBody>
          <a:bodyPr>
            <a:normAutofit lnSpcReduction="10000"/>
          </a:bodyPr>
          <a:lstStyle/>
          <a:p>
            <a:r>
              <a:rPr lang="en-US" dirty="0" smtClean="0"/>
              <a:t>Large congressional constituency still favored new manned bomber</a:t>
            </a:r>
          </a:p>
          <a:p>
            <a:pPr lvl="1"/>
            <a:r>
              <a:rPr lang="en-US" b="1" dirty="0" smtClean="0"/>
              <a:t>Jobs</a:t>
            </a:r>
            <a:r>
              <a:rPr lang="en-US" dirty="0" smtClean="0"/>
              <a:t> across hundreds of districts at stake from stalled B-1 program</a:t>
            </a:r>
          </a:p>
          <a:p>
            <a:endParaRPr lang="en-US" dirty="0" smtClean="0"/>
          </a:p>
          <a:p>
            <a:r>
              <a:rPr lang="en-US" b="1" dirty="0" smtClean="0"/>
              <a:t>1980</a:t>
            </a:r>
            <a:r>
              <a:rPr lang="en-US" dirty="0" smtClean="0"/>
              <a:t>: $600 million </a:t>
            </a:r>
            <a:r>
              <a:rPr lang="en-US" dirty="0" smtClean="0"/>
              <a:t>for </a:t>
            </a:r>
            <a:r>
              <a:rPr lang="en-US" b="1" i="1" dirty="0" smtClean="0"/>
              <a:t>Strategic Weapons Launcher</a:t>
            </a:r>
            <a:r>
              <a:rPr lang="en-US" i="1" dirty="0" smtClean="0"/>
              <a:t> </a:t>
            </a:r>
            <a:r>
              <a:rPr lang="en-US" dirty="0" smtClean="0"/>
              <a:t>(SWL)</a:t>
            </a:r>
          </a:p>
          <a:p>
            <a:pPr lvl="1"/>
            <a:r>
              <a:rPr lang="en-US" dirty="0" smtClean="0"/>
              <a:t>Committee: “we </a:t>
            </a:r>
            <a:r>
              <a:rPr lang="en-US" dirty="0"/>
              <a:t>must have a hedge against the day when the B-52 becomes </a:t>
            </a:r>
            <a:r>
              <a:rPr lang="en-US" dirty="0" smtClean="0"/>
              <a:t>ineffective”</a:t>
            </a:r>
          </a:p>
          <a:p>
            <a:pPr lvl="1"/>
            <a:r>
              <a:rPr lang="en-US" dirty="0"/>
              <a:t>In early </a:t>
            </a:r>
            <a:r>
              <a:rPr lang="en-US" dirty="0" smtClean="0"/>
              <a:t>1978 Carter had already </a:t>
            </a:r>
            <a:r>
              <a:rPr lang="en-US" dirty="0"/>
              <a:t>authorized the </a:t>
            </a:r>
            <a:r>
              <a:rPr lang="en-US" b="1" i="1" dirty="0"/>
              <a:t>Advanced Technology Bomber</a:t>
            </a:r>
            <a:r>
              <a:rPr lang="en-US" dirty="0"/>
              <a:t> (ATB) project in secret</a:t>
            </a:r>
          </a:p>
          <a:p>
            <a:endParaRPr lang="en-US" dirty="0" smtClean="0"/>
          </a:p>
          <a:p>
            <a:r>
              <a:rPr lang="en-US" b="1" dirty="0" smtClean="0"/>
              <a:t>1981</a:t>
            </a:r>
            <a:r>
              <a:rPr lang="en-US" dirty="0" smtClean="0"/>
              <a:t>: Both </a:t>
            </a:r>
            <a:r>
              <a:rPr lang="en-US" b="1" dirty="0" smtClean="0"/>
              <a:t>B-1</a:t>
            </a:r>
            <a:r>
              <a:rPr lang="en-US" dirty="0" smtClean="0"/>
              <a:t> and </a:t>
            </a:r>
            <a:r>
              <a:rPr lang="en-US" b="1" dirty="0" smtClean="0"/>
              <a:t>ATB</a:t>
            </a:r>
            <a:r>
              <a:rPr lang="en-US" dirty="0" smtClean="0"/>
              <a:t> proceed during Reagan administration</a:t>
            </a:r>
          </a:p>
          <a:p>
            <a:pPr lvl="1"/>
            <a:r>
              <a:rPr lang="en-US" dirty="0" smtClean="0"/>
              <a:t>Reliance on B-52s as launch platforms “too risky” according to Defense Secretary Caspar W. Weinberg</a:t>
            </a:r>
          </a:p>
          <a:p>
            <a:pPr lvl="1"/>
            <a:r>
              <a:rPr lang="en-US" dirty="0" smtClean="0"/>
              <a:t>B-1B to be available by 1987 to bridge gap from B-52 to ATB</a:t>
            </a:r>
          </a:p>
          <a:p>
            <a:pPr lvl="1"/>
            <a:r>
              <a:rPr lang="en-US" b="1" dirty="0" smtClean="0">
                <a:solidFill>
                  <a:srgbClr val="FF0000"/>
                </a:solidFill>
              </a:rPr>
              <a:t>B-52 to be phased out by the 1990s</a:t>
            </a:r>
            <a:endParaRPr lang="en-US" b="1" dirty="0">
              <a:solidFill>
                <a:srgbClr val="FF0000"/>
              </a:solidFill>
            </a:endParaRPr>
          </a:p>
          <a:p>
            <a:pPr lvl="1"/>
            <a:endParaRPr lang="en-US" dirty="0" smtClean="0"/>
          </a:p>
          <a:p>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2762095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1990s to Today</a:t>
            </a:r>
            <a:endParaRPr lang="en-US" dirty="0"/>
          </a:p>
        </p:txBody>
      </p:sp>
      <p:sp>
        <p:nvSpPr>
          <p:cNvPr id="2" name="Footer Placeholder 1"/>
          <p:cNvSpPr>
            <a:spLocks noGrp="1"/>
          </p:cNvSpPr>
          <p:nvPr>
            <p:ph type="ftr" sz="quarter" idx="11"/>
          </p:nvPr>
        </p:nvSpPr>
        <p:spPr/>
        <p:txBody>
          <a:bodyPr/>
          <a:lstStyle/>
          <a:p>
            <a:endParaRPr lang="en-US"/>
          </a:p>
        </p:txBody>
      </p:sp>
      <p:sp>
        <p:nvSpPr>
          <p:cNvPr id="8" name="Content Placeholder 2"/>
          <p:cNvSpPr>
            <a:spLocks noGrp="1"/>
          </p:cNvSpPr>
          <p:nvPr>
            <p:ph idx="1"/>
          </p:nvPr>
        </p:nvSpPr>
        <p:spPr>
          <a:xfrm>
            <a:off x="457200" y="1600200"/>
            <a:ext cx="8229600" cy="4899184"/>
          </a:xfrm>
        </p:spPr>
        <p:txBody>
          <a:bodyPr>
            <a:normAutofit/>
          </a:bodyPr>
          <a:lstStyle/>
          <a:p>
            <a:r>
              <a:rPr lang="en-US" dirty="0" smtClean="0"/>
              <a:t>Decline of Soviet Union threat</a:t>
            </a:r>
          </a:p>
          <a:p>
            <a:r>
              <a:rPr lang="en-US" dirty="0" smtClean="0"/>
              <a:t>B-2 funding had come at expense of B-52 sustainment, but…</a:t>
            </a:r>
          </a:p>
          <a:p>
            <a:pPr lvl="1"/>
            <a:r>
              <a:rPr lang="en-US" dirty="0" smtClean="0"/>
              <a:t>PFOL </a:t>
            </a:r>
            <a:r>
              <a:rPr lang="en-US" dirty="0"/>
              <a:t>#</a:t>
            </a:r>
            <a:r>
              <a:rPr lang="en-US" dirty="0" smtClean="0"/>
              <a:t>4: </a:t>
            </a:r>
            <a:r>
              <a:rPr lang="en-US" dirty="0"/>
              <a:t>As </a:t>
            </a:r>
            <a:r>
              <a:rPr lang="en-US" dirty="0" smtClean="0"/>
              <a:t>B-2 </a:t>
            </a:r>
            <a:r>
              <a:rPr lang="en-US" dirty="0"/>
              <a:t>encountered </a:t>
            </a:r>
            <a:r>
              <a:rPr lang="en-US" dirty="0" smtClean="0"/>
              <a:t>problems and cost growth, </a:t>
            </a:r>
            <a:r>
              <a:rPr lang="en-US" dirty="0"/>
              <a:t>modification funding was won for </a:t>
            </a:r>
            <a:r>
              <a:rPr lang="en-US" dirty="0" smtClean="0"/>
              <a:t>B-52</a:t>
            </a:r>
          </a:p>
          <a:p>
            <a:pPr lvl="1"/>
            <a:r>
              <a:rPr lang="en-US" b="1" dirty="0" smtClean="0"/>
              <a:t>Stealth </a:t>
            </a:r>
            <a:r>
              <a:rPr lang="en-US" dirty="0" smtClean="0"/>
              <a:t>still involved </a:t>
            </a:r>
            <a:r>
              <a:rPr lang="en-US" b="1" dirty="0" smtClean="0"/>
              <a:t>Basic Research</a:t>
            </a:r>
          </a:p>
          <a:p>
            <a:r>
              <a:rPr lang="en-US" b="1" dirty="0" smtClean="0"/>
              <a:t>1991</a:t>
            </a:r>
            <a:r>
              <a:rPr lang="en-US" dirty="0"/>
              <a:t>: Gulf War is an operational success story for </a:t>
            </a:r>
            <a:r>
              <a:rPr lang="en-US" dirty="0" smtClean="0"/>
              <a:t>B-52’s continued </a:t>
            </a:r>
            <a:r>
              <a:rPr lang="en-US" b="1" dirty="0" smtClean="0"/>
              <a:t>conventional </a:t>
            </a:r>
            <a:r>
              <a:rPr lang="en-US" b="1" dirty="0"/>
              <a:t>bombing </a:t>
            </a:r>
            <a:r>
              <a:rPr lang="en-US" dirty="0"/>
              <a:t>capabilities</a:t>
            </a:r>
          </a:p>
          <a:p>
            <a:endParaRPr lang="en-US" dirty="0" smtClean="0"/>
          </a:p>
          <a:p>
            <a:endParaRPr lang="en-US" dirty="0" smtClean="0"/>
          </a:p>
          <a:p>
            <a:endParaRPr lang="en-US" sz="2000" dirty="0" smtClean="0"/>
          </a:p>
          <a:p>
            <a:endParaRPr lang="en-US" sz="2000" dirty="0" smtClean="0"/>
          </a:p>
          <a:p>
            <a:endParaRPr lang="en-US" sz="2000" dirty="0"/>
          </a:p>
        </p:txBody>
      </p:sp>
      <p:pic>
        <p:nvPicPr>
          <p:cNvPr id="2050" name="Picture 2" descr="http://cnet1.cbsistatic.com/hub/i/r/2012/03/28/a95022cd-f0ec-11e2-8c7c-d4ae52e62bcc/resize/1170xauto/33087adee98401884a111bc4c0f80800/B52_B2.jpg"/>
          <p:cNvPicPr>
            <a:picLocks noChangeAspect="1" noChangeArrowheads="1"/>
          </p:cNvPicPr>
          <p:nvPr/>
        </p:nvPicPr>
        <p:blipFill rotWithShape="1">
          <a:blip r:embed="rId3">
            <a:extLst>
              <a:ext uri="{28A0092B-C50C-407E-A947-70E740481C1C}">
                <a14:useLocalDpi xmlns:a14="http://schemas.microsoft.com/office/drawing/2010/main" val="0"/>
              </a:ext>
            </a:extLst>
          </a:blip>
          <a:srcRect l="1943" t="19936" r="5787" b="18105"/>
          <a:stretch/>
        </p:blipFill>
        <p:spPr bwMode="auto">
          <a:xfrm>
            <a:off x="1352550" y="4047892"/>
            <a:ext cx="6438900" cy="252769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1447800" y="5464016"/>
            <a:ext cx="2971800" cy="13939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2000" kern="1200">
                <a:solidFill>
                  <a:schemeClr val="tx1"/>
                </a:solidFill>
                <a:latin typeface="+mj-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dirty="0" smtClean="0">
                <a:latin typeface="Courier New" panose="02070309020205020404" pitchFamily="49" charset="0"/>
                <a:cs typeface="Courier New" panose="02070309020205020404" pitchFamily="49" charset="0"/>
              </a:rPr>
              <a:t>70,000 LB</a:t>
            </a:r>
          </a:p>
          <a:p>
            <a:pPr marL="0" indent="0">
              <a:buNone/>
            </a:pPr>
            <a:r>
              <a:rPr lang="en-US" dirty="0" smtClean="0">
                <a:latin typeface="Courier New" panose="02070309020205020404" pitchFamily="49" charset="0"/>
                <a:cs typeface="Courier New" panose="02070309020205020404" pitchFamily="49" charset="0"/>
              </a:rPr>
              <a:t>7,652 NMI</a:t>
            </a:r>
          </a:p>
          <a:p>
            <a:pPr marL="0" indent="0">
              <a:buNone/>
            </a:pPr>
            <a:r>
              <a:rPr lang="en-US" dirty="0" smtClean="0">
                <a:latin typeface="Courier New" panose="02070309020205020404" pitchFamily="49" charset="0"/>
                <a:cs typeface="Courier New" panose="02070309020205020404" pitchFamily="49" charset="0"/>
              </a:rPr>
              <a:t>$72,000 /HR*</a:t>
            </a:r>
          </a:p>
        </p:txBody>
      </p:sp>
      <p:sp>
        <p:nvSpPr>
          <p:cNvPr id="10" name="Content Placeholder 2"/>
          <p:cNvSpPr txBox="1">
            <a:spLocks/>
          </p:cNvSpPr>
          <p:nvPr/>
        </p:nvSpPr>
        <p:spPr>
          <a:xfrm>
            <a:off x="5562600" y="4724400"/>
            <a:ext cx="2971800" cy="13939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2000" kern="1200">
                <a:solidFill>
                  <a:schemeClr val="tx1"/>
                </a:solidFill>
                <a:latin typeface="+mj-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dirty="0" smtClean="0">
                <a:latin typeface="Courier New" panose="02070309020205020404" pitchFamily="49" charset="0"/>
                <a:cs typeface="Courier New" panose="02070309020205020404" pitchFamily="49" charset="0"/>
              </a:rPr>
              <a:t>40,000 LB</a:t>
            </a:r>
          </a:p>
          <a:p>
            <a:pPr marL="0" indent="0">
              <a:buNone/>
            </a:pPr>
            <a:r>
              <a:rPr lang="en-US" dirty="0" smtClean="0">
                <a:latin typeface="Courier New" panose="02070309020205020404" pitchFamily="49" charset="0"/>
                <a:cs typeface="Courier New" panose="02070309020205020404" pitchFamily="49" charset="0"/>
              </a:rPr>
              <a:t>6,000 NMI</a:t>
            </a:r>
          </a:p>
          <a:p>
            <a:pPr marL="0" indent="0">
              <a:buNone/>
            </a:pPr>
            <a:r>
              <a:rPr lang="en-US" dirty="0" smtClean="0">
                <a:latin typeface="Courier New" panose="02070309020205020404" pitchFamily="49" charset="0"/>
                <a:cs typeface="Courier New" panose="02070309020205020404" pitchFamily="49" charset="0"/>
              </a:rPr>
              <a:t>$135,000 /HR*</a:t>
            </a:r>
          </a:p>
        </p:txBody>
      </p:sp>
      <p:sp>
        <p:nvSpPr>
          <p:cNvPr id="11" name="Rectangle 3"/>
          <p:cNvSpPr>
            <a:spLocks noChangeArrowheads="1"/>
          </p:cNvSpPr>
          <p:nvPr/>
        </p:nvSpPr>
        <p:spPr bwMode="auto">
          <a:xfrm>
            <a:off x="4086132" y="6505575"/>
            <a:ext cx="97174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n-US" altLang="en-US" sz="800" b="1" i="0" u="none" strike="noStrike" cap="none" normalizeH="0" baseline="0" dirty="0" smtClean="0">
                <a:ln>
                  <a:noFill/>
                </a:ln>
                <a:solidFill>
                  <a:schemeClr val="tx1">
                    <a:lumMod val="65000"/>
                    <a:lumOff val="35000"/>
                  </a:schemeClr>
                </a:solidFill>
                <a:effectLst/>
                <a:latin typeface="Arial" pitchFamily="34" charset="0"/>
                <a:ea typeface="Times New Roman" pitchFamily="18" charset="0"/>
                <a:cs typeface="Arial" pitchFamily="34" charset="0"/>
              </a:rPr>
              <a:t>*2012 Estimates</a:t>
            </a:r>
            <a:endParaRPr lang="en-US" altLang="en-US" sz="1600" b="1" dirty="0">
              <a:solidFill>
                <a:schemeClr val="tx1">
                  <a:lumMod val="65000"/>
                  <a:lumOff val="35000"/>
                </a:schemeClr>
              </a:solidFill>
              <a:latin typeface="Arial" pitchFamily="34" charset="0"/>
              <a:cs typeface="Arial" pitchFamily="34" charset="0"/>
            </a:endParaRPr>
          </a:p>
        </p:txBody>
      </p:sp>
      <p:sp>
        <p:nvSpPr>
          <p:cNvPr id="3" name="Rectangle 2"/>
          <p:cNvSpPr/>
          <p:nvPr/>
        </p:nvSpPr>
        <p:spPr>
          <a:xfrm>
            <a:off x="5057873" y="3974068"/>
            <a:ext cx="2881943" cy="369332"/>
          </a:xfrm>
          <a:prstGeom prst="rect">
            <a:avLst/>
          </a:prstGeom>
        </p:spPr>
        <p:txBody>
          <a:bodyPr wrap="none">
            <a:spAutoFit/>
          </a:bodyPr>
          <a:lstStyle/>
          <a:p>
            <a:pPr lvl="1"/>
            <a:r>
              <a:rPr lang="en-US" i="1" dirty="0"/>
              <a:t>PFOL #2: Cost Rules </a:t>
            </a:r>
          </a:p>
        </p:txBody>
      </p:sp>
    </p:spTree>
    <p:extLst>
      <p:ext uri="{BB962C8B-B14F-4D97-AF65-F5344CB8AC3E}">
        <p14:creationId xmlns:p14="http://schemas.microsoft.com/office/powerpoint/2010/main" val="1123939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1958 – 1965</a:t>
            </a:r>
            <a:r>
              <a:rPr lang="en-US" dirty="0" smtClean="0"/>
              <a:t>: 24/7 “airborne alert” nuclear missions</a:t>
            </a:r>
          </a:p>
          <a:p>
            <a:r>
              <a:rPr lang="en-US" b="1" dirty="0" smtClean="0"/>
              <a:t>1965 – </a:t>
            </a:r>
            <a:r>
              <a:rPr lang="en-US" dirty="0" smtClean="0"/>
              <a:t>: Conventional bomber</a:t>
            </a:r>
          </a:p>
          <a:p>
            <a:r>
              <a:rPr lang="en-US" b="1" dirty="0" smtClean="0"/>
              <a:t>1978</a:t>
            </a:r>
            <a:r>
              <a:rPr lang="en-US" b="1" dirty="0"/>
              <a:t> – </a:t>
            </a:r>
            <a:r>
              <a:rPr lang="en-US" dirty="0" smtClean="0"/>
              <a:t>: Cruise Missile platform</a:t>
            </a:r>
            <a:endParaRPr lang="en-US" b="1" dirty="0" smtClean="0"/>
          </a:p>
          <a:p>
            <a:r>
              <a:rPr lang="en-US" b="1" dirty="0" smtClean="0"/>
              <a:t>1991</a:t>
            </a:r>
            <a:r>
              <a:rPr lang="en-US" dirty="0" smtClean="0"/>
              <a:t>: Nuclear alert missions ended for good finally</a:t>
            </a:r>
          </a:p>
          <a:p>
            <a:pPr lvl="1"/>
            <a:r>
              <a:rPr lang="en-US" dirty="0" smtClean="0"/>
              <a:t>All variants retired save for the B-52H</a:t>
            </a:r>
          </a:p>
          <a:p>
            <a:r>
              <a:rPr lang="en-US" b="1" dirty="0" smtClean="0"/>
              <a:t>2013</a:t>
            </a:r>
            <a:r>
              <a:rPr lang="en-US" dirty="0" smtClean="0"/>
              <a:t>: B-52 CONECT Upgrades $1.1B</a:t>
            </a:r>
          </a:p>
          <a:p>
            <a:endParaRPr lang="en-US" dirty="0" smtClean="0"/>
          </a:p>
          <a:p>
            <a:r>
              <a:rPr lang="en-US" b="1" dirty="0" smtClean="0"/>
              <a:t>Nov 2015</a:t>
            </a:r>
            <a:r>
              <a:rPr lang="en-US" dirty="0" smtClean="0"/>
              <a:t>: B-52 flies over contested</a:t>
            </a:r>
            <a:br>
              <a:rPr lang="en-US" dirty="0" smtClean="0"/>
            </a:br>
            <a:r>
              <a:rPr lang="en-US" dirty="0" smtClean="0"/>
              <a:t>waters in South China Sea</a:t>
            </a:r>
            <a:endParaRPr lang="en-US" dirty="0"/>
          </a:p>
          <a:p>
            <a:endParaRPr lang="en-US" dirty="0" smtClean="0"/>
          </a:p>
          <a:p>
            <a:endParaRPr lang="en-US" dirty="0" smtClean="0"/>
          </a:p>
          <a:p>
            <a:r>
              <a:rPr lang="en-US" b="1" dirty="0" smtClean="0"/>
              <a:t>2015</a:t>
            </a:r>
            <a:r>
              <a:rPr lang="en-US" dirty="0" smtClean="0"/>
              <a:t>: </a:t>
            </a:r>
            <a:r>
              <a:rPr lang="en-US" dirty="0" smtClean="0"/>
              <a:t>$21.4B </a:t>
            </a:r>
            <a:r>
              <a:rPr lang="en-US" dirty="0" smtClean="0">
                <a:solidFill>
                  <a:srgbClr val="0070C0"/>
                </a:solidFill>
              </a:rPr>
              <a:t>Long Range Strike Bomber </a:t>
            </a:r>
            <a:r>
              <a:rPr lang="en-US" dirty="0" smtClean="0"/>
              <a:t>contract </a:t>
            </a:r>
            <a:r>
              <a:rPr lang="en-US" dirty="0" smtClean="0"/>
              <a:t>award</a:t>
            </a:r>
          </a:p>
          <a:p>
            <a:pPr lvl="1"/>
            <a:r>
              <a:rPr lang="en-US" dirty="0" smtClean="0"/>
              <a:t>Estimated </a:t>
            </a:r>
            <a:r>
              <a:rPr lang="en-US" dirty="0" smtClean="0"/>
              <a:t>IOC </a:t>
            </a:r>
            <a:r>
              <a:rPr lang="en-US" dirty="0" smtClean="0"/>
              <a:t>of </a:t>
            </a:r>
            <a:r>
              <a:rPr lang="en-US" dirty="0" smtClean="0"/>
              <a:t>2025</a:t>
            </a:r>
            <a:endParaRPr lang="en-US" dirty="0" smtClean="0"/>
          </a:p>
          <a:p>
            <a:endParaRPr lang="en-US" b="1" dirty="0" smtClean="0"/>
          </a:p>
          <a:p>
            <a:endParaRPr lang="en-US" b="1" dirty="0"/>
          </a:p>
        </p:txBody>
      </p:sp>
      <p:sp>
        <p:nvSpPr>
          <p:cNvPr id="4" name="Title 3"/>
          <p:cNvSpPr>
            <a:spLocks noGrp="1"/>
          </p:cNvSpPr>
          <p:nvPr>
            <p:ph type="title"/>
          </p:nvPr>
        </p:nvSpPr>
        <p:spPr/>
        <p:txBody>
          <a:bodyPr/>
          <a:lstStyle/>
          <a:p>
            <a:r>
              <a:rPr lang="en-US" dirty="0" smtClean="0"/>
              <a:t>B-52 Life Summary</a:t>
            </a:r>
            <a:endParaRPr lang="en-US" dirty="0"/>
          </a:p>
        </p:txBody>
      </p:sp>
      <p:sp>
        <p:nvSpPr>
          <p:cNvPr id="2" name="Footer Placeholder 1"/>
          <p:cNvSpPr>
            <a:spLocks noGrp="1"/>
          </p:cNvSpPr>
          <p:nvPr>
            <p:ph type="ftr" sz="quarter" idx="11"/>
          </p:nvPr>
        </p:nvSpPr>
        <p:spPr/>
        <p:txBody>
          <a:bodyPr/>
          <a:lstStyle/>
          <a:p>
            <a:endParaRPr lang="en-US"/>
          </a:p>
        </p:txBody>
      </p:sp>
      <p:pic>
        <p:nvPicPr>
          <p:cNvPr id="3074" name="Picture 2" descr="Spratly Islands as seen through the window of a military plane on 16 October 2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2467" y="3638550"/>
            <a:ext cx="3420533"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263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52-bomber-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1079" y="1826837"/>
            <a:ext cx="4781843" cy="320432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smtClean="0"/>
              <a:t>Questions?</a:t>
            </a:r>
            <a:endParaRPr lang="en-US" dirty="0"/>
          </a:p>
        </p:txBody>
      </p:sp>
      <p:sp>
        <p:nvSpPr>
          <p:cNvPr id="5" name="Rectangle 3"/>
          <p:cNvSpPr>
            <a:spLocks noChangeArrowheads="1"/>
          </p:cNvSpPr>
          <p:nvPr/>
        </p:nvSpPr>
        <p:spPr bwMode="auto">
          <a:xfrm>
            <a:off x="2478319" y="6505575"/>
            <a:ext cx="418736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n-US" altLang="en-US" sz="800" b="1" i="0" u="none" strike="noStrike" cap="none" normalizeH="0" baseline="0" dirty="0" smtClean="0">
                <a:ln>
                  <a:noFill/>
                </a:ln>
                <a:solidFill>
                  <a:schemeClr val="tx1">
                    <a:lumMod val="65000"/>
                    <a:lumOff val="35000"/>
                  </a:schemeClr>
                </a:solidFill>
                <a:effectLst/>
                <a:latin typeface="Arial" pitchFamily="34" charset="0"/>
                <a:ea typeface="Times New Roman" pitchFamily="18" charset="0"/>
                <a:cs typeface="Arial" pitchFamily="34" charset="0"/>
              </a:rPr>
              <a:t>Image Source</a:t>
            </a:r>
            <a:r>
              <a:rPr lang="en-US" altLang="en-US" sz="800" b="1" dirty="0">
                <a:solidFill>
                  <a:schemeClr val="tx1">
                    <a:lumMod val="65000"/>
                    <a:lumOff val="35000"/>
                  </a:schemeClr>
                </a:solidFill>
                <a:latin typeface="Arial" pitchFamily="34" charset="0"/>
                <a:ea typeface="Times New Roman" pitchFamily="18" charset="0"/>
                <a:cs typeface="Arial" pitchFamily="34" charset="0"/>
              </a:rPr>
              <a:t>: http://gearpatrol.com/2014/09/03/history-of-the-b-52-flying-fortress/</a:t>
            </a:r>
            <a:endParaRPr lang="en-US" altLang="en-US" sz="1600" b="1" dirty="0">
              <a:solidFill>
                <a:schemeClr val="tx1">
                  <a:lumMod val="65000"/>
                  <a:lumOff val="35000"/>
                </a:schemeClr>
              </a:solidFill>
              <a:latin typeface="Arial" pitchFamily="34" charset="0"/>
              <a:cs typeface="Arial" pitchFamily="34" charset="0"/>
            </a:endParaRPr>
          </a:p>
        </p:txBody>
      </p:sp>
      <p:sp>
        <p:nvSpPr>
          <p:cNvPr id="2" name="Footer Placeholder 1"/>
          <p:cNvSpPr>
            <a:spLocks noGrp="1"/>
          </p:cNvSpPr>
          <p:nvPr>
            <p:ph type="ftr" sz="quarter" idx="11"/>
          </p:nvPr>
        </p:nvSpPr>
        <p:spPr/>
        <p:txBody>
          <a:bodyPr/>
          <a:lstStyle/>
          <a:p>
            <a:endParaRPr lang="en-US"/>
          </a:p>
        </p:txBody>
      </p:sp>
      <p:sp>
        <p:nvSpPr>
          <p:cNvPr id="4" name="Rectangle 3"/>
          <p:cNvSpPr/>
          <p:nvPr/>
        </p:nvSpPr>
        <p:spPr>
          <a:xfrm>
            <a:off x="449239" y="5068300"/>
            <a:ext cx="4572000" cy="1200329"/>
          </a:xfrm>
          <a:prstGeom prst="rect">
            <a:avLst/>
          </a:prstGeom>
        </p:spPr>
        <p:txBody>
          <a:bodyPr>
            <a:spAutoFit/>
          </a:bodyPr>
          <a:lstStyle/>
          <a:p>
            <a:r>
              <a:rPr lang="en-US" b="1" dirty="0" smtClean="0">
                <a:solidFill>
                  <a:schemeClr val="bg1">
                    <a:lumMod val="50000"/>
                  </a:schemeClr>
                </a:solidFill>
              </a:rPr>
              <a:t>Primary Research Sources</a:t>
            </a:r>
            <a:endParaRPr lang="en-US" b="1" dirty="0">
              <a:solidFill>
                <a:schemeClr val="bg1">
                  <a:lumMod val="50000"/>
                </a:schemeClr>
              </a:solidFill>
            </a:endParaRPr>
          </a:p>
          <a:p>
            <a:pPr lvl="1"/>
            <a:r>
              <a:rPr lang="en-US" dirty="0">
                <a:solidFill>
                  <a:schemeClr val="bg1">
                    <a:lumMod val="50000"/>
                  </a:schemeClr>
                </a:solidFill>
              </a:rPr>
              <a:t>Defense News</a:t>
            </a:r>
          </a:p>
          <a:p>
            <a:pPr lvl="1"/>
            <a:r>
              <a:rPr lang="en-US" dirty="0">
                <a:solidFill>
                  <a:schemeClr val="bg1">
                    <a:lumMod val="50000"/>
                  </a:schemeClr>
                </a:solidFill>
              </a:rPr>
              <a:t>Congressional Records and Reports</a:t>
            </a:r>
          </a:p>
          <a:p>
            <a:pPr lvl="1"/>
            <a:r>
              <a:rPr lang="en-US" dirty="0">
                <a:solidFill>
                  <a:schemeClr val="bg1">
                    <a:lumMod val="50000"/>
                  </a:schemeClr>
                </a:solidFill>
              </a:rPr>
              <a:t>DoD Declassified Documents</a:t>
            </a:r>
          </a:p>
        </p:txBody>
      </p:sp>
    </p:spTree>
    <p:extLst>
      <p:ext uri="{BB962C8B-B14F-4D97-AF65-F5344CB8AC3E}">
        <p14:creationId xmlns:p14="http://schemas.microsoft.com/office/powerpoint/2010/main" val="117924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4156405" y="5587712"/>
            <a:ext cx="831190" cy="400110"/>
          </a:xfrm>
          <a:prstGeom prst="rect">
            <a:avLst/>
          </a:prstGeom>
          <a:noFill/>
        </p:spPr>
        <p:txBody>
          <a:bodyPr wrap="none" rtlCol="0">
            <a:spAutoFit/>
          </a:bodyPr>
          <a:lstStyle/>
          <a:p>
            <a:r>
              <a:rPr lang="en-US" sz="2000" dirty="0" smtClean="0"/>
              <a:t>Years</a:t>
            </a:r>
            <a:endParaRPr lang="en-US" sz="2000" dirty="0"/>
          </a:p>
        </p:txBody>
      </p:sp>
      <p:sp>
        <p:nvSpPr>
          <p:cNvPr id="23" name="TextBox 22"/>
          <p:cNvSpPr txBox="1"/>
          <p:nvPr/>
        </p:nvSpPr>
        <p:spPr>
          <a:xfrm rot="16200000">
            <a:off x="-9056" y="3228945"/>
            <a:ext cx="684803" cy="400110"/>
          </a:xfrm>
          <a:prstGeom prst="rect">
            <a:avLst/>
          </a:prstGeom>
          <a:noFill/>
        </p:spPr>
        <p:txBody>
          <a:bodyPr wrap="none" rtlCol="0">
            <a:spAutoFit/>
          </a:bodyPr>
          <a:lstStyle/>
          <a:p>
            <a:r>
              <a:rPr lang="en-US" sz="2000" dirty="0" smtClean="0"/>
              <a:t>Risk</a:t>
            </a:r>
            <a:endParaRPr lang="en-US" sz="2000" dirty="0"/>
          </a:p>
        </p:txBody>
      </p:sp>
      <p:pic>
        <p:nvPicPr>
          <p:cNvPr id="2050"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3489"/>
          <a:stretch/>
        </p:blipFill>
        <p:spPr bwMode="auto">
          <a:xfrm>
            <a:off x="533401" y="1295400"/>
            <a:ext cx="7848599" cy="4292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3"/>
          <p:cNvSpPr>
            <a:spLocks noChangeArrowheads="1"/>
          </p:cNvSpPr>
          <p:nvPr/>
        </p:nvSpPr>
        <p:spPr bwMode="auto">
          <a:xfrm>
            <a:off x="4046856" y="6397571"/>
            <a:ext cx="105028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source: Jones</a:t>
            </a:r>
            <a:endParaRPr kumimoji="0" lang="en-US" alt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Title 1"/>
          <p:cNvSpPr>
            <a:spLocks noGrp="1"/>
          </p:cNvSpPr>
          <p:nvPr>
            <p:ph type="title"/>
          </p:nvPr>
        </p:nvSpPr>
        <p:spPr/>
        <p:txBody>
          <a:bodyPr/>
          <a:lstStyle/>
          <a:p>
            <a:pPr algn="l"/>
            <a:r>
              <a:rPr lang="en-US" sz="2800" dirty="0" smtClean="0"/>
              <a:t>To Consider: Cost of Service Extension</a:t>
            </a:r>
            <a:endParaRPr lang="en-US" sz="2800" dirty="0"/>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522200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endParaRPr lang="en-US" sz="2000" dirty="0" smtClean="0"/>
          </a:p>
          <a:p>
            <a:r>
              <a:rPr lang="en-US" b="1" dirty="0" smtClean="0"/>
              <a:t>Nunn</a:t>
            </a:r>
            <a:r>
              <a:rPr lang="en-US" dirty="0" smtClean="0"/>
              <a:t>-</a:t>
            </a:r>
            <a:r>
              <a:rPr lang="en-US" b="1" dirty="0" smtClean="0"/>
              <a:t>McCurdy Breach is a PFOL #1 (politics controls) as well as a PFOL #2 (cost rules) example</a:t>
            </a:r>
          </a:p>
          <a:p>
            <a:r>
              <a:rPr lang="en-US" sz="2000" b="1" dirty="0" smtClean="0"/>
              <a:t>PFOL #4 (engineering solutions not necessarily political) lead to PFOL #1</a:t>
            </a:r>
          </a:p>
          <a:p>
            <a:endParaRPr lang="en-US" b="1" dirty="0"/>
          </a:p>
          <a:p>
            <a:r>
              <a:rPr lang="en-US" b="1" dirty="0">
                <a:hlinkClick r:id="rId3"/>
              </a:rPr>
              <a:t>http://gearpatrol.com/2014/09/03/history-of-the-b-52-flying-fortress/</a:t>
            </a:r>
            <a:endParaRPr lang="en-US" b="1" dirty="0"/>
          </a:p>
          <a:p>
            <a:r>
              <a:rPr lang="en-US" b="1" dirty="0">
                <a:hlinkClick r:id="rId4"/>
              </a:rPr>
              <a:t>http://</a:t>
            </a:r>
            <a:r>
              <a:rPr lang="en-US" b="1" dirty="0" smtClean="0">
                <a:hlinkClick r:id="rId4"/>
              </a:rPr>
              <a:t>www.airpower.maxwell.af.mil/airchronicles/aureview/1982/nov-dec/boyne.html</a:t>
            </a:r>
            <a:endParaRPr lang="en-US" b="1" dirty="0" smtClean="0"/>
          </a:p>
          <a:p>
            <a:r>
              <a:rPr lang="en-US" b="1" dirty="0">
                <a:hlinkClick r:id="rId5"/>
              </a:rPr>
              <a:t>http://www.theatlantic.com/national/archive/2012/03/why-cant-the-air-force-build-an-affordable-plane/254998</a:t>
            </a:r>
            <a:r>
              <a:rPr lang="en-US" b="1" dirty="0" smtClean="0">
                <a:hlinkClick r:id="rId5"/>
              </a:rPr>
              <a:t>/</a:t>
            </a:r>
            <a:endParaRPr lang="en-US" b="1" dirty="0" smtClean="0"/>
          </a:p>
          <a:p>
            <a:r>
              <a:rPr lang="en-US" b="1" dirty="0">
                <a:hlinkClick r:id="rId6"/>
              </a:rPr>
              <a:t>http://www.nytimes.com/2015/12/06/us/b-52s-us-air-force-bombers.html?_</a:t>
            </a:r>
            <a:r>
              <a:rPr lang="en-US" b="1" dirty="0" smtClean="0">
                <a:hlinkClick r:id="rId6"/>
              </a:rPr>
              <a:t>r=0</a:t>
            </a:r>
            <a:endParaRPr lang="en-US" b="1" dirty="0" smtClean="0"/>
          </a:p>
          <a:p>
            <a:r>
              <a:rPr lang="en-US" b="1" dirty="0">
                <a:hlinkClick r:id="rId7"/>
              </a:rPr>
              <a:t>http://</a:t>
            </a:r>
            <a:r>
              <a:rPr lang="en-US" b="1" dirty="0" smtClean="0">
                <a:hlinkClick r:id="rId7"/>
              </a:rPr>
              <a:t>archives.chicagotribune.com/1976/05/21/page/9/article/senate-puts-off-b-1-decision</a:t>
            </a:r>
            <a:endParaRPr lang="en-US" b="1" dirty="0"/>
          </a:p>
          <a:p>
            <a:endParaRPr lang="en-US" sz="2000" dirty="0"/>
          </a:p>
        </p:txBody>
      </p:sp>
      <p:sp>
        <p:nvSpPr>
          <p:cNvPr id="4" name="Title 3"/>
          <p:cNvSpPr>
            <a:spLocks noGrp="1"/>
          </p:cNvSpPr>
          <p:nvPr>
            <p:ph type="title"/>
          </p:nvPr>
        </p:nvSpPr>
        <p:spPr/>
        <p:txBody>
          <a:bodyPr/>
          <a:lstStyle/>
          <a:p>
            <a:r>
              <a:rPr lang="en-US" dirty="0" smtClean="0"/>
              <a:t>Notes</a:t>
            </a:r>
            <a:endParaRPr lang="en-US" dirty="0"/>
          </a:p>
        </p:txBody>
      </p:sp>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07438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Executive</Template>
  <TotalTime>1101</TotalTime>
  <Words>1358</Words>
  <Application>Microsoft Office PowerPoint</Application>
  <PresentationFormat>On-screen Show (4:3)</PresentationFormat>
  <Paragraphs>189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Courier New</vt:lpstr>
      <vt:lpstr>Times New Roman</vt:lpstr>
      <vt:lpstr>Executive</vt:lpstr>
      <vt:lpstr>B-52 Stratofortress The Politics of its very, very long life</vt:lpstr>
      <vt:lpstr>Beginnings</vt:lpstr>
      <vt:lpstr>Post-Vietnam Era</vt:lpstr>
      <vt:lpstr>B-1 Bomber (1970s)</vt:lpstr>
      <vt:lpstr>Cruise Missiles Boost B-52</vt:lpstr>
      <vt:lpstr>1980s and Defense Boom</vt:lpstr>
      <vt:lpstr>1990s to Today</vt:lpstr>
      <vt:lpstr>B-52 Life Summary</vt:lpstr>
      <vt:lpstr>Questions?</vt:lpstr>
      <vt:lpstr>To Consider: Cost of Service Extension</vt:lpstr>
      <vt:lpstr>Notes</vt:lpstr>
    </vt:vector>
  </TitlesOfParts>
  <Company>Windows 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Buyers, Renters, Winners, and Losers: Modeling the Rent-Buy Decision in North Texas</dc:title>
  <dc:creator>Alex Haecker</dc:creator>
  <cp:lastModifiedBy>Alexander Haecker</cp:lastModifiedBy>
  <cp:revision>100</cp:revision>
  <cp:lastPrinted>2016-03-19T16:30:57Z</cp:lastPrinted>
  <dcterms:created xsi:type="dcterms:W3CDTF">2015-11-30T04:01:57Z</dcterms:created>
  <dcterms:modified xsi:type="dcterms:W3CDTF">2016-03-20T16:26:52Z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Author">
    <vt:lpwstr>LFWC\haeckal</vt:lpwstr>
  </property>
  <property fmtid="{D5CDD505-2E9C-101B-9397-08002B2CF9AE}" pid="3" name="Document Sensitivity">
    <vt:lpwstr>1</vt:lpwstr>
  </property>
  <property fmtid="{D5CDD505-2E9C-101B-9397-08002B2CF9AE}" pid="4" name="ThirdParty">
    <vt:lpwstr/>
  </property>
  <property fmtid="{D5CDD505-2E9C-101B-9397-08002B2CF9AE}" pid="5" name="OCI Restriction">
    <vt:bool>false</vt:bool>
  </property>
  <property fmtid="{D5CDD505-2E9C-101B-9397-08002B2CF9AE}" pid="6" name="OCI Additional Info">
    <vt:lpwstr/>
  </property>
  <property fmtid="{D5CDD505-2E9C-101B-9397-08002B2CF9AE}" pid="7" name="Allow Header Overwrite">
    <vt:bool>true</vt:bool>
  </property>
  <property fmtid="{D5CDD505-2E9C-101B-9397-08002B2CF9AE}" pid="8" name="Allow Footer Overwrite">
    <vt:bool>true</vt:bool>
  </property>
  <property fmtid="{D5CDD505-2E9C-101B-9397-08002B2CF9AE}" pid="9" name="Multiple Selected">
    <vt:lpwstr>-1</vt:lpwstr>
  </property>
  <property fmtid="{D5CDD505-2E9C-101B-9397-08002B2CF9AE}" pid="10" name="SIPLongWording">
    <vt:lpwstr/>
  </property>
  <property fmtid="{D5CDD505-2E9C-101B-9397-08002B2CF9AE}" pid="11" name="checkedProgramsCount">
    <vt:i4>0</vt:i4>
  </property>
  <property fmtid="{D5CDD505-2E9C-101B-9397-08002B2CF9AE}" pid="12" name="ExpCountry">
    <vt:lpwstr/>
  </property>
</Properties>
</file>