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59" r:id="rId3"/>
    <p:sldId id="258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i ghahramani" initials="ag" lastIdx="2" clrIdx="0">
    <p:extLst>
      <p:ext uri="{19B8F6BF-5375-455C-9EA6-DF929625EA0E}">
        <p15:presenceInfo xmlns:p15="http://schemas.microsoft.com/office/powerpoint/2012/main" userId="4de0bfbfbecc9935" providerId="Windows Live"/>
      </p:ext>
    </p:extLst>
  </p:cmAuthor>
  <p:cmAuthor id="2" name="ali" initials="a" lastIdx="1" clrIdx="1">
    <p:extLst>
      <p:ext uri="{19B8F6BF-5375-455C-9EA6-DF929625EA0E}">
        <p15:presenceInfo xmlns:p15="http://schemas.microsoft.com/office/powerpoint/2012/main" userId="al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D700"/>
    <a:srgbClr val="FFD7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5" autoAdjust="0"/>
    <p:restoredTop sz="69514" autoAdjust="0"/>
  </p:normalViewPr>
  <p:slideViewPr>
    <p:cSldViewPr snapToGrid="0">
      <p:cViewPr varScale="1">
        <p:scale>
          <a:sx n="61" d="100"/>
          <a:sy n="61" d="100"/>
        </p:scale>
        <p:origin x="54" y="72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E787C5-4F3D-4296-AB4F-3636EBE3D50A}" type="datetimeFigureOut">
              <a:rPr lang="en-US" smtClean="0"/>
              <a:t>3/20/2016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0FE5DC-0FD5-47D6-9487-7568B1A411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5864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0FE5DC-0FD5-47D6-9487-7568B1A411A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4617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0FE5DC-0FD5-47D6-9487-7568B1A411A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6713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https://www.armscontrol.org/factsheet/Timeline-of-Nuclear-Diplomacy-With-Iran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0FE5DC-0FD5-47D6-9487-7568B1A411A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684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http://www.telegraph.co.uk/travel/destinations/middle-east/iran/articles/Been-on-holiday-to-Iran-It-will-make-US-trips-more-expensive-and-stressful/</a:t>
            </a:r>
          </a:p>
          <a:p>
            <a:r>
              <a:rPr lang="en-US" dirty="0" smtClean="0"/>
              <a:t>http://www.bbc.com/news/world-us-canada-35128684</a:t>
            </a:r>
          </a:p>
          <a:p>
            <a:r>
              <a:rPr lang="en-US" dirty="0" smtClean="0"/>
              <a:t>http://www.politico.com/story/2016/01/us-visa-rules-posted-website-218054</a:t>
            </a:r>
          </a:p>
          <a:p>
            <a:r>
              <a:rPr lang="en-US" dirty="0" smtClean="0"/>
              <a:t>http://www.cnn.com/2016/03/09/middleeast/iran-missile-test/</a:t>
            </a:r>
          </a:p>
          <a:p>
            <a:r>
              <a:rPr lang="en-US" dirty="0" smtClean="0"/>
              <a:t>http://sputniknews.com/politics/20160309/1036039892/kerry-raised-iran-ballistic-missiles.html</a:t>
            </a:r>
          </a:p>
          <a:p>
            <a:r>
              <a:rPr lang="en-US" dirty="0" smtClean="0"/>
              <a:t>http://www.usatoday.com/story/news/2015/09/04/obama-king-salman-bin-abd-al-aziz-saudi-arabia-iran-nuclear-deal/71697468/</a:t>
            </a:r>
          </a:p>
          <a:p>
            <a:r>
              <a:rPr lang="en-US" dirty="0" smtClean="0"/>
              <a:t>http://time.com/3957628/obama-netanyahu-iran/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0FE5DC-0FD5-47D6-9487-7568B1A411A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7157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http://www.independent.co.uk/news/world/middle-east/syria-peace-talks-opposition-agrees-to-ceasefire-after-temporary-truce-negotiated-by-us-and-russia-a6890611.html</a:t>
            </a:r>
          </a:p>
          <a:p>
            <a:r>
              <a:rPr lang="en-US" dirty="0" smtClean="0"/>
              <a:t>http://www.theguardian.com/world/2016/mar/14/vladimir-putin-orders-withdrawal-russian-troops-Syria</a:t>
            </a:r>
          </a:p>
          <a:p>
            <a:r>
              <a:rPr lang="en-US" dirty="0" smtClean="0"/>
              <a:t>http://www.cnn.com/2015/12/15/middleeast/yemen-conflict-ceasefire/</a:t>
            </a:r>
          </a:p>
          <a:p>
            <a:r>
              <a:rPr lang="en-US" dirty="0" smtClean="0"/>
              <a:t>http://www.bbc.com/news/world-middle-east-35214099</a:t>
            </a:r>
          </a:p>
          <a:p>
            <a:r>
              <a:rPr lang="en-US" dirty="0" smtClean="0"/>
              <a:t>http://www.usnews.com/news/world/articles/2016-03-20/yemeni-officials-say-government-rebels-agree-on-ceasefire</a:t>
            </a:r>
          </a:p>
          <a:p>
            <a:r>
              <a:rPr lang="en-US" dirty="0" smtClean="0"/>
              <a:t>https://www.rt.com/news/327348-taliban-isis-confrontation-afghanistan/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0FE5DC-0FD5-47D6-9487-7568B1A411A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7617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7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NUL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1983362"/>
            <a:ext cx="12192000" cy="21623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3"/>
          </a:lnRef>
          <a:fillRef idx="1001">
            <a:schemeClr val="lt2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black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/>
          <a:srcRect l="12732" r="62004" b="85437"/>
          <a:stretch/>
        </p:blipFill>
        <p:spPr>
          <a:xfrm>
            <a:off x="0" y="0"/>
            <a:ext cx="3266587" cy="105912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/>
          <a:srcRect l="13050" t="88133" r="62695" b="1"/>
          <a:stretch/>
        </p:blipFill>
        <p:spPr>
          <a:xfrm>
            <a:off x="9042400" y="5991225"/>
            <a:ext cx="3149600" cy="86677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884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11094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3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8258260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838200" y="233450"/>
            <a:ext cx="9328687" cy="716817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0" y="6467790"/>
            <a:ext cx="12192000" cy="390210"/>
          </a:xfrm>
          <a:prstGeom prst="rect">
            <a:avLst/>
          </a:prstGeom>
          <a:solidFill>
            <a:srgbClr val="990000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endParaRPr lang="en-US" kern="0" dirty="0" smtClean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38128"/>
            <a:ext cx="10515600" cy="714875"/>
          </a:xfrm>
        </p:spPr>
        <p:txBody>
          <a:bodyPr>
            <a:normAutofit/>
          </a:bodyPr>
          <a:lstStyle>
            <a:lvl1pPr>
              <a:defRPr sz="4000" b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05011"/>
            <a:ext cx="10515600" cy="507195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6466408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US" dirty="0" smtClean="0">
                <a:solidFill>
                  <a:prstClr val="white">
                    <a:lumMod val="75000"/>
                  </a:prstClr>
                </a:solidFill>
                <a:latin typeface="Gill Sans MT" panose="020B0502020104020203" pitchFamily="34" charset="0"/>
              </a:rPr>
              <a:t>Viterbi </a:t>
            </a:r>
            <a:r>
              <a:rPr lang="en-US" dirty="0" smtClean="0">
                <a:solidFill>
                  <a:prstClr val="white">
                    <a:lumMod val="75000"/>
                  </a:prstClr>
                </a:solidFill>
                <a:latin typeface="Gill Sans MT" panose="020B0502020104020203" pitchFamily="34" charset="0"/>
              </a:rPr>
              <a:t>School of Engineering</a:t>
            </a:r>
            <a:r>
              <a:rPr lang="en-US" dirty="0" smtClean="0">
                <a:solidFill>
                  <a:prstClr val="white">
                    <a:lumMod val="85000"/>
                  </a:prstClr>
                </a:solidFill>
                <a:latin typeface="Gill Sans MT" panose="020B0502020104020203" pitchFamily="34" charset="0"/>
              </a:rPr>
              <a:t>														</a:t>
            </a:r>
            <a:r>
              <a:rPr lang="en-US" dirty="0" smtClean="0">
                <a:solidFill>
                  <a:prstClr val="white">
                    <a:lumMod val="85000"/>
                  </a:prstClr>
                </a:solidFill>
                <a:latin typeface="Gill Sans MT" panose="020B0502020104020203" pitchFamily="34" charset="0"/>
              </a:rPr>
              <a:t>		</a:t>
            </a:r>
            <a:r>
              <a:rPr lang="en-US" sz="1400" dirty="0" smtClean="0">
                <a:solidFill>
                  <a:prstClr val="white">
                    <a:lumMod val="75000"/>
                  </a:prstClr>
                </a:solidFill>
                <a:latin typeface="Gill Sans MT" panose="020B0502020104020203" pitchFamily="34" charset="0"/>
              </a:rPr>
              <a:t>University </a:t>
            </a:r>
            <a:r>
              <a:rPr lang="en-US" sz="1400" dirty="0" smtClean="0">
                <a:solidFill>
                  <a:prstClr val="white">
                    <a:lumMod val="75000"/>
                  </a:prstClr>
                </a:solidFill>
                <a:latin typeface="Gill Sans MT" panose="020B0502020104020203" pitchFamily="34" charset="0"/>
              </a:rPr>
              <a:t>of Southern California</a:t>
            </a:r>
            <a:endParaRPr lang="en-US" dirty="0">
              <a:solidFill>
                <a:prstClr val="white">
                  <a:lumMod val="85000"/>
                </a:prstClr>
              </a:solidFill>
              <a:latin typeface="Gill Sans MT" panose="020B0502020104020203" pitchFamily="34" charset="0"/>
            </a:endParaRPr>
          </a:p>
        </p:txBody>
      </p:sp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4724400" y="64803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6C6FD-8871-4C57-9F42-FFC8E4E81214}" type="slidenum">
              <a:rPr lang="en-US" smtClean="0">
                <a:solidFill>
                  <a:prstClr val="white">
                    <a:lumMod val="75000"/>
                  </a:prstClr>
                </a:solidFill>
                <a:latin typeface="Gill Sans MT" panose="020B0502020104020203" pitchFamily="34" charset="0"/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  <a:latin typeface="Gill Sans MT" panose="020B0502020104020203" pitchFamily="34" charset="0"/>
            </a:endParaRPr>
          </a:p>
        </p:txBody>
      </p:sp>
      <p:pic>
        <p:nvPicPr>
          <p:cNvPr id="13" name="Picture 12" descr="Small Use Shield_GoldOnTrans.eps"/>
          <p:cNvPicPr>
            <a:picLocks noChangeAspect="1"/>
          </p:cNvPicPr>
          <p:nvPr userDrawn="1"/>
        </p:nvPicPr>
        <mc:AlternateContent xmlns:mc="http://schemas.openxmlformats.org/markup-compatibility/2006">
          <mc:Choice xmlns="" xmlns:mv="urn:schemas-microsoft-com:mac:vml" xmlns:ma="http://schemas.microsoft.com/office/mac/drawingml/2008/main" Requires="ma">
            <p:blipFill>
              <a:blip r:embed="rId6"/>
              <a:stretch>
                <a:fillRect/>
              </a:stretch>
            </p:blipFill>
          </mc:Choice>
          <mc:Fallback>
            <p:blipFill>
              <a:blip r:embed="rId7"/>
              <a:stretch>
                <a:fillRect/>
              </a:stretch>
            </p:blipFill>
          </mc:Fallback>
        </mc:AlternateContent>
        <p:spPr>
          <a:xfrm>
            <a:off x="89961" y="233450"/>
            <a:ext cx="748239" cy="748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4880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2" t="7960" r="9569" b="3350"/>
          <a:stretch/>
        </p:blipFill>
        <p:spPr>
          <a:xfrm>
            <a:off x="10460813" y="22091"/>
            <a:ext cx="1388932" cy="162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691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Gill Sans MT" panose="020B05020201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Garamond" panose="02020404030301010803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Garamond" panose="02020404030301010803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Garamond" panose="02020404030301010803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Garamond" panose="02020404030301010803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Garamond" panose="02020404030301010803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47866" y="2107770"/>
            <a:ext cx="7296268" cy="1872271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Middle East Crisis Solution</a:t>
            </a:r>
            <a:r>
              <a:rPr lang="en-US" b="1" dirty="0" smtClean="0"/>
              <a:t>: </a:t>
            </a:r>
            <a:r>
              <a:rPr lang="en-US" b="1" dirty="0"/>
              <a:t>War </a:t>
            </a:r>
            <a:r>
              <a:rPr lang="en-US" b="1" dirty="0" smtClean="0"/>
              <a:t>or Democracy?</a:t>
            </a:r>
            <a:br>
              <a:rPr lang="en-US" b="1" dirty="0" smtClean="0"/>
            </a:br>
            <a:r>
              <a:rPr lang="en-US" b="1" dirty="0" smtClean="0"/>
              <a:t>Case </a:t>
            </a:r>
            <a:r>
              <a:rPr lang="en-US" b="1" dirty="0"/>
              <a:t>of Iran’s Nuclear Deal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2314413" y="4171609"/>
            <a:ext cx="7821478" cy="2275686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Ali </a:t>
            </a:r>
            <a:r>
              <a:rPr lang="en-US" dirty="0" err="1" smtClean="0"/>
              <a:t>Ghahramani</a:t>
            </a:r>
            <a:endParaRPr lang="en-US" dirty="0" smtClean="0"/>
          </a:p>
          <a:p>
            <a:r>
              <a:rPr lang="en-US" dirty="0" smtClean="0"/>
              <a:t>PhD Candidate in Informatics for Intelligent Built Environments</a:t>
            </a:r>
          </a:p>
          <a:p>
            <a:r>
              <a:rPr lang="en-US" dirty="0" smtClean="0"/>
              <a:t>MS CS, MS ISE, MS CE</a:t>
            </a:r>
          </a:p>
          <a:p>
            <a:r>
              <a:rPr lang="en-US" dirty="0" smtClean="0"/>
              <a:t>SAE 550 – 3/21/2016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51509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Middle East Crisis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05011"/>
            <a:ext cx="3912220" cy="507195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70 </a:t>
            </a:r>
            <a:r>
              <a:rPr lang="en-US" sz="2400" dirty="0"/>
              <a:t>years of conflicts</a:t>
            </a:r>
          </a:p>
          <a:p>
            <a:r>
              <a:rPr lang="en-US" sz="2400" dirty="0"/>
              <a:t>Religions </a:t>
            </a:r>
            <a:r>
              <a:rPr lang="en-US" sz="2400" dirty="0" smtClean="0"/>
              <a:t>ideological diversity</a:t>
            </a:r>
          </a:p>
          <a:p>
            <a:r>
              <a:rPr lang="en-US" sz="2400" dirty="0"/>
              <a:t>49% of the world’s oil </a:t>
            </a:r>
            <a:r>
              <a:rPr lang="en-US" sz="2400" dirty="0" smtClean="0"/>
              <a:t>reserves</a:t>
            </a:r>
          </a:p>
          <a:p>
            <a:r>
              <a:rPr lang="en-US" sz="2400" dirty="0" smtClean="0"/>
              <a:t>30</a:t>
            </a:r>
            <a:r>
              <a:rPr lang="en-US" sz="2400" dirty="0"/>
              <a:t>% of the current oil production</a:t>
            </a:r>
            <a:endParaRPr lang="en-US" sz="2400" dirty="0" smtClean="0"/>
          </a:p>
          <a:p>
            <a:r>
              <a:rPr lang="en-US" sz="2400" dirty="0"/>
              <a:t>Key Players:</a:t>
            </a:r>
          </a:p>
          <a:p>
            <a:pPr lvl="1"/>
            <a:r>
              <a:rPr lang="en-US" sz="2000" dirty="0"/>
              <a:t>United States (2-party)</a:t>
            </a:r>
          </a:p>
          <a:p>
            <a:pPr lvl="1"/>
            <a:r>
              <a:rPr lang="en-US" sz="2000" dirty="0"/>
              <a:t>Russia (1-party)</a:t>
            </a:r>
          </a:p>
          <a:p>
            <a:pPr lvl="1"/>
            <a:r>
              <a:rPr lang="en-US" sz="2000" dirty="0"/>
              <a:t>Turkey (1-party)</a:t>
            </a:r>
          </a:p>
          <a:p>
            <a:pPr lvl="1"/>
            <a:r>
              <a:rPr lang="en-US" sz="2000" dirty="0"/>
              <a:t>Iran (2-party)</a:t>
            </a:r>
          </a:p>
          <a:p>
            <a:pPr lvl="1"/>
            <a:r>
              <a:rPr lang="en-US" sz="2000" dirty="0"/>
              <a:t>Saudi Arabia (1-party)</a:t>
            </a:r>
          </a:p>
          <a:p>
            <a:pPr lvl="1"/>
            <a:r>
              <a:rPr lang="en-US" sz="2000" dirty="0"/>
              <a:t>Israel (2-party)</a:t>
            </a:r>
          </a:p>
          <a:p>
            <a:endParaRPr lang="en-US" sz="24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/>
          <a:srcRect r="9903"/>
          <a:stretch/>
        </p:blipFill>
        <p:spPr>
          <a:xfrm>
            <a:off x="5120915" y="1301858"/>
            <a:ext cx="6740290" cy="493023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7441849" y="6139108"/>
            <a:ext cx="30254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Garamond" panose="02020404030301010803" pitchFamily="18" charset="0"/>
              </a:rPr>
              <a:t>http://mideast.liveuamap.com/</a:t>
            </a:r>
          </a:p>
        </p:txBody>
      </p:sp>
    </p:spTree>
    <p:extLst>
      <p:ext uri="{BB962C8B-B14F-4D97-AF65-F5344CB8AC3E}">
        <p14:creationId xmlns:p14="http://schemas.microsoft.com/office/powerpoint/2010/main" val="8813927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ight Arrow 54"/>
          <p:cNvSpPr/>
          <p:nvPr/>
        </p:nvSpPr>
        <p:spPr>
          <a:xfrm>
            <a:off x="7403589" y="3417241"/>
            <a:ext cx="4572000" cy="320874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Quick Sketch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896915" y="4367210"/>
            <a:ext cx="11078674" cy="1336166"/>
          </a:xfrm>
        </p:spPr>
        <p:txBody>
          <a:bodyPr>
            <a:normAutofit/>
          </a:bodyPr>
          <a:lstStyle/>
          <a:p>
            <a:r>
              <a:rPr lang="en-US" sz="2400" dirty="0" smtClean="0"/>
              <a:t>“Iran would redesign, convert, and reduce its nuclear facilities and accept the Additional Protocol (with provisional application) in order to lift all nuclear-related economical sanctions”</a:t>
            </a:r>
          </a:p>
          <a:p>
            <a:pPr lvl="1"/>
            <a:endParaRPr lang="en-US" sz="2000" dirty="0"/>
          </a:p>
        </p:txBody>
      </p:sp>
      <p:sp>
        <p:nvSpPr>
          <p:cNvPr id="20" name="Right Arrow 19"/>
          <p:cNvSpPr/>
          <p:nvPr/>
        </p:nvSpPr>
        <p:spPr>
          <a:xfrm>
            <a:off x="795714" y="2032015"/>
            <a:ext cx="2651760" cy="320874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lowchart: Connector 20"/>
          <p:cNvSpPr/>
          <p:nvPr/>
        </p:nvSpPr>
        <p:spPr>
          <a:xfrm>
            <a:off x="1062403" y="2034502"/>
            <a:ext cx="294467" cy="283248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795714" y="2294905"/>
            <a:ext cx="11345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Garamond" panose="02020404030301010803" pitchFamily="18" charset="0"/>
              </a:rPr>
              <a:t>1967</a:t>
            </a:r>
            <a:endParaRPr lang="en-US" sz="2400" dirty="0">
              <a:latin typeface="Garamond" panose="02020404030301010803" pitchFamily="18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-66675" y="1576723"/>
            <a:ext cx="25526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Garamond" panose="02020404030301010803" pitchFamily="18" charset="0"/>
              </a:rPr>
              <a:t> </a:t>
            </a:r>
            <a:r>
              <a:rPr lang="en-US" sz="2400" dirty="0" smtClean="0">
                <a:latin typeface="Garamond" panose="02020404030301010803" pitchFamily="18" charset="0"/>
              </a:rPr>
              <a:t>1</a:t>
            </a:r>
            <a:r>
              <a:rPr lang="en-US" sz="2400" baseline="30000" dirty="0" smtClean="0">
                <a:latin typeface="Garamond" panose="02020404030301010803" pitchFamily="18" charset="0"/>
              </a:rPr>
              <a:t>st</a:t>
            </a:r>
            <a:r>
              <a:rPr lang="en-US" sz="2400" dirty="0" smtClean="0">
                <a:latin typeface="Garamond" panose="02020404030301010803" pitchFamily="18" charset="0"/>
              </a:rPr>
              <a:t> Nuclear Reactor</a:t>
            </a:r>
            <a:endParaRPr lang="en-US" sz="2400" dirty="0">
              <a:latin typeface="Garamond" panose="02020404030301010803" pitchFamily="18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3209170" y="2295295"/>
            <a:ext cx="7617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Garamond" panose="02020404030301010803" pitchFamily="18" charset="0"/>
              </a:rPr>
              <a:t>1979</a:t>
            </a:r>
            <a:endParaRPr lang="en-US" sz="2400" dirty="0">
              <a:latin typeface="Garamond" panose="02020404030301010803" pitchFamily="18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2845640" y="1588349"/>
            <a:ext cx="14888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Garamond" panose="02020404030301010803" pitchFamily="18" charset="0"/>
              </a:rPr>
              <a:t>Revolution</a:t>
            </a:r>
            <a:endParaRPr lang="en-US" sz="2400" dirty="0">
              <a:solidFill>
                <a:srgbClr val="FF0000"/>
              </a:solidFill>
              <a:latin typeface="Garamond" panose="02020404030301010803" pitchFamily="18" charset="0"/>
            </a:endParaRPr>
          </a:p>
        </p:txBody>
      </p:sp>
      <p:sp>
        <p:nvSpPr>
          <p:cNvPr id="30" name="Right Arrow 29"/>
          <p:cNvSpPr/>
          <p:nvPr/>
        </p:nvSpPr>
        <p:spPr>
          <a:xfrm>
            <a:off x="3717764" y="2030498"/>
            <a:ext cx="7772400" cy="320874"/>
          </a:xfrm>
          <a:prstGeom prst="rightArrow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5578554" y="2192637"/>
            <a:ext cx="13292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Garamond" panose="02020404030301010803" pitchFamily="18" charset="0"/>
              </a:rPr>
              <a:t>Sanctions</a:t>
            </a:r>
            <a:endParaRPr lang="en-US" sz="2400" dirty="0">
              <a:latin typeface="Garamond" panose="02020404030301010803" pitchFamily="18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4372796" y="1635458"/>
            <a:ext cx="36302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Garamond" panose="02020404030301010803" pitchFamily="18" charset="0"/>
              </a:rPr>
              <a:t>Hidden enrichment facilities</a:t>
            </a:r>
            <a:endParaRPr lang="en-US" sz="2400" dirty="0">
              <a:latin typeface="Garamond" panose="02020404030301010803" pitchFamily="18" charset="0"/>
            </a:endParaRPr>
          </a:p>
        </p:txBody>
      </p:sp>
      <p:sp>
        <p:nvSpPr>
          <p:cNvPr id="36" name="Flowchart: Connector 35"/>
          <p:cNvSpPr/>
          <p:nvPr/>
        </p:nvSpPr>
        <p:spPr>
          <a:xfrm>
            <a:off x="9435788" y="2034502"/>
            <a:ext cx="294467" cy="283248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9202147" y="2294905"/>
            <a:ext cx="7617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Garamond" panose="02020404030301010803" pitchFamily="18" charset="0"/>
              </a:rPr>
              <a:t>2004</a:t>
            </a:r>
            <a:endParaRPr lang="en-US" sz="2400" dirty="0">
              <a:latin typeface="Garamond" panose="02020404030301010803" pitchFamily="18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8033761" y="1635457"/>
            <a:ext cx="21609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Garamond" panose="02020404030301010803" pitchFamily="18" charset="0"/>
              </a:rPr>
              <a:t>Paris Agreement</a:t>
            </a:r>
          </a:p>
        </p:txBody>
      </p:sp>
      <p:sp>
        <p:nvSpPr>
          <p:cNvPr id="40" name="Rectangle 39"/>
          <p:cNvSpPr/>
          <p:nvPr/>
        </p:nvSpPr>
        <p:spPr>
          <a:xfrm>
            <a:off x="17797" y="3052458"/>
            <a:ext cx="26268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Garamond" panose="02020404030301010803" pitchFamily="18" charset="0"/>
              </a:rPr>
              <a:t>1</a:t>
            </a:r>
            <a:r>
              <a:rPr lang="en-US" sz="2400" baseline="30000" dirty="0" smtClean="0">
                <a:latin typeface="Garamond" panose="02020404030301010803" pitchFamily="18" charset="0"/>
              </a:rPr>
              <a:t>st</a:t>
            </a:r>
            <a:r>
              <a:rPr lang="en-US" sz="2400" dirty="0" smtClean="0">
                <a:latin typeface="Garamond" panose="02020404030301010803" pitchFamily="18" charset="0"/>
              </a:rPr>
              <a:t> Uranium Enrich.</a:t>
            </a:r>
            <a:endParaRPr lang="en-US" sz="2400" dirty="0">
              <a:latin typeface="Garamond" panose="02020404030301010803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19257" y="3666397"/>
            <a:ext cx="11345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Garamond" panose="02020404030301010803" pitchFamily="18" charset="0"/>
              </a:rPr>
              <a:t>2006</a:t>
            </a:r>
            <a:endParaRPr lang="en-US" sz="2400" dirty="0">
              <a:latin typeface="Garamond" panose="02020404030301010803" pitchFamily="18" charset="0"/>
            </a:endParaRPr>
          </a:p>
        </p:txBody>
      </p:sp>
      <p:sp>
        <p:nvSpPr>
          <p:cNvPr id="27" name="Flowchart: Connector 26"/>
          <p:cNvSpPr/>
          <p:nvPr/>
        </p:nvSpPr>
        <p:spPr>
          <a:xfrm>
            <a:off x="3429779" y="2034502"/>
            <a:ext cx="294467" cy="283248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ight Arrow 41"/>
          <p:cNvSpPr/>
          <p:nvPr/>
        </p:nvSpPr>
        <p:spPr>
          <a:xfrm>
            <a:off x="876621" y="3416249"/>
            <a:ext cx="6400800" cy="320874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39" name="Flowchart: Connector 38"/>
          <p:cNvSpPr/>
          <p:nvPr/>
        </p:nvSpPr>
        <p:spPr>
          <a:xfrm>
            <a:off x="588611" y="3437349"/>
            <a:ext cx="294467" cy="283248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2811128" y="3081591"/>
            <a:ext cx="6783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Garamond" panose="02020404030301010803" pitchFamily="18" charset="0"/>
              </a:rPr>
              <a:t>5+1</a:t>
            </a:r>
            <a:endParaRPr lang="en-US" sz="2400" dirty="0">
              <a:latin typeface="Garamond" panose="02020404030301010803" pitchFamily="18" charset="0"/>
            </a:endParaRPr>
          </a:p>
        </p:txBody>
      </p:sp>
      <p:sp>
        <p:nvSpPr>
          <p:cNvPr id="45" name="Flowchart: Connector 44"/>
          <p:cNvSpPr/>
          <p:nvPr/>
        </p:nvSpPr>
        <p:spPr>
          <a:xfrm>
            <a:off x="2978534" y="3424125"/>
            <a:ext cx="294467" cy="283248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Flowchart: Connector 45"/>
          <p:cNvSpPr/>
          <p:nvPr/>
        </p:nvSpPr>
        <p:spPr>
          <a:xfrm>
            <a:off x="7150368" y="3424125"/>
            <a:ext cx="294467" cy="283248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Flowchart: Connector 46"/>
          <p:cNvSpPr/>
          <p:nvPr/>
        </p:nvSpPr>
        <p:spPr>
          <a:xfrm>
            <a:off x="4283598" y="3424125"/>
            <a:ext cx="294467" cy="283248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Flowchart: Connector 47"/>
          <p:cNvSpPr/>
          <p:nvPr/>
        </p:nvSpPr>
        <p:spPr>
          <a:xfrm>
            <a:off x="5034535" y="3437349"/>
            <a:ext cx="294467" cy="283248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Flowchart: Connector 48"/>
          <p:cNvSpPr/>
          <p:nvPr/>
        </p:nvSpPr>
        <p:spPr>
          <a:xfrm>
            <a:off x="5853059" y="3424125"/>
            <a:ext cx="294467" cy="283248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3743465" y="3081590"/>
            <a:ext cx="27366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Garamond" panose="02020404030301010803" pitchFamily="18" charset="0"/>
              </a:rPr>
              <a:t>Meetings - Sanctions </a:t>
            </a:r>
            <a:endParaRPr lang="en-US" sz="2400" dirty="0"/>
          </a:p>
        </p:txBody>
      </p:sp>
      <p:sp>
        <p:nvSpPr>
          <p:cNvPr id="51" name="Flowchart: Connector 50"/>
          <p:cNvSpPr/>
          <p:nvPr/>
        </p:nvSpPr>
        <p:spPr>
          <a:xfrm>
            <a:off x="10765818" y="2034502"/>
            <a:ext cx="294467" cy="283248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10151757" y="1639461"/>
            <a:ext cx="21973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 smtClean="0">
                <a:latin typeface="Garamond" panose="02020404030301010803" pitchFamily="18" charset="0"/>
              </a:rPr>
              <a:t>Ahmadi</a:t>
            </a:r>
            <a:r>
              <a:rPr lang="en-US" sz="2400" dirty="0" smtClean="0">
                <a:latin typeface="Garamond" panose="02020404030301010803" pitchFamily="18" charset="0"/>
              </a:rPr>
              <a:t> </a:t>
            </a:r>
            <a:r>
              <a:rPr lang="en-US" sz="2400" dirty="0" err="1" smtClean="0">
                <a:latin typeface="Garamond" panose="02020404030301010803" pitchFamily="18" charset="0"/>
              </a:rPr>
              <a:t>Nejad</a:t>
            </a:r>
            <a:endParaRPr lang="en-US" sz="2400" dirty="0">
              <a:latin typeface="Garamond" panose="02020404030301010803" pitchFamily="18" charset="0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6712484" y="3076783"/>
            <a:ext cx="146880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 smtClean="0">
                <a:latin typeface="Garamond" panose="02020404030301010803" pitchFamily="18" charset="0"/>
              </a:rPr>
              <a:t>Rouhani</a:t>
            </a:r>
            <a:endParaRPr lang="en-US" sz="2400" dirty="0">
              <a:latin typeface="Garamond" panose="02020404030301010803" pitchFamily="18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955178" y="3652780"/>
            <a:ext cx="11345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Garamond" panose="02020404030301010803" pitchFamily="18" charset="0"/>
              </a:rPr>
              <a:t>2013</a:t>
            </a:r>
            <a:endParaRPr lang="en-US" sz="2400" dirty="0">
              <a:latin typeface="Garamond" panose="02020404030301010803" pitchFamily="18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8496660" y="3656639"/>
            <a:ext cx="7863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Garamond" panose="02020404030301010803" pitchFamily="18" charset="0"/>
              </a:rPr>
              <a:t>2014</a:t>
            </a:r>
            <a:endParaRPr lang="en-US" sz="2400" dirty="0">
              <a:latin typeface="Garamond" panose="02020404030301010803" pitchFamily="18" charset="0"/>
            </a:endParaRPr>
          </a:p>
        </p:txBody>
      </p:sp>
      <p:sp>
        <p:nvSpPr>
          <p:cNvPr id="57" name="Flowchart: Connector 56"/>
          <p:cNvSpPr/>
          <p:nvPr/>
        </p:nvSpPr>
        <p:spPr>
          <a:xfrm>
            <a:off x="8720864" y="3424125"/>
            <a:ext cx="294467" cy="283248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Flowchart: Connector 58"/>
          <p:cNvSpPr/>
          <p:nvPr/>
        </p:nvSpPr>
        <p:spPr>
          <a:xfrm>
            <a:off x="10851744" y="3410816"/>
            <a:ext cx="294467" cy="283248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7947789" y="3081102"/>
            <a:ext cx="26167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Garamond" panose="02020404030301010803" pitchFamily="18" charset="0"/>
              </a:rPr>
              <a:t>Joint Plan of Action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66400" y="3666397"/>
            <a:ext cx="7863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Garamond" panose="02020404030301010803" pitchFamily="18" charset="0"/>
              </a:rPr>
              <a:t>2016</a:t>
            </a:r>
            <a:endParaRPr lang="en-US" sz="2400" dirty="0">
              <a:latin typeface="Garamond" panose="02020404030301010803" pitchFamily="18" charset="0"/>
            </a:endParaRPr>
          </a:p>
        </p:txBody>
      </p:sp>
      <p:sp>
        <p:nvSpPr>
          <p:cNvPr id="50" name="Lightning Bolt 49"/>
          <p:cNvSpPr/>
          <p:nvPr/>
        </p:nvSpPr>
        <p:spPr>
          <a:xfrm rot="2289360">
            <a:off x="10606313" y="2738312"/>
            <a:ext cx="613475" cy="465487"/>
          </a:xfrm>
          <a:prstGeom prst="lightningBol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/>
          <p:nvPr/>
        </p:nvSpPr>
        <p:spPr>
          <a:xfrm>
            <a:off x="10618103" y="2294905"/>
            <a:ext cx="7617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Garamond" panose="02020404030301010803" pitchFamily="18" charset="0"/>
              </a:rPr>
              <a:t>2005</a:t>
            </a:r>
            <a:endParaRPr lang="en-US" sz="24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90556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Post Agreement State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838199" y="1105011"/>
            <a:ext cx="11124157" cy="5071953"/>
          </a:xfrm>
        </p:spPr>
        <p:txBody>
          <a:bodyPr>
            <a:noAutofit/>
          </a:bodyPr>
          <a:lstStyle/>
          <a:p>
            <a:r>
              <a:rPr lang="en-US" dirty="0" smtClean="0"/>
              <a:t>Constituency</a:t>
            </a:r>
          </a:p>
          <a:p>
            <a:pPr lvl="1"/>
            <a:r>
              <a:rPr lang="en-US" dirty="0" smtClean="0"/>
              <a:t>Supporters: Left-wing parties in U.S. and Iran, Russia, Turkey, Majority of middle eastern countries, and U.N.</a:t>
            </a:r>
          </a:p>
          <a:p>
            <a:pPr lvl="1"/>
            <a:r>
              <a:rPr lang="en-US" dirty="0" smtClean="0"/>
              <a:t>Oppositions:  Right-wing parties in U.S. and Iran, Israel, and Saudi Arabia</a:t>
            </a:r>
          </a:p>
          <a:p>
            <a:r>
              <a:rPr lang="en-US" dirty="0"/>
              <a:t>“Been on holiday to Iran? It will make US trips more expensive and stressful”</a:t>
            </a:r>
          </a:p>
          <a:p>
            <a:pPr lvl="1"/>
            <a:r>
              <a:rPr lang="en-US" dirty="0"/>
              <a:t>“Iranian dual citizens fight new US visa rules</a:t>
            </a:r>
            <a:r>
              <a:rPr lang="en-US" dirty="0" smtClean="0"/>
              <a:t>”</a:t>
            </a:r>
          </a:p>
          <a:p>
            <a:pPr lvl="1"/>
            <a:r>
              <a:rPr lang="en-US" dirty="0"/>
              <a:t>“</a:t>
            </a:r>
            <a:r>
              <a:rPr lang="en-US" dirty="0"/>
              <a:t>New U.S. visa rules will have some Iran exceptions, irking GOP”</a:t>
            </a:r>
          </a:p>
          <a:p>
            <a:r>
              <a:rPr lang="en-US" dirty="0"/>
              <a:t>“Iran fires ballistic missiles a day after test; U.S. </a:t>
            </a:r>
            <a:r>
              <a:rPr lang="en-US" dirty="0"/>
              <a:t>officials hint at </a:t>
            </a:r>
            <a:r>
              <a:rPr lang="en-US" dirty="0" smtClean="0"/>
              <a:t>violation”</a:t>
            </a:r>
          </a:p>
          <a:p>
            <a:pPr lvl="1"/>
            <a:r>
              <a:rPr lang="en-US" dirty="0"/>
              <a:t>“John Kerry relayed Mohammad </a:t>
            </a:r>
            <a:r>
              <a:rPr lang="en-US" dirty="0" err="1"/>
              <a:t>Javad</a:t>
            </a:r>
            <a:r>
              <a:rPr lang="en-US" dirty="0"/>
              <a:t> </a:t>
            </a:r>
            <a:r>
              <a:rPr lang="en-US" dirty="0" err="1"/>
              <a:t>Zarif</a:t>
            </a:r>
            <a:r>
              <a:rPr lang="en-US" dirty="0"/>
              <a:t> the US concerns concerning reports about Tehran conducting ballistic missile tests</a:t>
            </a:r>
            <a:r>
              <a:rPr lang="en-US" dirty="0" smtClean="0"/>
              <a:t>.”</a:t>
            </a:r>
          </a:p>
          <a:p>
            <a:r>
              <a:rPr lang="en-US" dirty="0" smtClean="0"/>
              <a:t>“</a:t>
            </a:r>
            <a:r>
              <a:rPr lang="pt-BR" dirty="0"/>
              <a:t>Obama reassures Saudi Arabia over </a:t>
            </a:r>
            <a:r>
              <a:rPr lang="pt-BR" dirty="0" smtClean="0"/>
              <a:t>Iran”</a:t>
            </a:r>
            <a:endParaRPr lang="pt-BR" dirty="0"/>
          </a:p>
          <a:p>
            <a:r>
              <a:rPr lang="en-US" dirty="0"/>
              <a:t>“Obama Tries to Reassure Netanyahu on Iran </a:t>
            </a:r>
            <a:r>
              <a:rPr lang="en-US" dirty="0" smtClean="0"/>
              <a:t>Deal”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2314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the Deal could help in future?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105011"/>
            <a:ext cx="9483672" cy="5071953"/>
          </a:xfrm>
        </p:spPr>
        <p:txBody>
          <a:bodyPr>
            <a:noAutofit/>
          </a:bodyPr>
          <a:lstStyle/>
          <a:p>
            <a:r>
              <a:rPr lang="en-US" dirty="0"/>
              <a:t>“Syria peace talks: Opposition agrees to ceasefire after temporary truce negotiated by US and </a:t>
            </a:r>
            <a:r>
              <a:rPr lang="en-US" dirty="0" smtClean="0"/>
              <a:t>Russia”</a:t>
            </a:r>
          </a:p>
          <a:p>
            <a:pPr lvl="1"/>
            <a:r>
              <a:rPr lang="en-US" dirty="0" smtClean="0"/>
              <a:t>“</a:t>
            </a:r>
            <a:r>
              <a:rPr lang="en-US" dirty="0"/>
              <a:t>Vladimir Putin orders Russian forces to begin withdrawal from </a:t>
            </a:r>
            <a:r>
              <a:rPr lang="en-US" dirty="0" smtClean="0"/>
              <a:t>Syria”</a:t>
            </a:r>
            <a:endParaRPr lang="en-US" dirty="0"/>
          </a:p>
          <a:p>
            <a:r>
              <a:rPr lang="en-US" dirty="0"/>
              <a:t>“Yemen ceasefire begins as warring sides gather for peace </a:t>
            </a:r>
            <a:r>
              <a:rPr lang="en-US" dirty="0" smtClean="0"/>
              <a:t>talks”</a:t>
            </a:r>
          </a:p>
          <a:p>
            <a:pPr lvl="1"/>
            <a:r>
              <a:rPr lang="en-US" dirty="0"/>
              <a:t>“Yemen conflict: Saudi-led coalition ends </a:t>
            </a:r>
            <a:r>
              <a:rPr lang="en-US" dirty="0" smtClean="0"/>
              <a:t>ceasefire”</a:t>
            </a:r>
          </a:p>
          <a:p>
            <a:pPr lvl="1"/>
            <a:r>
              <a:rPr lang="en-US" dirty="0"/>
              <a:t>“Yemeni officials say Shiite rebels and the internationally recognized government have agreed to begin a ceasefire for a week or two before their next round of </a:t>
            </a:r>
            <a:r>
              <a:rPr lang="en-US" dirty="0" smtClean="0"/>
              <a:t>negotiations”</a:t>
            </a:r>
          </a:p>
          <a:p>
            <a:r>
              <a:rPr lang="en-US" dirty="0"/>
              <a:t>“Terrorists VS terrorists: ISIS in ‘direct rivalry with Taliban in Afghanistan,’ UN </a:t>
            </a:r>
            <a:r>
              <a:rPr lang="en-US" dirty="0" smtClean="0"/>
              <a:t>says”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31810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Universal Facts of Life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105011"/>
            <a:ext cx="10770031" cy="5373281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Politics</a:t>
            </a:r>
            <a:r>
              <a:rPr lang="en-US" dirty="0"/>
              <a:t>, Not Technology, Controls What Technology Is Allowed To </a:t>
            </a:r>
            <a:r>
              <a:rPr lang="en-US" dirty="0" smtClean="0"/>
              <a:t>Achieve</a:t>
            </a:r>
          </a:p>
          <a:p>
            <a:pPr lvl="1"/>
            <a:r>
              <a:rPr lang="en-US" dirty="0" smtClean="0"/>
              <a:t>Iran’s nuclear program is limited to almost only a research program. Power reactors need to wait for about 15 years.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Cost Rules</a:t>
            </a:r>
          </a:p>
          <a:p>
            <a:pPr lvl="1"/>
            <a:r>
              <a:rPr lang="en-US" dirty="0" smtClean="0"/>
              <a:t>If an agreement was not reached, a potential war would results in extreme costs for the not only U.S.,</a:t>
            </a:r>
            <a:r>
              <a:rPr lang="en-US" dirty="0"/>
              <a:t> </a:t>
            </a:r>
            <a:r>
              <a:rPr lang="en-US" dirty="0" smtClean="0"/>
              <a:t>but the world.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 </a:t>
            </a:r>
            <a:r>
              <a:rPr lang="en-US" dirty="0"/>
              <a:t>Strong, Coherent Constituency Is </a:t>
            </a:r>
            <a:r>
              <a:rPr lang="en-US" dirty="0" smtClean="0"/>
              <a:t>Essential.</a:t>
            </a:r>
          </a:p>
          <a:p>
            <a:pPr lvl="1"/>
            <a:r>
              <a:rPr lang="en-US" dirty="0" smtClean="0"/>
              <a:t>5+1 took </a:t>
            </a:r>
            <a:r>
              <a:rPr lang="en-US" dirty="0"/>
              <a:t>the agreement to U.N</a:t>
            </a:r>
            <a:r>
              <a:rPr lang="en-US" dirty="0" smtClean="0"/>
              <a:t>. </a:t>
            </a:r>
            <a:r>
              <a:rPr lang="en-US" dirty="0"/>
              <a:t>security </a:t>
            </a:r>
            <a:r>
              <a:rPr lang="en-US" dirty="0" smtClean="0"/>
              <a:t>council for a comprehensive approval.</a:t>
            </a:r>
          </a:p>
          <a:p>
            <a:pPr marL="514350" indent="-514350">
              <a:buFont typeface="+mj-lt"/>
              <a:buAutoNum type="arabicPeriod" startAt="5"/>
            </a:pPr>
            <a:r>
              <a:rPr lang="en-US" dirty="0"/>
              <a:t>The Best Engineering Solutions Are Not Necessarily The Best Political Solutions</a:t>
            </a:r>
          </a:p>
          <a:p>
            <a:pPr lvl="1"/>
            <a:r>
              <a:rPr lang="en-US" dirty="0" smtClean="0"/>
              <a:t>Enrichment percentile and mass required for supplying Iran’s reactor could potentially reduce </a:t>
            </a:r>
            <a:r>
              <a:rPr lang="en-US" dirty="0"/>
              <a:t>breakout time.</a:t>
            </a:r>
          </a:p>
        </p:txBody>
      </p:sp>
    </p:spTree>
    <p:extLst>
      <p:ext uri="{BB962C8B-B14F-4D97-AF65-F5344CB8AC3E}">
        <p14:creationId xmlns:p14="http://schemas.microsoft.com/office/powerpoint/2010/main" val="3812316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Universal Facts of </a:t>
            </a:r>
            <a:r>
              <a:rPr lang="en-US" dirty="0" smtClean="0"/>
              <a:t>Life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5"/>
            </a:pPr>
            <a:r>
              <a:rPr lang="en-US" dirty="0" smtClean="0"/>
              <a:t>Timing </a:t>
            </a:r>
            <a:r>
              <a:rPr lang="en-US" dirty="0"/>
              <a:t>Is </a:t>
            </a:r>
            <a:r>
              <a:rPr lang="en-US" dirty="0" smtClean="0"/>
              <a:t>Everything</a:t>
            </a:r>
          </a:p>
          <a:p>
            <a:pPr lvl="1"/>
            <a:r>
              <a:rPr lang="en-US" dirty="0" smtClean="0"/>
              <a:t>Two left-wing parties in power aiming for moving forward</a:t>
            </a:r>
          </a:p>
          <a:p>
            <a:pPr marL="514350" indent="-514350">
              <a:buFont typeface="+mj-lt"/>
              <a:buAutoNum type="arabicPeriod" startAt="5"/>
            </a:pPr>
            <a:r>
              <a:rPr lang="en-US" dirty="0" smtClean="0"/>
              <a:t>Politics </a:t>
            </a:r>
            <a:r>
              <a:rPr lang="en-US" dirty="0"/>
              <a:t>Prefers Immediate, Near-Term </a:t>
            </a:r>
            <a:r>
              <a:rPr lang="en-US" dirty="0" smtClean="0"/>
              <a:t>Gratification</a:t>
            </a:r>
          </a:p>
          <a:p>
            <a:pPr lvl="1"/>
            <a:r>
              <a:rPr lang="en-US" dirty="0" smtClean="0"/>
              <a:t>Iran’s conservative could not accept suspending nuclear program with sanctions</a:t>
            </a:r>
            <a:endParaRPr lang="en-US" dirty="0"/>
          </a:p>
          <a:p>
            <a:pPr marL="514350" indent="-514350">
              <a:buFont typeface="+mj-lt"/>
              <a:buAutoNum type="arabicPeriod" startAt="5"/>
            </a:pPr>
            <a:r>
              <a:rPr lang="en-US" dirty="0" smtClean="0"/>
              <a:t>Politics </a:t>
            </a:r>
            <a:r>
              <a:rPr lang="en-US" dirty="0"/>
              <a:t>Believes In Gurus And </a:t>
            </a:r>
            <a:r>
              <a:rPr lang="en-US" dirty="0" smtClean="0"/>
              <a:t>Heroes</a:t>
            </a:r>
          </a:p>
          <a:p>
            <a:pPr lvl="1"/>
            <a:r>
              <a:rPr lang="en-US" dirty="0" smtClean="0"/>
              <a:t>Iranian’s diplomats are treated as heroes</a:t>
            </a:r>
            <a:endParaRPr lang="en-US" dirty="0"/>
          </a:p>
          <a:p>
            <a:r>
              <a:rPr lang="en-US" dirty="0" smtClean="0"/>
              <a:t>Middle </a:t>
            </a:r>
            <a:r>
              <a:rPr lang="en-US" dirty="0"/>
              <a:t>Eastern Facts of </a:t>
            </a:r>
            <a:r>
              <a:rPr lang="en-US" dirty="0" smtClean="0"/>
              <a:t>Life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Ideology rules. (Formed at the time of revolution or overthrown)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Revolution and overthrowing even corrupted governments only make things worse.</a:t>
            </a:r>
            <a:r>
              <a:rPr lang="en-US" dirty="0"/>
              <a:t> </a:t>
            </a:r>
            <a:r>
              <a:rPr lang="en-US" dirty="0" smtClean="0"/>
              <a:t>(Terrorists seek a region with a small instability to turn it into real chaos)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Chaos secures power. (Iran, Turkey, and Saudi Arabia)</a:t>
            </a:r>
          </a:p>
        </p:txBody>
      </p:sp>
    </p:spTree>
    <p:extLst>
      <p:ext uri="{BB962C8B-B14F-4D97-AF65-F5344CB8AC3E}">
        <p14:creationId xmlns:p14="http://schemas.microsoft.com/office/powerpoint/2010/main" val="3327869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8800" dirty="0" smtClean="0">
              <a:latin typeface="Gill Sans MT" panose="020B0502020104020203" pitchFamily="34" charset="0"/>
            </a:endParaRPr>
          </a:p>
          <a:p>
            <a:pPr marL="0" indent="0" algn="ctr">
              <a:buNone/>
            </a:pPr>
            <a:r>
              <a:rPr lang="en-US" sz="11500" dirty="0" smtClean="0">
                <a:latin typeface="Gill Sans MT" panose="020B0502020104020203" pitchFamily="34" charset="0"/>
              </a:rPr>
              <a:t>Questions?</a:t>
            </a:r>
            <a:endParaRPr lang="en-US" sz="11500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3219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2447</TotalTime>
  <Words>670</Words>
  <Application>Microsoft Office PowerPoint</Application>
  <PresentationFormat>Widescreen</PresentationFormat>
  <Paragraphs>98</Paragraphs>
  <Slides>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Garamond</vt:lpstr>
      <vt:lpstr>Gill Sans MT</vt:lpstr>
      <vt:lpstr>Custom Design</vt:lpstr>
      <vt:lpstr>Middle East Crisis Solution: War or Democracy? Case of Iran’s Nuclear Deal</vt:lpstr>
      <vt:lpstr>Middle East Crisis</vt:lpstr>
      <vt:lpstr>A Quick Sketch</vt:lpstr>
      <vt:lpstr>Post Agreement State</vt:lpstr>
      <vt:lpstr>How the Deal could help in future?</vt:lpstr>
      <vt:lpstr>Universal Facts of Life</vt:lpstr>
      <vt:lpstr>Universal Facts of Life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Pitch Content</dc:title>
  <dc:creator>Craig Kodish</dc:creator>
  <cp:lastModifiedBy>ali</cp:lastModifiedBy>
  <cp:revision>103</cp:revision>
  <dcterms:created xsi:type="dcterms:W3CDTF">2016-03-05T03:55:02Z</dcterms:created>
  <dcterms:modified xsi:type="dcterms:W3CDTF">2016-03-22T00:43:37Z</dcterms:modified>
</cp:coreProperties>
</file>