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9" r:id="rId1"/>
  </p:sldMasterIdLst>
  <p:notesMasterIdLst>
    <p:notesMasterId r:id="rId12"/>
  </p:notesMasterIdLst>
  <p:sldIdLst>
    <p:sldId id="256" r:id="rId2"/>
    <p:sldId id="278" r:id="rId3"/>
    <p:sldId id="279" r:id="rId4"/>
    <p:sldId id="281" r:id="rId5"/>
    <p:sldId id="277" r:id="rId6"/>
    <p:sldId id="285" r:id="rId7"/>
    <p:sldId id="284" r:id="rId8"/>
    <p:sldId id="274" r:id="rId9"/>
    <p:sldId id="275" r:id="rId10"/>
    <p:sldId id="283" r:id="rId11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228" autoAdjust="0"/>
  </p:normalViewPr>
  <p:slideViewPr>
    <p:cSldViewPr>
      <p:cViewPr varScale="1">
        <p:scale>
          <a:sx n="80" d="100"/>
          <a:sy n="80" d="100"/>
        </p:scale>
        <p:origin x="1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 dirty="0"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 dirty="0"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49219880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/>
          </a:p>
        </p:txBody>
      </p:sp>
      <p:sp>
        <p:nvSpPr>
          <p:cNvPr id="29" name="Shape 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871582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1200" b="1" dirty="0" smtClean="0"/>
              <a:t>Politics, not technology, controls what technology is allowed to achieve</a:t>
            </a:r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endParaRPr lang="en-US" sz="1200" b="1" dirty="0" smtClean="0"/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1200" b="1" dirty="0" smtClean="0"/>
              <a:t>Cost Rules</a:t>
            </a:r>
          </a:p>
          <a:p>
            <a:pPr marL="22860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endParaRPr lang="en-US" sz="1200" b="1" dirty="0" smtClean="0"/>
          </a:p>
          <a:p>
            <a:pPr marL="22860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1200" b="1" dirty="0" smtClean="0"/>
              <a:t>A strong, coherent constituency is essential</a:t>
            </a:r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endParaRPr lang="en-US" sz="1200" b="1" dirty="0" smtClean="0"/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1200" b="1" dirty="0" smtClean="0"/>
              <a:t>Technical problems become political problems</a:t>
            </a:r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endParaRPr lang="en-US" sz="1200" b="1" dirty="0" smtClean="0"/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1200" b="1" dirty="0" smtClean="0"/>
              <a:t>The best engineering solutions are not necessarily the best political solutions</a:t>
            </a:r>
            <a:endParaRPr lang="en-US" sz="1200" b="1" u="none" strike="noStrike" cap="none" baseline="0" dirty="0" smtClean="0">
              <a:solidFill>
                <a:srgbClr val="000000"/>
              </a:solidFill>
              <a:sym typeface="Arial"/>
              <a:rtl val="0"/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5053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1200" b="1" dirty="0" smtClean="0"/>
              <a:t>Politics, not technology, controls what technology is allowed to achieve</a:t>
            </a:r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endParaRPr lang="en-US" sz="1200" b="1" dirty="0" smtClean="0"/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1200" b="1" dirty="0" smtClean="0"/>
              <a:t>Cost Rules</a:t>
            </a:r>
          </a:p>
          <a:p>
            <a:pPr marL="22860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endParaRPr lang="en-US" sz="1200" b="1" dirty="0" smtClean="0"/>
          </a:p>
          <a:p>
            <a:pPr marL="22860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1200" b="1" dirty="0" smtClean="0"/>
              <a:t>A strong, coherent constituency is essential</a:t>
            </a:r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endParaRPr lang="en-US" sz="1200" b="1" dirty="0" smtClean="0"/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1200" b="1" dirty="0" smtClean="0"/>
              <a:t>Technical problems become political problems</a:t>
            </a:r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endParaRPr lang="en-US" sz="1200" b="1" dirty="0" smtClean="0"/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1200" b="1" dirty="0" smtClean="0"/>
              <a:t>The best engineering solutions are not necessarily the best political solutions</a:t>
            </a:r>
            <a:endParaRPr lang="en-US" sz="1200" b="1" u="none" strike="noStrike" cap="none" baseline="0" dirty="0" smtClean="0">
              <a:solidFill>
                <a:srgbClr val="000000"/>
              </a:solidFill>
              <a:sym typeface="Arial"/>
              <a:rtl val="0"/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0192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1200" b="1" dirty="0" smtClean="0"/>
              <a:t>Politics, not technology, controls what technology is allowed to achieve</a:t>
            </a:r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endParaRPr lang="en-US" sz="1200" b="1" dirty="0" smtClean="0"/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1200" b="1" dirty="0" smtClean="0"/>
              <a:t>Cost Rules</a:t>
            </a:r>
          </a:p>
          <a:p>
            <a:pPr marL="22860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endParaRPr lang="en-US" sz="1200" b="1" dirty="0" smtClean="0"/>
          </a:p>
          <a:p>
            <a:pPr marL="22860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1200" b="1" dirty="0" smtClean="0"/>
              <a:t>A strong, coherent constituency is essential</a:t>
            </a:r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endParaRPr lang="en-US" sz="1200" b="1" dirty="0" smtClean="0"/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1200" b="1" dirty="0" smtClean="0"/>
              <a:t>Technical problems become political problems</a:t>
            </a:r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endParaRPr lang="en-US" sz="1200" b="1" dirty="0" smtClean="0"/>
          </a:p>
          <a:p>
            <a:pPr marL="228600" lvl="0" indent="-228600"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1200" b="1" dirty="0" smtClean="0"/>
              <a:t>The best engineering solutions are not necessarily the best political solutions</a:t>
            </a:r>
            <a:endParaRPr lang="en-US" sz="1200" b="1" u="none" strike="noStrike" cap="none" baseline="0" dirty="0" smtClean="0">
              <a:solidFill>
                <a:srgbClr val="000000"/>
              </a:solidFill>
              <a:sym typeface="Arial"/>
              <a:rtl val="0"/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4355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Speaker Name Here</a:t>
            </a: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6882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Speaker Name Here</a:t>
            </a: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8801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l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580850" y="99496"/>
            <a:ext cx="7772400" cy="735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000" b="1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endParaRPr dirty="0"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 dirty="0"/>
          </a:p>
        </p:txBody>
      </p:sp>
      <p:pic>
        <p:nvPicPr>
          <p:cNvPr id="18" name="Shape 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8612" y="834950"/>
            <a:ext cx="8486773" cy="20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Shape 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900" y="6234550"/>
            <a:ext cx="1559474" cy="48692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7010402" y="6492875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‹#›</a:t>
            </a:fld>
            <a:endParaRPr lang="en-US" sz="14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3"/>
          <a:stretch/>
        </p:blipFill>
        <p:spPr>
          <a:xfrm rot="5400000">
            <a:off x="8140829" y="27812"/>
            <a:ext cx="1030982" cy="975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1270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742950" marR="0" indent="158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–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1143000" marR="0" indent="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600200" marR="0" indent="165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–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2057400" marR="0" indent="165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»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514600" marR="0" indent="165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971800" marR="0" indent="165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429000" marR="0" indent="165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886200" marR="0" indent="165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7010402" y="6492875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98000"/>
          </a:schemeClr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19200" y="1447800"/>
            <a:ext cx="6858000" cy="4572000"/>
          </a:xfrm>
          <a:prstGeom prst="rect">
            <a:avLst/>
          </a:prstGeom>
          <a:blipFill dpi="0" rotWithShape="1">
            <a:blip r:embed="rId3">
              <a:alphaModFix amt="5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323350" y="99500"/>
            <a:ext cx="8465399" cy="735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200" b="1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rPr>
              <a:t>SAE 550, Spring 2016</a:t>
            </a:r>
            <a:endParaRPr lang="en-US" sz="3200" b="1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23" name="Shape 23"/>
          <p:cNvSpPr txBox="1">
            <a:spLocks noGrp="1"/>
          </p:cNvSpPr>
          <p:nvPr>
            <p:ph type="subTitle" idx="1"/>
          </p:nvPr>
        </p:nvSpPr>
        <p:spPr>
          <a:xfrm>
            <a:off x="6544019" y="6221341"/>
            <a:ext cx="2444302" cy="4689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March,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2016</a:t>
            </a:r>
          </a:p>
        </p:txBody>
      </p:sp>
      <p:sp>
        <p:nvSpPr>
          <p:cNvPr id="24" name="Shape 24"/>
          <p:cNvSpPr/>
          <p:nvPr/>
        </p:nvSpPr>
        <p:spPr>
          <a:xfrm>
            <a:off x="381000" y="1600200"/>
            <a:ext cx="8424332" cy="2581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5400" b="1" i="0" u="none" strike="noStrike" cap="none" baseline="0" dirty="0" smtClean="0">
                <a:solidFill>
                  <a:srgbClr val="000000"/>
                </a:solidFill>
                <a:sym typeface="Arial"/>
                <a:rtl val="0"/>
              </a:rPr>
              <a:t>Boston Big Dig</a:t>
            </a:r>
          </a:p>
          <a:p>
            <a:pPr lvl="0" algn="ctr">
              <a:lnSpc>
                <a:spcPct val="115000"/>
              </a:lnSpc>
              <a:spcAft>
                <a:spcPts val="1000"/>
              </a:spcAft>
              <a:buClr>
                <a:schemeClr val="dk1"/>
              </a:buClr>
              <a:buSzPct val="25000"/>
            </a:pPr>
            <a:r>
              <a:rPr lang="en-US" sz="3200" i="1" dirty="0" smtClean="0"/>
              <a:t>Politics &amp; The </a:t>
            </a:r>
          </a:p>
          <a:p>
            <a:pPr lvl="0" algn="ctr">
              <a:lnSpc>
                <a:spcPct val="115000"/>
              </a:lnSpc>
              <a:spcAft>
                <a:spcPts val="1000"/>
              </a:spcAft>
              <a:buClr>
                <a:schemeClr val="dk1"/>
              </a:buClr>
              <a:buSzPct val="25000"/>
            </a:pPr>
            <a:r>
              <a:rPr lang="en-US" sz="3200" i="1" dirty="0" smtClean="0"/>
              <a:t>Central Artery/Tunnel </a:t>
            </a:r>
            <a:r>
              <a:rPr lang="en-US" sz="3200" i="1" dirty="0"/>
              <a:t>Project (</a:t>
            </a:r>
            <a:r>
              <a:rPr lang="en-US" sz="3200" i="1" dirty="0" smtClean="0"/>
              <a:t>CA/T</a:t>
            </a:r>
            <a:r>
              <a:rPr lang="en-US" sz="3200" i="1" dirty="0"/>
              <a:t>)</a:t>
            </a:r>
            <a:endParaRPr lang="en-US" sz="3200" i="1" u="none" strike="noStrike" cap="none" baseline="0" dirty="0" smtClean="0">
              <a:solidFill>
                <a:srgbClr val="000000"/>
              </a:solidFill>
              <a:sym typeface="Arial"/>
              <a:rtl val="0"/>
            </a:endParaRPr>
          </a:p>
        </p:txBody>
      </p:sp>
      <p:sp>
        <p:nvSpPr>
          <p:cNvPr id="26" name="Shape 26"/>
          <p:cNvSpPr txBox="1"/>
          <p:nvPr/>
        </p:nvSpPr>
        <p:spPr>
          <a:xfrm>
            <a:off x="10244667" y="2370666"/>
            <a:ext cx="184666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8" name="Shape 24"/>
          <p:cNvSpPr/>
          <p:nvPr/>
        </p:nvSpPr>
        <p:spPr>
          <a:xfrm>
            <a:off x="304800" y="5181600"/>
            <a:ext cx="8424332" cy="76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  <a:buClr>
                <a:schemeClr val="dk1"/>
              </a:buClr>
              <a:buSzPct val="25000"/>
            </a:pPr>
            <a:r>
              <a:rPr lang="en-US" sz="4000" dirty="0" smtClean="0"/>
              <a:t>Christopher Cunha</a:t>
            </a:r>
            <a:endParaRPr lang="en-US" sz="40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6019800"/>
            <a:ext cx="290015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i="1" dirty="0" smtClean="0"/>
              <a:t>Figure Source :http</a:t>
            </a:r>
            <a:r>
              <a:rPr lang="en-US" sz="1000" i="1" dirty="0"/>
              <a:t>://www.massdot.state.ma.us/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1" dirty="0" smtClean="0"/>
              <a:t>Overview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 baseline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1</a:t>
            </a:fld>
            <a:endParaRPr lang="en-US" sz="14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1000" y="1295400"/>
            <a:ext cx="8763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460375" indent="-460375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60425" indent="-285750">
              <a:spcBef>
                <a:spcPct val="34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4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Boston’s </a:t>
            </a:r>
            <a:r>
              <a:rPr lang="en-US" sz="2000" i="1" dirty="0"/>
              <a:t>Central Artery/Tunnel </a:t>
            </a:r>
            <a:r>
              <a:rPr lang="en-US" sz="2000" i="1" dirty="0" smtClean="0"/>
              <a:t>development project, commonly known as the “BIG DIG”, was the most expensive highway project in U.S. history at $14.7 billion</a:t>
            </a:r>
          </a:p>
          <a:p>
            <a:pPr lvl="1">
              <a:spcBef>
                <a:spcPct val="35000"/>
              </a:spcBef>
            </a:pPr>
            <a:r>
              <a:rPr lang="en-US" altLang="en-US" sz="2000" i="1" dirty="0" smtClean="0"/>
              <a:t>Initial estimate $2.6 billion in </a:t>
            </a:r>
            <a:r>
              <a:rPr lang="en-US" altLang="en-US" sz="2000" i="1" dirty="0" smtClean="0"/>
              <a:t>1985</a:t>
            </a:r>
            <a:endParaRPr lang="en-US" altLang="en-US" sz="2000" i="1" dirty="0" smtClean="0"/>
          </a:p>
          <a:p>
            <a:pPr lvl="1">
              <a:spcBef>
                <a:spcPct val="35000"/>
              </a:spcBef>
            </a:pPr>
            <a:r>
              <a:rPr lang="en-US" altLang="en-US" sz="2000" i="1" dirty="0" smtClean="0"/>
              <a:t>Final cost with interest estimated to be $22 billion</a:t>
            </a:r>
          </a:p>
          <a:p>
            <a:pPr>
              <a:spcBef>
                <a:spcPct val="35000"/>
              </a:spcBef>
            </a:pPr>
            <a:r>
              <a:rPr lang="en-US" altLang="en-US" sz="2000" i="1" dirty="0" smtClean="0"/>
              <a:t>Project Goals</a:t>
            </a:r>
            <a:endParaRPr lang="en-US" altLang="en-US" sz="2000" i="1" dirty="0"/>
          </a:p>
          <a:p>
            <a:pPr lvl="1">
              <a:spcBef>
                <a:spcPct val="35000"/>
              </a:spcBef>
            </a:pPr>
            <a:r>
              <a:rPr lang="en-US" altLang="en-US" sz="2000" i="1" dirty="0" smtClean="0"/>
              <a:t>Connect Logan Airport to I-90</a:t>
            </a:r>
          </a:p>
          <a:p>
            <a:pPr lvl="1">
              <a:spcBef>
                <a:spcPct val="35000"/>
              </a:spcBef>
            </a:pPr>
            <a:r>
              <a:rPr lang="en-US" altLang="en-US" sz="2000" i="1" dirty="0" smtClean="0"/>
              <a:t>Eliminate the Elevated Expressway through the center of the city &gt; Reconnect/Revitalize </a:t>
            </a:r>
            <a:r>
              <a:rPr lang="en-US" altLang="en-US" sz="2000" i="1" dirty="0"/>
              <a:t>c</a:t>
            </a:r>
            <a:r>
              <a:rPr lang="en-US" altLang="en-US" sz="2000" i="1" dirty="0" smtClean="0"/>
              <a:t>ity waterfront</a:t>
            </a:r>
          </a:p>
          <a:p>
            <a:pPr lvl="1">
              <a:spcBef>
                <a:spcPct val="35000"/>
              </a:spcBef>
            </a:pPr>
            <a:r>
              <a:rPr lang="en-US" altLang="en-US" sz="2000" i="1" dirty="0" smtClean="0"/>
              <a:t>Tunnel under the city and </a:t>
            </a:r>
            <a:r>
              <a:rPr lang="en-US" altLang="en-US" sz="2000" i="1" dirty="0"/>
              <a:t>B</a:t>
            </a:r>
            <a:r>
              <a:rPr lang="en-US" altLang="en-US" sz="2000" i="1" dirty="0" smtClean="0"/>
              <a:t>oston Harbor</a:t>
            </a:r>
          </a:p>
          <a:p>
            <a:pPr lvl="1">
              <a:spcBef>
                <a:spcPct val="35000"/>
              </a:spcBef>
            </a:pPr>
            <a:r>
              <a:rPr lang="en-US" altLang="en-US" sz="2000" i="1" dirty="0" smtClean="0"/>
              <a:t>Business “as-usual” during construction &amp; no </a:t>
            </a:r>
            <a:r>
              <a:rPr lang="en-US" altLang="en-US" sz="2000" i="1" dirty="0"/>
              <a:t>e</a:t>
            </a:r>
            <a:r>
              <a:rPr lang="en-US" altLang="en-US" sz="2000" i="1" dirty="0" smtClean="0"/>
              <a:t>minent domain</a:t>
            </a:r>
          </a:p>
          <a:p>
            <a:pPr>
              <a:spcBef>
                <a:spcPct val="35000"/>
              </a:spcBef>
            </a:pPr>
            <a:r>
              <a:rPr lang="en-US" altLang="en-US" sz="2000" i="1" dirty="0" smtClean="0"/>
              <a:t>Congress passed public works bill in 1987, ground broken in 1991, “completed” in 2007</a:t>
            </a:r>
          </a:p>
          <a:p>
            <a:pPr lvl="1">
              <a:spcBef>
                <a:spcPct val="35000"/>
              </a:spcBef>
            </a:pPr>
            <a:endParaRPr lang="en-US" altLang="en-US" sz="2000" i="1" dirty="0" smtClean="0"/>
          </a:p>
          <a:p>
            <a:pPr lvl="1">
              <a:spcBef>
                <a:spcPct val="35000"/>
              </a:spcBef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67126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1" dirty="0" smtClean="0"/>
              <a:t>Overview – Technical Feats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 baseline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2</a:t>
            </a:fld>
            <a:endParaRPr lang="en-US" sz="14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1295400"/>
            <a:ext cx="396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460375" indent="-460375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60425" indent="-285750">
              <a:spcBef>
                <a:spcPct val="34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4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Tunnels, Tunnels, Tunnels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Boston Harbor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Fort Point Channel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Red Line Station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Under the Elevated Expressway</a:t>
            </a:r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South Station Landfill</a:t>
            </a:r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Zakim Bridge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Widest cable-stayed bridge in the world</a:t>
            </a:r>
          </a:p>
          <a:p>
            <a:pPr lvl="0">
              <a:spcBef>
                <a:spcPct val="35000"/>
              </a:spcBef>
            </a:pPr>
            <a:endParaRPr lang="en-US" altLang="en-US" sz="2000" dirty="0" smtClean="0"/>
          </a:p>
          <a:p>
            <a:pPr lvl="0">
              <a:spcBef>
                <a:spcPct val="35000"/>
              </a:spcBef>
            </a:pPr>
            <a:endParaRPr lang="en-US" altLang="en-US" sz="2000" dirty="0" smtClean="0"/>
          </a:p>
          <a:p>
            <a:pPr lvl="0">
              <a:spcBef>
                <a:spcPct val="35000"/>
              </a:spcBef>
            </a:pPr>
            <a:endParaRPr lang="en-US" altLang="en-US" sz="2000" i="1" dirty="0" smtClean="0"/>
          </a:p>
          <a:p>
            <a:pPr lvl="1">
              <a:spcBef>
                <a:spcPct val="35000"/>
              </a:spcBef>
            </a:pPr>
            <a:endParaRPr lang="en-US" alt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133600"/>
            <a:ext cx="3819376" cy="3532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96200" y="3124200"/>
            <a:ext cx="1367682" cy="307777"/>
          </a:xfrm>
          <a:prstGeom prst="rect">
            <a:avLst/>
          </a:prstGeom>
          <a:solidFill>
            <a:schemeClr val="bg1"/>
          </a:solidFill>
          <a:ln>
            <a:solidFill>
              <a:srgbClr val="0000CC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CC"/>
                </a:solidFill>
              </a:rPr>
              <a:t>Logan Airport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28865" y="3962400"/>
            <a:ext cx="1984839" cy="307777"/>
          </a:xfrm>
          <a:prstGeom prst="rect">
            <a:avLst/>
          </a:prstGeom>
          <a:solidFill>
            <a:schemeClr val="bg1"/>
          </a:solidFill>
          <a:ln>
            <a:solidFill>
              <a:srgbClr val="0000CC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CC"/>
                </a:solidFill>
              </a:rPr>
              <a:t>Ted Williams Tunnel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2400" y="2362200"/>
            <a:ext cx="1319592" cy="307777"/>
          </a:xfrm>
          <a:prstGeom prst="rect">
            <a:avLst/>
          </a:prstGeom>
          <a:solidFill>
            <a:schemeClr val="bg1"/>
          </a:solidFill>
          <a:ln>
            <a:solidFill>
              <a:srgbClr val="0000CC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CC"/>
                </a:solidFill>
              </a:rPr>
              <a:t>Zakim Bridge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5410200"/>
            <a:ext cx="1600200" cy="523220"/>
          </a:xfrm>
          <a:prstGeom prst="rect">
            <a:avLst/>
          </a:prstGeom>
          <a:solidFill>
            <a:schemeClr val="bg1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Fort Point Channel Tunnel</a:t>
            </a:r>
            <a:endParaRPr lang="en-US" b="1" dirty="0">
              <a:solidFill>
                <a:srgbClr val="0000CC"/>
              </a:solidFill>
            </a:endParaRPr>
          </a:p>
        </p:txBody>
      </p:sp>
      <p:pic>
        <p:nvPicPr>
          <p:cNvPr id="1030" name="Picture 6" descr="http://www.engineering.com/content/community/library/marvels/thebigdig/images/gwred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256276"/>
            <a:ext cx="1585865" cy="160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962400" y="5745296"/>
            <a:ext cx="99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/>
              <a:t>Fig. Source : http</a:t>
            </a:r>
            <a:r>
              <a:rPr lang="en-US" sz="800" dirty="0"/>
              <a:t>://www.engineering.com/content/community/library/marvels/thebigdig/images/gwred04.jpg</a:t>
            </a:r>
          </a:p>
        </p:txBody>
      </p:sp>
      <p:pic>
        <p:nvPicPr>
          <p:cNvPr id="1032" name="Picture 8" descr="https://upload.wikimedia.org/wikipedia/commons/8/89/Ground_Freezing_System_in_Operation_while_Commuter_Trains_Run_Through_the_Big_Dig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386633"/>
            <a:ext cx="1847273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5943600" y="1219200"/>
            <a:ext cx="3124200" cy="1503994"/>
            <a:chOff x="5410200" y="1620052"/>
            <a:chExt cx="3124200" cy="1503994"/>
          </a:xfrm>
        </p:grpSpPr>
        <p:sp>
          <p:nvSpPr>
            <p:cNvPr id="3" name="Rectangle 2"/>
            <p:cNvSpPr/>
            <p:nvPr/>
          </p:nvSpPr>
          <p:spPr>
            <a:xfrm>
              <a:off x="7239000" y="1620052"/>
              <a:ext cx="12954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 smtClean="0"/>
                <a:t>Fig. Source : http</a:t>
              </a:r>
              <a:r>
                <a:rPr lang="en-US" sz="800" dirty="0"/>
                <a:t>://spacing.ca/toronto/2007/12/31/the-end-of-bostons-big-dig/</a:t>
              </a:r>
            </a:p>
          </p:txBody>
        </p:sp>
        <p:pic>
          <p:nvPicPr>
            <p:cNvPr id="1028" name="Picture 4" descr="https://shawnadderly.files.wordpress.com/2013/02/beforeandafterbigdig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00" y="1696251"/>
              <a:ext cx="1905000" cy="14277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TextBox 18"/>
          <p:cNvSpPr txBox="1">
            <a:spLocks/>
          </p:cNvSpPr>
          <p:nvPr/>
        </p:nvSpPr>
        <p:spPr>
          <a:xfrm>
            <a:off x="3962400" y="4495800"/>
            <a:ext cx="40011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45720" rIns="45720" rtlCol="0">
            <a:spAutoFit/>
          </a:bodyPr>
          <a:lstStyle/>
          <a:p>
            <a:r>
              <a:rPr lang="en-US" dirty="0" smtClean="0"/>
              <a:t>I-90</a:t>
            </a:r>
            <a:endParaRPr lang="en-US" dirty="0"/>
          </a:p>
        </p:txBody>
      </p:sp>
      <p:sp>
        <p:nvSpPr>
          <p:cNvPr id="20" name="TextBox 19"/>
          <p:cNvSpPr txBox="1">
            <a:spLocks/>
          </p:cNvSpPr>
          <p:nvPr/>
        </p:nvSpPr>
        <p:spPr>
          <a:xfrm>
            <a:off x="3962400" y="1828800"/>
            <a:ext cx="40011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45720" rIns="45720" rtlCol="0">
            <a:spAutoFit/>
          </a:bodyPr>
          <a:lstStyle/>
          <a:p>
            <a:r>
              <a:rPr lang="en-US" dirty="0" smtClean="0"/>
              <a:t>I-93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028" idx="1"/>
          </p:cNvCxnSpPr>
          <p:nvPr/>
        </p:nvCxnSpPr>
        <p:spPr>
          <a:xfrm flipH="1">
            <a:off x="5257800" y="2009297"/>
            <a:ext cx="685800" cy="1495903"/>
          </a:xfrm>
          <a:prstGeom prst="straightConnector1">
            <a:avLst/>
          </a:prstGeom>
          <a:ln w="1905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6" idx="1"/>
          </p:cNvCxnSpPr>
          <p:nvPr/>
        </p:nvCxnSpPr>
        <p:spPr>
          <a:xfrm flipH="1">
            <a:off x="7391400" y="3278089"/>
            <a:ext cx="304800" cy="217185"/>
          </a:xfrm>
          <a:prstGeom prst="straightConnector1">
            <a:avLst/>
          </a:prstGeom>
          <a:ln w="1905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0" idx="1"/>
          </p:cNvCxnSpPr>
          <p:nvPr/>
        </p:nvCxnSpPr>
        <p:spPr>
          <a:xfrm flipH="1">
            <a:off x="6858000" y="4116289"/>
            <a:ext cx="270865" cy="139496"/>
          </a:xfrm>
          <a:prstGeom prst="straightConnector1">
            <a:avLst/>
          </a:prstGeom>
          <a:ln w="1905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876473" y="6605833"/>
            <a:ext cx="17828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/>
              <a:t>Fig. Source : www.archboston.com</a:t>
            </a:r>
            <a:endParaRPr lang="en-US" sz="800" dirty="0"/>
          </a:p>
        </p:txBody>
      </p:sp>
      <p:cxnSp>
        <p:nvCxnSpPr>
          <p:cNvPr id="35" name="Straight Arrow Connector 34"/>
          <p:cNvCxnSpPr>
            <a:stCxn id="11" idx="2"/>
          </p:cNvCxnSpPr>
          <p:nvPr/>
        </p:nvCxnSpPr>
        <p:spPr>
          <a:xfrm>
            <a:off x="4622196" y="2669977"/>
            <a:ext cx="254604" cy="454223"/>
          </a:xfrm>
          <a:prstGeom prst="straightConnector1">
            <a:avLst/>
          </a:prstGeom>
          <a:ln w="1905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63235" y="5102423"/>
            <a:ext cx="2052165" cy="307777"/>
          </a:xfrm>
          <a:prstGeom prst="rect">
            <a:avLst/>
          </a:prstGeom>
          <a:solidFill>
            <a:schemeClr val="bg1"/>
          </a:solidFill>
          <a:ln>
            <a:solidFill>
              <a:srgbClr val="0000CC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CC"/>
                </a:solidFill>
              </a:rPr>
              <a:t>South Station Tunnel</a:t>
            </a:r>
            <a:endParaRPr lang="en-US" b="1" dirty="0">
              <a:solidFill>
                <a:srgbClr val="0000CC"/>
              </a:solidFill>
            </a:endParaRPr>
          </a:p>
        </p:txBody>
      </p:sp>
      <p:cxnSp>
        <p:nvCxnSpPr>
          <p:cNvPr id="38" name="Straight Arrow Connector 37"/>
          <p:cNvCxnSpPr>
            <a:stCxn id="15" idx="1"/>
          </p:cNvCxnSpPr>
          <p:nvPr/>
        </p:nvCxnSpPr>
        <p:spPr>
          <a:xfrm flipH="1" flipV="1">
            <a:off x="6096000" y="4876800"/>
            <a:ext cx="767235" cy="379512"/>
          </a:xfrm>
          <a:prstGeom prst="straightConnector1">
            <a:avLst/>
          </a:prstGeom>
          <a:ln w="1905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4038600" y="3657600"/>
            <a:ext cx="1295400" cy="1981200"/>
          </a:xfrm>
          <a:prstGeom prst="straightConnector1">
            <a:avLst/>
          </a:prstGeom>
          <a:ln w="1905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4" idx="0"/>
          </p:cNvCxnSpPr>
          <p:nvPr/>
        </p:nvCxnSpPr>
        <p:spPr>
          <a:xfrm flipH="1" flipV="1">
            <a:off x="5486401" y="4495800"/>
            <a:ext cx="419099" cy="914400"/>
          </a:xfrm>
          <a:prstGeom prst="straightConnector1">
            <a:avLst/>
          </a:prstGeom>
          <a:ln w="1905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28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Players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 baseline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3</a:t>
            </a:fld>
            <a:endParaRPr lang="en-US" sz="14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81000" y="1295400"/>
            <a:ext cx="8458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460375" indent="-460375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60425" indent="-285750">
              <a:spcBef>
                <a:spcPct val="34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4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Fred Salvucci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Secretary of Transportation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Conceptualized the idea with the Boston Transportation Review Plan Board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Rallied the public and lobbied congress for funding </a:t>
            </a:r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Mike Lewis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Project </a:t>
            </a:r>
            <a:r>
              <a:rPr lang="en-US" altLang="en-US" sz="2000" dirty="0" smtClean="0"/>
              <a:t>Director</a:t>
            </a:r>
            <a:endParaRPr lang="en-US" altLang="en-US" sz="2000" dirty="0" smtClean="0"/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Bechtel Corporation (Largest U.S. Civil Engineering Company)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Primary </a:t>
            </a:r>
            <a:r>
              <a:rPr lang="en-US" altLang="en-US" sz="2000" dirty="0"/>
              <a:t>m</a:t>
            </a:r>
            <a:r>
              <a:rPr lang="en-US" altLang="en-US" sz="2000" dirty="0" smtClean="0"/>
              <a:t>anagement consultant</a:t>
            </a:r>
          </a:p>
          <a:p>
            <a:pPr>
              <a:spcBef>
                <a:spcPct val="35000"/>
              </a:spcBef>
            </a:pPr>
            <a:r>
              <a:rPr lang="en-US" altLang="en-US" sz="2000" dirty="0"/>
              <a:t>Massachusetts Turnpike </a:t>
            </a:r>
            <a:r>
              <a:rPr lang="en-US" altLang="en-US" sz="2000" dirty="0" smtClean="0"/>
              <a:t>Authority</a:t>
            </a:r>
          </a:p>
          <a:p>
            <a:pPr>
              <a:spcBef>
                <a:spcPct val="35000"/>
              </a:spcBef>
            </a:pPr>
            <a:r>
              <a:rPr lang="en-US" altLang="en-US" sz="2000" dirty="0" smtClean="0"/>
              <a:t>Massachusetts Commonwealth</a:t>
            </a:r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Governors &gt; Dukais, Weld, Cellucci, Switt, Romney</a:t>
            </a:r>
          </a:p>
        </p:txBody>
      </p:sp>
    </p:spTree>
    <p:extLst>
      <p:ext uri="{BB962C8B-B14F-4D97-AF65-F5344CB8AC3E}">
        <p14:creationId xmlns:p14="http://schemas.microsoft.com/office/powerpoint/2010/main" val="271590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81000" y="1295400"/>
            <a:ext cx="8458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460375" indent="-460375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60425" indent="-285750">
              <a:spcBef>
                <a:spcPct val="34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4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>
              <a:spcBef>
                <a:spcPct val="35000"/>
              </a:spcBef>
              <a:buNone/>
            </a:pPr>
            <a:r>
              <a:rPr lang="en-US" altLang="en-US" sz="2000" u="sng" dirty="0" smtClean="0"/>
              <a:t>A Strong, Coherent Constituency is Essential</a:t>
            </a:r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Salvucci, an anti-highway activist, lobbied for Gov. Funding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Boston Public &gt; No eminent domain nor traffic rerouting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Business Sector wanted better access Logan Airport</a:t>
            </a:r>
          </a:p>
          <a:p>
            <a:pPr lvl="2">
              <a:spcBef>
                <a:spcPct val="35000"/>
              </a:spcBef>
            </a:pPr>
            <a:r>
              <a:rPr lang="en-US" altLang="en-US" sz="2000" dirty="0" smtClean="0"/>
              <a:t>Salvucci w/Dukakis tied Logan tunnel project to Big Dig</a:t>
            </a:r>
          </a:p>
          <a:p>
            <a:pPr lvl="2">
              <a:spcBef>
                <a:spcPct val="35000"/>
              </a:spcBef>
            </a:pPr>
            <a:r>
              <a:rPr lang="en-US" altLang="en-US" sz="2000" dirty="0" smtClean="0"/>
              <a:t>Business to remain as usual during construction</a:t>
            </a:r>
            <a:endParaRPr lang="en-US" altLang="en-US" sz="2000" dirty="0"/>
          </a:p>
          <a:p>
            <a:pPr>
              <a:spcBef>
                <a:spcPct val="35000"/>
              </a:spcBef>
            </a:pPr>
            <a:r>
              <a:rPr lang="en-US" altLang="en-US" sz="2000" dirty="0" smtClean="0"/>
              <a:t>Congress passed </a:t>
            </a:r>
            <a:r>
              <a:rPr lang="en-US" altLang="en-US" sz="2000" dirty="0"/>
              <a:t>p</a:t>
            </a:r>
            <a:r>
              <a:rPr lang="en-US" altLang="en-US" sz="2000" dirty="0" smtClean="0"/>
              <a:t>ublic works bill in 1987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Vetoed by President  Ronald Reagan (Too Expensive!)</a:t>
            </a:r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Bechtel Corporation had two of its board members in the President Cabinet: Sec. of State Shultz, Sec. of Def. Casper</a:t>
            </a:r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Tip O’Neil, Speaker of House, MA Rep. and Ted Kennedy, MA Senator, turned 1 vote in Congress to overturn Veto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ctrTitle"/>
          </p:nvPr>
        </p:nvSpPr>
        <p:spPr>
          <a:xfrm>
            <a:off x="580850" y="99496"/>
            <a:ext cx="7772400" cy="735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200" b="1" dirty="0" smtClean="0"/>
              <a:t>Dominant FOLs</a:t>
            </a:r>
            <a:endParaRPr lang="en-US" sz="3200" b="1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7010402" y="6492875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400" b="0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3557757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81000" y="1295400"/>
            <a:ext cx="8458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460375" indent="-460375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60425" indent="-285750">
              <a:spcBef>
                <a:spcPct val="34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4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>
              <a:spcBef>
                <a:spcPct val="35000"/>
              </a:spcBef>
              <a:buNone/>
            </a:pPr>
            <a:r>
              <a:rPr lang="en-US" altLang="en-US" sz="2000" u="sng" dirty="0" smtClean="0"/>
              <a:t>Technical Problems Become Political </a:t>
            </a:r>
            <a:r>
              <a:rPr lang="en-US" altLang="en-US" sz="2000" u="sng" dirty="0" smtClean="0"/>
              <a:t>Problems</a:t>
            </a:r>
            <a:endParaRPr lang="en-US" altLang="en-US" sz="2000" u="sng" dirty="0" smtClean="0"/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Ted </a:t>
            </a:r>
            <a:r>
              <a:rPr lang="en-US" altLang="en-US" sz="2000" dirty="0"/>
              <a:t>Williams Tunnel 3 feet to short</a:t>
            </a:r>
          </a:p>
          <a:p>
            <a:pPr lvl="0">
              <a:spcBef>
                <a:spcPct val="35000"/>
              </a:spcBef>
            </a:pPr>
            <a:r>
              <a:rPr lang="en-US" altLang="en-US" sz="2000" dirty="0"/>
              <a:t>Fort Point Channel leak during construction</a:t>
            </a:r>
          </a:p>
          <a:p>
            <a:pPr lvl="0">
              <a:spcBef>
                <a:spcPct val="35000"/>
              </a:spcBef>
            </a:pPr>
            <a:r>
              <a:rPr lang="en-US" altLang="en-US" sz="2000" dirty="0"/>
              <a:t>I-93 tunnel leaks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/>
              <a:t>Accusations of shoddy construction work and substandard </a:t>
            </a:r>
            <a:r>
              <a:rPr lang="en-US" altLang="en-US" sz="2000" dirty="0" smtClean="0"/>
              <a:t>material use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Death of Milena Del Valle in 2004</a:t>
            </a:r>
            <a:endParaRPr lang="en-US" altLang="en-US" sz="2000" dirty="0"/>
          </a:p>
          <a:p>
            <a:pPr marL="0" lvl="0" indent="0">
              <a:spcBef>
                <a:spcPct val="35000"/>
              </a:spcBef>
              <a:buNone/>
            </a:pPr>
            <a:r>
              <a:rPr lang="en-US" altLang="en-US" sz="2000" u="sng" dirty="0" smtClean="0"/>
              <a:t>The Best Engineering Solutions Are Not Necessarily the Best Political Solutions</a:t>
            </a:r>
            <a:endParaRPr lang="en-US" altLang="en-US" sz="2000" dirty="0"/>
          </a:p>
          <a:p>
            <a:pPr lvl="0">
              <a:spcBef>
                <a:spcPct val="35000"/>
              </a:spcBef>
            </a:pPr>
            <a:r>
              <a:rPr lang="en-US" altLang="en-US" sz="2000" dirty="0"/>
              <a:t>Propose Scheme Z plan for Charles River crossing rejected </a:t>
            </a:r>
            <a:endParaRPr lang="en-US" altLang="en-US" sz="2000" dirty="0" smtClean="0"/>
          </a:p>
          <a:p>
            <a:pPr>
              <a:spcBef>
                <a:spcPct val="35000"/>
              </a:spcBef>
            </a:pPr>
            <a:r>
              <a:rPr lang="en-US" altLang="en-US" sz="2000" dirty="0" smtClean="0"/>
              <a:t>North </a:t>
            </a:r>
            <a:r>
              <a:rPr lang="en-US" altLang="en-US" sz="2000" dirty="0"/>
              <a:t>End Resident Mitigation </a:t>
            </a:r>
            <a:r>
              <a:rPr lang="en-US" altLang="en-US" sz="2000" dirty="0" smtClean="0"/>
              <a:t>Agreement</a:t>
            </a:r>
          </a:p>
          <a:p>
            <a:pPr>
              <a:spcBef>
                <a:spcPct val="35000"/>
              </a:spcBef>
            </a:pPr>
            <a:r>
              <a:rPr lang="en-US" altLang="en-US" sz="2000" dirty="0" smtClean="0"/>
              <a:t>Trench &amp; Cover depressed expressway under the old and open Central Elevated </a:t>
            </a:r>
            <a:r>
              <a:rPr lang="en-US" altLang="en-US" sz="2000" dirty="0"/>
              <a:t>Expressway</a:t>
            </a:r>
            <a:endParaRPr lang="en-US" altLang="en-US" sz="2000" dirty="0" smtClean="0"/>
          </a:p>
          <a:p>
            <a:pPr>
              <a:spcBef>
                <a:spcPct val="35000"/>
              </a:spcBef>
            </a:pPr>
            <a:endParaRPr lang="en-US" altLang="en-US" sz="2000" dirty="0"/>
          </a:p>
          <a:p>
            <a:pPr lvl="1">
              <a:spcBef>
                <a:spcPct val="35000"/>
              </a:spcBef>
            </a:pPr>
            <a:endParaRPr lang="en-US" altLang="en-US" sz="2000" dirty="0" smtClean="0"/>
          </a:p>
        </p:txBody>
      </p:sp>
      <p:sp>
        <p:nvSpPr>
          <p:cNvPr id="42" name="Shape 42"/>
          <p:cNvSpPr txBox="1">
            <a:spLocks noGrp="1"/>
          </p:cNvSpPr>
          <p:nvPr>
            <p:ph type="ctrTitle"/>
          </p:nvPr>
        </p:nvSpPr>
        <p:spPr>
          <a:xfrm>
            <a:off x="580850" y="99496"/>
            <a:ext cx="7772400" cy="735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200" b="1" dirty="0" smtClean="0"/>
              <a:t>Dominant FOLs</a:t>
            </a:r>
            <a:endParaRPr lang="en-US" sz="3200" b="1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7010402" y="6492875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400" b="0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1139663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81000" y="1295400"/>
            <a:ext cx="8458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460375" indent="-460375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60425" indent="-285750">
              <a:spcBef>
                <a:spcPct val="34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4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5,500 people employed every day on the Big Dig at a cost of about $3 million per day</a:t>
            </a:r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Archeological gold mine of remnants dating back to the 16</a:t>
            </a:r>
            <a:r>
              <a:rPr lang="en-US" altLang="en-US" sz="2000" baseline="30000" dirty="0" smtClean="0"/>
              <a:t>th</a:t>
            </a:r>
            <a:r>
              <a:rPr lang="en-US" altLang="en-US" sz="2000" dirty="0" smtClean="0"/>
              <a:t> century from digging into land fill digging</a:t>
            </a:r>
            <a:r>
              <a:rPr lang="en-US" altLang="en-US" sz="2000" dirty="0"/>
              <a:t>	</a:t>
            </a:r>
            <a:endParaRPr lang="en-US" altLang="en-US" sz="2000" dirty="0" smtClean="0"/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24/7 Traffic monitoring system, one of the most sophisticated in the world</a:t>
            </a:r>
            <a:endParaRPr lang="en-US" altLang="en-US" sz="2000" dirty="0"/>
          </a:p>
          <a:p>
            <a:pPr>
              <a:spcBef>
                <a:spcPct val="35000"/>
              </a:spcBef>
            </a:pPr>
            <a:r>
              <a:rPr lang="en-US" altLang="en-US" sz="2000" dirty="0"/>
              <a:t>Bechtel Corporation paid $2.6 Billion for services (more than the entire initial estimate of the Big Dig</a:t>
            </a:r>
            <a:r>
              <a:rPr lang="en-US" altLang="en-US" sz="2000" dirty="0" smtClean="0"/>
              <a:t>)</a:t>
            </a:r>
          </a:p>
          <a:p>
            <a:pPr>
              <a:spcBef>
                <a:spcPct val="35000"/>
              </a:spcBef>
            </a:pPr>
            <a:r>
              <a:rPr lang="en-US" altLang="en-US" sz="2000" dirty="0" smtClean="0"/>
              <a:t>Lawsuits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Bechtel Corp. settled for $352 million</a:t>
            </a:r>
          </a:p>
          <a:p>
            <a:pPr lvl="1">
              <a:spcBef>
                <a:spcPct val="35000"/>
              </a:spcBef>
            </a:pPr>
            <a:r>
              <a:rPr lang="en-US" altLang="en-US" sz="2000" dirty="0" smtClean="0"/>
              <a:t>Parsons Brinkerhoff settled for $47 million</a:t>
            </a:r>
            <a:endParaRPr lang="en-US" altLang="en-US" sz="2000" dirty="0"/>
          </a:p>
          <a:p>
            <a:pPr lvl="0">
              <a:spcBef>
                <a:spcPct val="35000"/>
              </a:spcBef>
            </a:pPr>
            <a:endParaRPr lang="en-US" altLang="en-US" sz="2000" dirty="0" smtClean="0"/>
          </a:p>
        </p:txBody>
      </p:sp>
      <p:sp>
        <p:nvSpPr>
          <p:cNvPr id="42" name="Shape 42"/>
          <p:cNvSpPr txBox="1">
            <a:spLocks noGrp="1"/>
          </p:cNvSpPr>
          <p:nvPr>
            <p:ph type="ctrTitle"/>
          </p:nvPr>
        </p:nvSpPr>
        <p:spPr>
          <a:xfrm>
            <a:off x="580850" y="99496"/>
            <a:ext cx="7772400" cy="735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200" dirty="0" smtClean="0"/>
              <a:t>Notes of </a:t>
            </a:r>
            <a:r>
              <a:rPr lang="en-US" sz="3200" b="1" dirty="0" smtClean="0"/>
              <a:t>Interest</a:t>
            </a:r>
            <a:endParaRPr lang="en-US" sz="3200" b="1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7010402" y="6492875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400" b="0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9060579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/>
        </p:nvSpPr>
        <p:spPr>
          <a:xfrm>
            <a:off x="580850" y="99496"/>
            <a:ext cx="7772400" cy="735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endParaRPr lang="en-US" sz="3200" b="1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304950" y="1101866"/>
            <a:ext cx="8534100" cy="5289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600200"/>
            <a:ext cx="6160008" cy="3581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71600" y="5105400"/>
            <a:ext cx="299152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i="1" dirty="0" smtClean="0"/>
              <a:t>Source : http</a:t>
            </a:r>
            <a:r>
              <a:rPr lang="en-US" sz="1000" i="1" dirty="0"/>
              <a:t>://static.progressivemediagroup.com/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5410200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QUESTIONS?</a:t>
            </a:r>
            <a:endParaRPr lang="en-US" sz="4000" b="1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/>
        </p:nvSpPr>
        <p:spPr>
          <a:xfrm>
            <a:off x="580850" y="99496"/>
            <a:ext cx="7772400" cy="735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200" b="1" dirty="0"/>
              <a:t>Appendix</a:t>
            </a:r>
          </a:p>
        </p:txBody>
      </p:sp>
      <p:sp>
        <p:nvSpPr>
          <p:cNvPr id="177" name="Shape 177"/>
          <p:cNvSpPr/>
          <p:nvPr/>
        </p:nvSpPr>
        <p:spPr>
          <a:xfrm>
            <a:off x="304950" y="1086116"/>
            <a:ext cx="8534100" cy="5289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2667000"/>
            <a:ext cx="525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ADDITIONAL INFORMATION</a:t>
            </a:r>
            <a:endParaRPr lang="en-US" sz="4000" b="1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 baseline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9</a:t>
            </a:fld>
            <a:endParaRPr lang="en-US" sz="14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1295400"/>
            <a:ext cx="8458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460375" indent="-460375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60425" indent="-285750">
              <a:spcBef>
                <a:spcPct val="34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4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4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4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>
              <a:spcBef>
                <a:spcPct val="35000"/>
              </a:spcBef>
              <a:buNone/>
            </a:pPr>
            <a:r>
              <a:rPr lang="en-US" altLang="en-US" sz="2000" dirty="0" smtClean="0"/>
              <a:t>Engineering of</a:t>
            </a:r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Documentaries</a:t>
            </a:r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Project Profiles</a:t>
            </a:r>
          </a:p>
          <a:p>
            <a:pPr lvl="0">
              <a:spcBef>
                <a:spcPct val="35000"/>
              </a:spcBef>
            </a:pPr>
            <a:endParaRPr lang="en-US" altLang="en-US" sz="2000" dirty="0"/>
          </a:p>
          <a:p>
            <a:pPr marL="0" lvl="0" indent="0">
              <a:spcBef>
                <a:spcPct val="35000"/>
              </a:spcBef>
              <a:buNone/>
            </a:pPr>
            <a:r>
              <a:rPr lang="en-US" altLang="en-US" sz="2000" dirty="0" smtClean="0"/>
              <a:t>Politics </a:t>
            </a:r>
            <a:r>
              <a:rPr lang="en-US" altLang="en-US" sz="2000" dirty="0"/>
              <a:t>of</a:t>
            </a:r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Books – political bibliographies, government projects</a:t>
            </a:r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Settlement Cases</a:t>
            </a:r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Government records and articles</a:t>
            </a:r>
          </a:p>
          <a:p>
            <a:pPr marL="0" lvl="0" indent="0">
              <a:spcBef>
                <a:spcPct val="35000"/>
              </a:spcBef>
              <a:buNone/>
            </a:pPr>
            <a:endParaRPr lang="en-US" altLang="en-US" sz="2000" dirty="0"/>
          </a:p>
          <a:p>
            <a:pPr marL="0" lvl="0" indent="0">
              <a:spcBef>
                <a:spcPct val="35000"/>
              </a:spcBef>
              <a:buNone/>
            </a:pPr>
            <a:r>
              <a:rPr lang="en-US" altLang="en-US" sz="2000" dirty="0" smtClean="0"/>
              <a:t>Challenges</a:t>
            </a:r>
          </a:p>
          <a:p>
            <a:pPr>
              <a:spcBef>
                <a:spcPct val="35000"/>
              </a:spcBef>
            </a:pPr>
            <a:r>
              <a:rPr lang="en-US" altLang="en-US" sz="2000" dirty="0" smtClean="0"/>
              <a:t>Political Bias</a:t>
            </a:r>
            <a:endParaRPr lang="en-US" altLang="en-US" sz="2000" dirty="0"/>
          </a:p>
          <a:p>
            <a:pPr lvl="0">
              <a:spcBef>
                <a:spcPct val="35000"/>
              </a:spcBef>
            </a:pPr>
            <a:r>
              <a:rPr lang="en-US" altLang="en-US" sz="2000" dirty="0" smtClean="0"/>
              <a:t>Cost Rules Examples</a:t>
            </a:r>
          </a:p>
          <a:p>
            <a:pPr lvl="0">
              <a:spcBef>
                <a:spcPct val="35000"/>
              </a:spcBef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94822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atur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652</Words>
  <Application>Microsoft Office PowerPoint</Application>
  <PresentationFormat>On-screen Show (4:3)</PresentationFormat>
  <Paragraphs>133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Nature</vt:lpstr>
      <vt:lpstr>SAE 550, Spring 2016</vt:lpstr>
      <vt:lpstr>Overview</vt:lpstr>
      <vt:lpstr>Overview – Technical Feats</vt:lpstr>
      <vt:lpstr>The Players</vt:lpstr>
      <vt:lpstr>Dominant FOLs</vt:lpstr>
      <vt:lpstr>Dominant FOLs</vt:lpstr>
      <vt:lpstr>Notes of Interest</vt:lpstr>
      <vt:lpstr>PowerPoint Presentation</vt:lpstr>
      <vt:lpstr>PowerPoint Presentation</vt:lpstr>
      <vt:lpstr>Research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ISE 515, Fall 2015, Project</dc:title>
  <dc:creator>Cunha</dc:creator>
  <cp:lastModifiedBy>Cunha</cp:lastModifiedBy>
  <cp:revision>93</cp:revision>
  <dcterms:modified xsi:type="dcterms:W3CDTF">2016-03-08T01:35:04Z</dcterms:modified>
</cp:coreProperties>
</file>